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5"/>
  </p:notesMasterIdLst>
  <p:handoutMasterIdLst>
    <p:handoutMasterId r:id="rId26"/>
  </p:handoutMasterIdLst>
  <p:sldIdLst>
    <p:sldId id="4129" r:id="rId2"/>
    <p:sldId id="5225" r:id="rId3"/>
    <p:sldId id="3774" r:id="rId4"/>
    <p:sldId id="5415" r:id="rId5"/>
    <p:sldId id="5416" r:id="rId6"/>
    <p:sldId id="5417" r:id="rId7"/>
    <p:sldId id="5418" r:id="rId8"/>
    <p:sldId id="5419" r:id="rId9"/>
    <p:sldId id="5420" r:id="rId10"/>
    <p:sldId id="5421" r:id="rId11"/>
    <p:sldId id="5422" r:id="rId12"/>
    <p:sldId id="5423" r:id="rId13"/>
    <p:sldId id="5424" r:id="rId14"/>
    <p:sldId id="5425" r:id="rId15"/>
    <p:sldId id="5426" r:id="rId16"/>
    <p:sldId id="5427" r:id="rId17"/>
    <p:sldId id="5428" r:id="rId18"/>
    <p:sldId id="5429" r:id="rId19"/>
    <p:sldId id="5430" r:id="rId20"/>
    <p:sldId id="5431" r:id="rId21"/>
    <p:sldId id="5432" r:id="rId22"/>
    <p:sldId id="5433" r:id="rId23"/>
    <p:sldId id="4117" r:id="rId24"/>
  </p:sldIdLst>
  <p:sldSz cx="9144000" cy="6858000" type="screen4x3"/>
  <p:notesSz cx="6797675" cy="9926638"/>
  <p:defaultTextStyle>
    <a:defPPr>
      <a:defRPr lang="en-GB"/>
    </a:defPPr>
    <a:lvl1pPr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64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1617">
          <p15:clr>
            <a:srgbClr val="A4A3A4"/>
          </p15:clr>
        </p15:guide>
        <p15:guide id="4" orient="horz" pos="94">
          <p15:clr>
            <a:srgbClr val="A4A3A4"/>
          </p15:clr>
        </p15:guide>
        <p15:guide id="5" orient="horz" pos="4062">
          <p15:clr>
            <a:srgbClr val="A4A3A4"/>
          </p15:clr>
        </p15:guide>
        <p15:guide id="6" orient="horz" pos="1163">
          <p15:clr>
            <a:srgbClr val="A4A3A4"/>
          </p15:clr>
        </p15:guide>
        <p15:guide id="7" pos="5586">
          <p15:clr>
            <a:srgbClr val="A4A3A4"/>
          </p15:clr>
        </p15:guide>
        <p15:guide id="8" pos="225">
          <p15:clr>
            <a:srgbClr val="A4A3A4"/>
          </p15:clr>
        </p15:guide>
        <p15:guide id="9" pos="1237">
          <p15:clr>
            <a:srgbClr val="A4A3A4"/>
          </p15:clr>
        </p15:guide>
        <p15:guide id="10" pos="89">
          <p15:clr>
            <a:srgbClr val="A4A3A4"/>
          </p15:clr>
        </p15:guide>
        <p15:guide id="11" pos="5187">
          <p15:clr>
            <a:srgbClr val="A4A3A4"/>
          </p15:clr>
        </p15:guide>
        <p15:guide id="12" pos="397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9FF"/>
    <a:srgbClr val="E3C9FF"/>
    <a:srgbClr val="DCBDFF"/>
    <a:srgbClr val="9900CC"/>
    <a:srgbClr val="97E4FF"/>
    <a:srgbClr val="DAEFC3"/>
    <a:srgbClr val="FFFFCC"/>
    <a:srgbClr val="0033CC"/>
    <a:srgbClr val="0283EE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7077" autoAdjust="0"/>
  </p:normalViewPr>
  <p:slideViewPr>
    <p:cSldViewPr snapToGrid="0">
      <p:cViewPr>
        <p:scale>
          <a:sx n="70" d="100"/>
          <a:sy n="70" d="100"/>
        </p:scale>
        <p:origin x="-1152" y="-132"/>
      </p:cViewPr>
      <p:guideLst>
        <p:guide orient="horz" pos="664"/>
        <p:guide orient="horz" pos="527"/>
        <p:guide orient="horz" pos="1617"/>
        <p:guide orient="horz" pos="94"/>
        <p:guide orient="horz" pos="4062"/>
        <p:guide orient="horz" pos="1163"/>
        <p:guide pos="5586"/>
        <p:guide pos="225"/>
        <p:guide pos="1237"/>
        <p:guide pos="89"/>
        <p:guide pos="5187"/>
        <p:guide pos="39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3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A71BC6B-9E6E-4B5C-984A-CFDDAD3DA9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02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10424F4-D513-429B-969A-B5A1E86A6A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65200"/>
            <a:fld id="{8E2CD4D3-9DD2-4C7F-A6CC-2FC51DC5FC0B}" type="slidenum">
              <a:rPr lang="en-GB" smtClean="0">
                <a:solidFill>
                  <a:srgbClr val="FFFFFF"/>
                </a:solidFill>
              </a:rPr>
              <a:pPr defTabSz="965200"/>
              <a:t>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7F0BA0-38AA-43A0-8FAF-0CF4327E576D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4067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54067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40677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0" tIns="48315" rIns="96630" bIns="48315" anchor="b"/>
          <a:lstStyle/>
          <a:p>
            <a:pPr algn="r" defTabSz="949325">
              <a:spcBef>
                <a:spcPct val="0"/>
              </a:spcBef>
              <a:buClrTx/>
            </a:pPr>
            <a:fld id="{3FE60BC6-6865-4192-8F9B-D96F2DAF6199}" type="slidenum">
              <a:rPr lang="en-GB">
                <a:latin typeface="Verdana" pitchFamily="34" charset="0"/>
              </a:rPr>
              <a:pPr algn="r" defTabSz="949325">
                <a:spcBef>
                  <a:spcPct val="0"/>
                </a:spcBef>
                <a:buClrTx/>
              </a:pPr>
              <a:t>23</a:t>
            </a:fld>
            <a:endParaRPr lang="en-GB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51238"/>
            <a:ext cx="9144000" cy="276999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</a:t>
            </a:r>
            <a:r>
              <a:rPr lang="ru-RU" b="1" dirty="0" smtClean="0">
                <a:solidFill>
                  <a:schemeClr val="bg1"/>
                </a:solidFill>
              </a:rPr>
              <a:t>Рубина Н.В.,  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club.ru/samye/neobychnye_nasekomye.s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zooclub.ru/samye/neobychnye_nasekomye.s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69861" y="5895687"/>
            <a:ext cx="3850993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Москва, 27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smtClean="0">
                <a:solidFill>
                  <a:srgbClr val="000099"/>
                </a:solidFill>
              </a:rPr>
              <a:t>декабря 2019 </a:t>
            </a:r>
            <a:r>
              <a:rPr lang="ru-RU" sz="2000" dirty="0">
                <a:solidFill>
                  <a:srgbClr val="000099"/>
                </a:solidFill>
              </a:rPr>
              <a:t>года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332692" y="2496793"/>
            <a:ext cx="8704262" cy="1354217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smtClean="0">
                <a:solidFill>
                  <a:srgbClr val="000099"/>
                </a:solidFill>
              </a:rPr>
              <a:t>Развитие Творческого Воображения (РТВ)</a:t>
            </a:r>
            <a:endParaRPr lang="ru-RU" sz="40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5" y="725365"/>
            <a:ext cx="2480075" cy="1408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4"/>
              </a:rPr>
              <a:t>http://triz-summit.ru</a:t>
            </a:r>
            <a:r>
              <a:rPr lang="ru-RU" sz="1600" b="1" dirty="0"/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="" xmlns:a16="http://schemas.microsoft.com/office/drawing/2014/main" id="{7FF38450-F32C-46FC-8320-308F3FE6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4143398"/>
            <a:ext cx="7450665" cy="87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algn="r"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Рубина Наталия Викторовна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05" y="625157"/>
            <a:ext cx="1669679" cy="1682078"/>
          </a:xfrm>
          <a:prstGeom prst="rect">
            <a:avLst/>
          </a:prstGeom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2" y="901699"/>
            <a:ext cx="340149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068388"/>
            <a:ext cx="48245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Маленький крылатый  крокодил, ползущий по деревьям или сидящий на цветке, удивляет людей и настораживает хищников. Конечно, это не крокодил, а всего лишь небольшая (до 9 см) </a:t>
            </a:r>
            <a:r>
              <a:rPr lang="ru-RU" sz="1800" b="1" dirty="0"/>
              <a:t>суринамская </a:t>
            </a:r>
            <a:r>
              <a:rPr lang="ru-RU" sz="1800" b="1" dirty="0" err="1"/>
              <a:t>фонарница</a:t>
            </a:r>
            <a:r>
              <a:rPr lang="ru-RU" sz="1800" b="1" dirty="0"/>
              <a:t> (</a:t>
            </a:r>
            <a:r>
              <a:rPr lang="ru-RU" sz="1800" b="1" dirty="0" err="1"/>
              <a:t>Fulgora</a:t>
            </a:r>
            <a:r>
              <a:rPr lang="ru-RU" sz="1800" b="1" dirty="0"/>
              <a:t> </a:t>
            </a:r>
            <a:r>
              <a:rPr lang="ru-RU" sz="1800" b="1" dirty="0" err="1"/>
              <a:t>laternaria</a:t>
            </a:r>
            <a:r>
              <a:rPr lang="ru-RU" sz="1800" b="1" dirty="0"/>
              <a:t>). </a:t>
            </a:r>
            <a:r>
              <a:rPr lang="ru-RU" sz="1600" dirty="0"/>
              <a:t>Голова этого насекомого имеет необычную форму, напоминающую в профиль голову крокодила. На крыльях </a:t>
            </a:r>
            <a:r>
              <a:rPr lang="ru-RU" sz="1600" dirty="0" err="1"/>
              <a:t>фонарницы</a:t>
            </a:r>
            <a:r>
              <a:rPr lang="ru-RU" sz="1600" dirty="0"/>
              <a:t> располагаются, так называемые, ложные глаза. Таким образом, эта </a:t>
            </a:r>
            <a:r>
              <a:rPr lang="ru-RU" sz="1600" dirty="0" err="1"/>
              <a:t>фонарница</a:t>
            </a:r>
            <a:r>
              <a:rPr lang="ru-RU" sz="1600" dirty="0"/>
              <a:t> имеет целых два средства отпугивания в своем «арсенале»: если большая голова не испугала хищника, в ход всегда можно пустить «глазастые» крылья</a:t>
            </a:r>
            <a:r>
              <a:rPr lang="ru-RU" sz="1600" dirty="0" smtClean="0"/>
              <a:t>. (Читать </a:t>
            </a:r>
            <a:r>
              <a:rPr lang="ru-RU" sz="1600" dirty="0"/>
              <a:t>полностью на http://</a:t>
            </a:r>
            <a:r>
              <a:rPr lang="ru-RU" sz="1600" dirty="0" smtClean="0"/>
              <a:t>www.zooclub.ru/samye/neobychnye_nasekomye.shtml)</a:t>
            </a:r>
            <a:endParaRPr lang="ru-RU" dirty="0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Б – 1 / объединить - подсистемы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39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1" y="713670"/>
            <a:ext cx="3365799" cy="269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28" y="736416"/>
            <a:ext cx="3523463" cy="26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9" y="3591054"/>
            <a:ext cx="3365799" cy="27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10" y="3591054"/>
            <a:ext cx="3605146" cy="27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54" y="163769"/>
            <a:ext cx="487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Самые большие насекомые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9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– 2 / увеличить объект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1" y="819813"/>
            <a:ext cx="4484253" cy="413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613118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Мегапалочник</a:t>
            </a:r>
            <a:r>
              <a:rPr lang="ru-RU" sz="2800" dirty="0" smtClean="0"/>
              <a:t> </a:t>
            </a:r>
            <a:r>
              <a:rPr lang="ru-RU" sz="2800" dirty="0" err="1" smtClean="0"/>
              <a:t>Чаня</a:t>
            </a:r>
            <a:endParaRPr lang="ru-RU" sz="2800" dirty="0" smtClean="0"/>
          </a:p>
          <a:p>
            <a:r>
              <a:rPr lang="ru-RU" sz="2800" dirty="0" smtClean="0"/>
              <a:t>Жук Голиаф</a:t>
            </a:r>
          </a:p>
          <a:p>
            <a:r>
              <a:rPr lang="ru-RU" sz="2800" dirty="0" smtClean="0"/>
              <a:t>Мотылек «Атлас»</a:t>
            </a:r>
          </a:p>
          <a:p>
            <a:r>
              <a:rPr lang="ru-RU" sz="2800" dirty="0" smtClean="0"/>
              <a:t>Дровосек - титан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4450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2" y="665622"/>
            <a:ext cx="7666654" cy="57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 dirty="0" smtClean="0"/>
              <a:t>Бродяжка рыжая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16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– 7 / увеличить – сфера распространения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4" y="823582"/>
            <a:ext cx="3528392" cy="26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9612" y="819223"/>
            <a:ext cx="48588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Pantala</a:t>
            </a:r>
            <a:r>
              <a:rPr lang="ru-RU" sz="2000" b="1" dirty="0"/>
              <a:t> </a:t>
            </a:r>
            <a:r>
              <a:rPr lang="ru-RU" sz="2000" b="1" dirty="0" err="1"/>
              <a:t>flavescens</a:t>
            </a:r>
            <a:r>
              <a:rPr lang="ru-RU" sz="2000" b="1" dirty="0"/>
              <a:t> или, как ее еще называют, бродяжка рыжая. </a:t>
            </a:r>
            <a:r>
              <a:rPr lang="ru-RU" sz="2000" dirty="0"/>
              <a:t>У этого вида стрекоз самая протяженная в мире насекомых миграция. Даже миграции бабочки Монарха с ней не сравниться. Эти стрекозы путешествуют от Индии до Восточной и Южной Африки и обратно с муссонами, их путь составляет примерно 14-18 тысяч километров. Кроме того, длительное путешествие этих насекомых делает их легкой добычей для перелетных птиц. Таким образом, если что-нибудь случится с этим видом, птицам будет очень нелегко выдерживать длительные перелеты без постоянного пропитания.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600423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9" y="798112"/>
            <a:ext cx="8342995" cy="5544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>
            <a:normAutofit/>
          </a:bodyPr>
          <a:lstStyle/>
          <a:p>
            <a:r>
              <a:rPr lang="ru-RU" dirty="0" smtClean="0"/>
              <a:t>Общественные насекомые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682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– 4 / увеличить  - надсистему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2" y="771330"/>
            <a:ext cx="4841434" cy="382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966" y="798627"/>
            <a:ext cx="38623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/>
              <a:t>Постройки общественных насекомых можно считать одними из самых внушительных во всем животном царстве. Если бы строители термитников были размером с человека, их гнезда были бы настоящими горами высотой примерно 2 000 м! В твердых как камень постройках термитов имеются сложные вентиляционные системы, комплексы подземных муравьиных гнезд простираются на 100 и более метров.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84747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10" y="832514"/>
            <a:ext cx="4036910" cy="52265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>
            <a:normAutofit/>
          </a:bodyPr>
          <a:lstStyle/>
          <a:p>
            <a:r>
              <a:rPr lang="ru-RU" dirty="0" smtClean="0"/>
              <a:t>Фасеточные глаза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726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 – 1 / объединить - подсистемы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5" y="849448"/>
            <a:ext cx="349794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62880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Сложные глаза насекомых состоят из множества отдельных глазков – омматидий.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401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6" y="714504"/>
            <a:ext cx="6110159" cy="58828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>
            <a:normAutofit/>
          </a:bodyPr>
          <a:lstStyle/>
          <a:p>
            <a:r>
              <a:rPr lang="ru-RU" dirty="0" smtClean="0"/>
              <a:t>Общественные насекомые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679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760" y="2085592"/>
            <a:ext cx="2716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Преподаватель-методист по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«Кубок ТРИЗ Саммита»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материалов для педагогов и учебных материалов для детей по курсам ТРИЗ </a:t>
            </a: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760" y="1082872"/>
            <a:ext cx="2816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Преподаватель</a:t>
            </a:r>
          </a:p>
          <a:p>
            <a:pPr algn="l"/>
            <a:r>
              <a:rPr lang="ru-RU" sz="1600" b="1" dirty="0" smtClean="0"/>
              <a:t>Рубина Наталия Викторовна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2" y="1329783"/>
            <a:ext cx="1111908" cy="164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82" y="2098600"/>
            <a:ext cx="27164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Кассу </a:t>
            </a:r>
            <a:r>
              <a:rPr lang="ru-RU" sz="1600" dirty="0"/>
              <a:t>Р.;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Кулаков А.В.;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Прокопенко </a:t>
            </a:r>
            <a:r>
              <a:rPr lang="ru-RU" sz="1600" dirty="0"/>
              <a:t>М.Н.;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Сидоренко М.Ю.;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Харитонов А.С.;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Щедрин Н.А.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2847" y="1160506"/>
            <a:ext cx="281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Участники семинара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2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 - 2 / оживление - объект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2" y="761453"/>
            <a:ext cx="43397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6716" y="768991"/>
            <a:ext cx="41762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Наблюдение за общественными насекомыми позволяет понять как постепенно формировались сложные механизмы коммуникации у животных. Муравьи старшего поколения способны передать «молодежи» точную информацию о расположении фуражных троп. Пчелы для передачи информации используют танец.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753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38" y="774920"/>
            <a:ext cx="4148526" cy="55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5856" r="11337"/>
          <a:stretch/>
        </p:blipFill>
        <p:spPr bwMode="auto">
          <a:xfrm>
            <a:off x="815124" y="774920"/>
            <a:ext cx="3576603" cy="56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426" y="178811"/>
            <a:ext cx="5126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Длинноголовая саранча </a:t>
            </a:r>
            <a:r>
              <a:rPr lang="en-US" sz="1800" b="1" dirty="0" err="1">
                <a:solidFill>
                  <a:schemeClr val="bg1"/>
                </a:solidFill>
              </a:rPr>
              <a:t>Apioscelis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bulbosa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3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– 1 / увеличить - подсистемы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285178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62880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Длинноголовая </a:t>
            </a:r>
            <a:r>
              <a:rPr lang="ru-RU" sz="2400" dirty="0"/>
              <a:t>саранча </a:t>
            </a:r>
            <a:r>
              <a:rPr lang="en-US" sz="2400" dirty="0" err="1"/>
              <a:t>Apioscelis</a:t>
            </a:r>
            <a:r>
              <a:rPr lang="en-US" sz="2400" dirty="0"/>
              <a:t> </a:t>
            </a:r>
            <a:r>
              <a:rPr lang="en-US" sz="2400" dirty="0" err="1" smtClean="0"/>
              <a:t>bulbosa</a:t>
            </a:r>
            <a:r>
              <a:rPr lang="ru-RU" sz="2400" dirty="0" smtClean="0"/>
              <a:t>. Родом из Эквадора.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6620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Группа 7"/>
          <p:cNvGrpSpPr>
            <a:grpSpLocks/>
          </p:cNvGrpSpPr>
          <p:nvPr/>
        </p:nvGrpSpPr>
        <p:grpSpPr bwMode="auto">
          <a:xfrm>
            <a:off x="892175" y="676275"/>
            <a:ext cx="7504113" cy="5629275"/>
            <a:chOff x="892507" y="675991"/>
            <a:chExt cx="7504113" cy="5629275"/>
          </a:xfrm>
        </p:grpSpPr>
        <p:pic>
          <p:nvPicPr>
            <p:cNvPr id="340995" name="Picture 4" descr="http://900igr.net/datas/geometrija/Prizma/0012-012-Spasibo-za-vnimani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07" y="675991"/>
              <a:ext cx="7504113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099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748" y="5163023"/>
              <a:ext cx="5138737" cy="112236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94249"/>
            <a:ext cx="7983537" cy="489365"/>
          </a:xfrm>
        </p:spPr>
        <p:txBody>
          <a:bodyPr/>
          <a:lstStyle/>
          <a:p>
            <a:pPr eaLnBrk="1" hangingPunct="1"/>
            <a:r>
              <a:rPr lang="ru-RU" sz="2200" dirty="0" smtClean="0"/>
              <a:t>Цель лекции</a:t>
            </a:r>
            <a:endParaRPr lang="ru-RU" sz="2200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 flipH="1">
            <a:off x="80467" y="1279525"/>
            <a:ext cx="9012327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Знакомство с курсом Развития Творческого Воображения (РТВ)</a:t>
            </a:r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2200" b="1" dirty="0"/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Практика применения методов РТВ </a:t>
            </a:r>
            <a:br>
              <a:rPr lang="ru-RU" sz="2400" b="1" dirty="0" smtClean="0"/>
            </a:br>
            <a:r>
              <a:rPr lang="ru-RU" sz="2400" b="1" dirty="0" smtClean="0"/>
              <a:t>(ФАНТОГРАММА)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082293"/>
              </p:ext>
            </p:extLst>
          </p:nvPr>
        </p:nvGraphicFramePr>
        <p:xfrm>
          <a:off x="179513" y="1111098"/>
          <a:ext cx="8640958" cy="5400597"/>
        </p:xfrm>
        <a:graphic>
          <a:graphicData uri="http://schemas.openxmlformats.org/drawingml/2006/table">
            <a:tbl>
              <a:tblPr/>
              <a:tblGrid>
                <a:gridCol w="1400742"/>
                <a:gridCol w="1119537"/>
                <a:gridCol w="1224136"/>
                <a:gridCol w="1152128"/>
                <a:gridCol w="1224136"/>
                <a:gridCol w="1224136"/>
                <a:gridCol w="1296143"/>
              </a:tblGrid>
              <a:tr h="476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Универсальные показатели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А. Увеличить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уменьшить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Б. Объединить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разъединить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В. Наоборот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Г. Переместить во времени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Д. Оживление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Е. Ускорить замедлить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1. Подсистемы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2. Объект.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3. Воспроизведение.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Times New Roman"/>
                        </a:rPr>
                        <a:t>4. Надсистемы.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Times New Roman"/>
                        </a:rPr>
                        <a:t>5. Энергопитание.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6. Способ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передвижения.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7. Сфера распространения.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Times New Roman"/>
                        </a:rPr>
                        <a:t>8. Цель, назначение (смысл существования)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/>
              <a:t>Фантастические насекомые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204864"/>
            <a:ext cx="777503" cy="58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46802"/>
            <a:ext cx="648072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86085"/>
            <a:ext cx="432048" cy="57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53" y="2276872"/>
            <a:ext cx="565807" cy="45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98" y="5364163"/>
            <a:ext cx="556915" cy="41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740208" cy="49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2659"/>
            <a:ext cx="448373" cy="58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352254" y="1552659"/>
            <a:ext cx="275530" cy="61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66431"/>
            <a:ext cx="480467" cy="46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428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728041"/>
            <a:ext cx="7376149" cy="554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pPr algn="just"/>
            <a:r>
              <a:rPr lang="ru-RU" dirty="0" smtClean="0"/>
              <a:t>Палочники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215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Е-2 (замедлить – объект)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88024" y="691776"/>
            <a:ext cx="4032448" cy="3470791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1800" dirty="0"/>
              <a:t>Палочники (</a:t>
            </a:r>
            <a:r>
              <a:rPr lang="ru-RU" sz="1800" dirty="0" err="1"/>
              <a:t>привиденьевые</a:t>
            </a:r>
            <a:r>
              <a:rPr lang="ru-RU" sz="1800" dirty="0"/>
              <a:t>) – отряд тропических насекомых, включающий более 2500 видов.  Они одни из самых необычных насекомых на планете. Их форма тела, позволяющая им маскироваться под ветки или листья деревьев, - удивительна и необычна. Когда </a:t>
            </a:r>
            <a:r>
              <a:rPr lang="ru-RU" sz="1800" dirty="0" err="1"/>
              <a:t>приведеньевые</a:t>
            </a:r>
            <a:r>
              <a:rPr lang="ru-RU" sz="1800" dirty="0"/>
              <a:t> находятся </a:t>
            </a:r>
            <a:r>
              <a:rPr lang="ru-RU" sz="1800" dirty="0" smtClean="0"/>
              <a:t>в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765222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5" y="4139359"/>
            <a:ext cx="8655529" cy="185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just" eaLnBrk="0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</a:pPr>
            <a:r>
              <a:rPr lang="ru-RU" sz="1800" b="1" dirty="0">
                <a:latin typeface="+mn-lt"/>
              </a:rPr>
              <a:t>защитной позе, их придатки впадают в определенное состояние (восковая гибкость или каталепсия). В этом состоянии придаткам можно придать любую позу, и палочник сохранит ее до выхода из каталепсии. </a:t>
            </a:r>
            <a:endParaRPr lang="ru-RU" sz="1800" b="1" dirty="0" smtClean="0">
              <a:latin typeface="+mn-lt"/>
            </a:endParaRPr>
          </a:p>
          <a:p>
            <a:pPr marL="109728" algn="l" eaLnBrk="0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</a:pPr>
            <a:r>
              <a:rPr lang="ru-RU" sz="1800" b="1" dirty="0" smtClean="0">
                <a:latin typeface="+mn-lt"/>
              </a:rPr>
              <a:t>(</a:t>
            </a:r>
            <a:r>
              <a:rPr lang="ru-RU" sz="1800" b="1" dirty="0">
                <a:latin typeface="+mn-lt"/>
              </a:rPr>
              <a:t>Читать полностью на </a:t>
            </a:r>
            <a:r>
              <a:rPr lang="ru-RU" sz="1800" b="1" dirty="0">
                <a:latin typeface="+mn-lt"/>
                <a:hlinkClick r:id="rId3"/>
              </a:rPr>
              <a:t>http://</a:t>
            </a:r>
            <a:r>
              <a:rPr lang="ru-RU" sz="1800" b="1" dirty="0" smtClean="0">
                <a:latin typeface="+mn-lt"/>
                <a:hlinkClick r:id="rId3"/>
              </a:rPr>
              <a:t>www.zooclub.ru/samye/neobychnye_nasekomye.shtml</a:t>
            </a:r>
            <a:r>
              <a:rPr lang="ru-RU" sz="1800" b="1" dirty="0" smtClean="0">
                <a:latin typeface="+mn-lt"/>
              </a:rPr>
              <a:t> )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1139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8" y="691267"/>
            <a:ext cx="877199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 dirty="0" smtClean="0"/>
              <a:t>Долгоносик-жираф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982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19464" y="734914"/>
            <a:ext cx="5040560" cy="5116024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ru-RU" dirty="0"/>
              <a:t>Долгоносик-жираф (</a:t>
            </a:r>
            <a:r>
              <a:rPr lang="ru-RU" dirty="0" err="1"/>
              <a:t>Trachelophorus</a:t>
            </a:r>
            <a:r>
              <a:rPr lang="ru-RU" dirty="0"/>
              <a:t> </a:t>
            </a:r>
            <a:r>
              <a:rPr lang="ru-RU" dirty="0" err="1"/>
              <a:t>giraffa</a:t>
            </a:r>
            <a:r>
              <a:rPr lang="ru-RU" dirty="0"/>
              <a:t>) </a:t>
            </a:r>
            <a:r>
              <a:rPr lang="ru-RU" b="0" dirty="0"/>
              <a:t>получил свое название из-за необычно длинной шеи. Однако странного вида и длины шеей могут похвастаться только самцы, у самок шея в несколько раз короче. Этот жук является эндемиком Мадагаскара. Оно около 2,5 см в длину, имеет черный окрас тела и красные надкрылья. Жуки-жирафы принадлежат к семейству трубковертов. Это название появилось из-за особенностей размножения. Самец складывает лист растения в своеобразную трубочку, куда самка затем отложит только одно яйцо. Именно для создания этой трубки самцам и нужна длинная шея</a:t>
            </a:r>
            <a:r>
              <a:rPr lang="ru-RU" b="0" dirty="0" smtClean="0"/>
              <a:t>. (Читать </a:t>
            </a:r>
            <a:r>
              <a:rPr lang="ru-RU" b="0" dirty="0"/>
              <a:t>полностью на </a:t>
            </a:r>
            <a:r>
              <a:rPr lang="ru-RU" b="0" dirty="0">
                <a:hlinkClick r:id="rId2"/>
              </a:rPr>
              <a:t>http://</a:t>
            </a:r>
            <a:r>
              <a:rPr lang="ru-RU" b="0" dirty="0" smtClean="0">
                <a:hlinkClick r:id="rId2"/>
              </a:rPr>
              <a:t>www.zooclub.ru/samye/neobychnye_nasekomye.shtml</a:t>
            </a:r>
            <a:r>
              <a:rPr lang="ru-RU" b="0" dirty="0" smtClean="0"/>
              <a:t> )</a:t>
            </a:r>
            <a:endParaRPr lang="ru-RU" b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– 1 / увеличить - подсистемы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4914"/>
            <a:ext cx="3600400" cy="270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95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7700" y="208116"/>
            <a:ext cx="4953103" cy="66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41" y="96600"/>
            <a:ext cx="530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Суринамская </a:t>
            </a:r>
            <a:r>
              <a:rPr lang="ru-RU" sz="1800" b="1" dirty="0" err="1">
                <a:solidFill>
                  <a:schemeClr val="bg1"/>
                </a:solidFill>
              </a:rPr>
              <a:t>фонарница</a:t>
            </a:r>
            <a:r>
              <a:rPr lang="ru-RU" sz="1800" b="1" dirty="0">
                <a:solidFill>
                  <a:schemeClr val="bg1"/>
                </a:solidFill>
              </a:rPr>
              <a:t> (</a:t>
            </a:r>
            <a:r>
              <a:rPr lang="ru-RU" sz="1800" b="1" dirty="0" err="1">
                <a:solidFill>
                  <a:schemeClr val="bg1"/>
                </a:solidFill>
              </a:rPr>
              <a:t>Fulgora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laternaria</a:t>
            </a:r>
            <a:r>
              <a:rPr lang="ru-RU" sz="1800" b="1" dirty="0" smtClean="0">
                <a:solidFill>
                  <a:schemeClr val="bg1"/>
                </a:solidFill>
              </a:rPr>
              <a:t>) 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1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52691</TotalTime>
  <Words>743</Words>
  <Application>Microsoft Office PowerPoint</Application>
  <PresentationFormat>Экран (4:3)</PresentationFormat>
  <Paragraphs>129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PPT Template NEW</vt:lpstr>
      <vt:lpstr>Развитие Творческого Воображения (РТВ)</vt:lpstr>
      <vt:lpstr>Презентация PowerPoint</vt:lpstr>
      <vt:lpstr>Цель лекции</vt:lpstr>
      <vt:lpstr>Фантастические насекомые</vt:lpstr>
      <vt:lpstr>Палочники</vt:lpstr>
      <vt:lpstr>Е-2 (замедлить – объект)</vt:lpstr>
      <vt:lpstr>Долгоносик-жираф</vt:lpstr>
      <vt:lpstr>А – 1 / увеличить - подсистемы</vt:lpstr>
      <vt:lpstr>Презентация PowerPoint</vt:lpstr>
      <vt:lpstr>Б – 1 / объединить - подсистемы</vt:lpstr>
      <vt:lpstr>Презентация PowerPoint</vt:lpstr>
      <vt:lpstr>А – 2 / увеличить объект</vt:lpstr>
      <vt:lpstr>Бродяжка рыжая</vt:lpstr>
      <vt:lpstr>А – 7 / увеличить – сфера распространения </vt:lpstr>
      <vt:lpstr>Общественные насекомые</vt:lpstr>
      <vt:lpstr>А – 4 / увеличить  - надсистему</vt:lpstr>
      <vt:lpstr>Фасеточные глаза</vt:lpstr>
      <vt:lpstr>Б – 1 / объединить - подсистемы</vt:lpstr>
      <vt:lpstr>Общественные насекомые</vt:lpstr>
      <vt:lpstr>Д - 2 / оживление - объект</vt:lpstr>
      <vt:lpstr>Презентация PowerPoint</vt:lpstr>
      <vt:lpstr>А – 1 / увеличить - подсистемы</vt:lpstr>
      <vt:lpstr>Презентация PowerPoint</vt:lpstr>
    </vt:vector>
  </TitlesOfParts>
  <Company>Алгоритм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инновацинно-технологического консалтинга «Алгоритм»</dc:title>
  <dc:creator>Герасимов О.М.</dc:creator>
  <cp:lastModifiedBy>User</cp:lastModifiedBy>
  <cp:revision>3846</cp:revision>
  <cp:lastPrinted>2018-04-20T14:12:46Z</cp:lastPrinted>
  <dcterms:created xsi:type="dcterms:W3CDTF">2006-01-09T16:17:19Z</dcterms:created>
  <dcterms:modified xsi:type="dcterms:W3CDTF">2019-12-27T12:29:11Z</dcterms:modified>
</cp:coreProperties>
</file>