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  <p:sldMasterId id="2147483668" r:id="rId2"/>
  </p:sldMasterIdLst>
  <p:notesMasterIdLst>
    <p:notesMasterId r:id="rId39"/>
  </p:notesMasterIdLst>
  <p:handoutMasterIdLst>
    <p:handoutMasterId r:id="rId40"/>
  </p:handoutMasterIdLst>
  <p:sldIdLst>
    <p:sldId id="4129" r:id="rId3"/>
    <p:sldId id="5225" r:id="rId4"/>
    <p:sldId id="3774" r:id="rId5"/>
    <p:sldId id="5378" r:id="rId6"/>
    <p:sldId id="5379" r:id="rId7"/>
    <p:sldId id="5474" r:id="rId8"/>
    <p:sldId id="5487" r:id="rId9"/>
    <p:sldId id="5488" r:id="rId10"/>
    <p:sldId id="5489" r:id="rId11"/>
    <p:sldId id="5490" r:id="rId12"/>
    <p:sldId id="5491" r:id="rId13"/>
    <p:sldId id="5492" r:id="rId14"/>
    <p:sldId id="5493" r:id="rId15"/>
    <p:sldId id="5494" r:id="rId16"/>
    <p:sldId id="5495" r:id="rId17"/>
    <p:sldId id="5496" r:id="rId18"/>
    <p:sldId id="5497" r:id="rId19"/>
    <p:sldId id="5498" r:id="rId20"/>
    <p:sldId id="5338" r:id="rId21"/>
    <p:sldId id="5360" r:id="rId22"/>
    <p:sldId id="5388" r:id="rId23"/>
    <p:sldId id="5361" r:id="rId24"/>
    <p:sldId id="5387" r:id="rId25"/>
    <p:sldId id="5475" r:id="rId26"/>
    <p:sldId id="5389" r:id="rId27"/>
    <p:sldId id="5476" r:id="rId28"/>
    <p:sldId id="5477" r:id="rId29"/>
    <p:sldId id="5478" r:id="rId30"/>
    <p:sldId id="5479" r:id="rId31"/>
    <p:sldId id="5480" r:id="rId32"/>
    <p:sldId id="5483" r:id="rId33"/>
    <p:sldId id="5482" r:id="rId34"/>
    <p:sldId id="5484" r:id="rId35"/>
    <p:sldId id="5485" r:id="rId36"/>
    <p:sldId id="5486" r:id="rId37"/>
    <p:sldId id="4117" r:id="rId38"/>
  </p:sldIdLst>
  <p:sldSz cx="9144000" cy="6858000" type="screen4x3"/>
  <p:notesSz cx="6797675" cy="9926638"/>
  <p:defaultTextStyle>
    <a:defPPr>
      <a:defRPr lang="en-GB"/>
    </a:defPPr>
    <a:lvl1pPr algn="ctr" rtl="0" fontAlgn="base">
      <a:spcBef>
        <a:spcPct val="15000"/>
      </a:spcBef>
      <a:spcAft>
        <a:spcPct val="0"/>
      </a:spcAft>
      <a:buClr>
        <a:srgbClr val="993300"/>
      </a:buClr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15000"/>
      </a:spcBef>
      <a:spcAft>
        <a:spcPct val="0"/>
      </a:spcAft>
      <a:buClr>
        <a:srgbClr val="993300"/>
      </a:buClr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15000"/>
      </a:spcBef>
      <a:spcAft>
        <a:spcPct val="0"/>
      </a:spcAft>
      <a:buClr>
        <a:srgbClr val="993300"/>
      </a:buClr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15000"/>
      </a:spcBef>
      <a:spcAft>
        <a:spcPct val="0"/>
      </a:spcAft>
      <a:buClr>
        <a:srgbClr val="993300"/>
      </a:buClr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15000"/>
      </a:spcBef>
      <a:spcAft>
        <a:spcPct val="0"/>
      </a:spcAft>
      <a:buClr>
        <a:srgbClr val="993300"/>
      </a:buClr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64">
          <p15:clr>
            <a:srgbClr val="A4A3A4"/>
          </p15:clr>
        </p15:guide>
        <p15:guide id="2" orient="horz" pos="527">
          <p15:clr>
            <a:srgbClr val="A4A3A4"/>
          </p15:clr>
        </p15:guide>
        <p15:guide id="3" orient="horz" pos="1617">
          <p15:clr>
            <a:srgbClr val="A4A3A4"/>
          </p15:clr>
        </p15:guide>
        <p15:guide id="4" orient="horz" pos="94">
          <p15:clr>
            <a:srgbClr val="A4A3A4"/>
          </p15:clr>
        </p15:guide>
        <p15:guide id="5" orient="horz" pos="4062">
          <p15:clr>
            <a:srgbClr val="A4A3A4"/>
          </p15:clr>
        </p15:guide>
        <p15:guide id="6" orient="horz" pos="1163">
          <p15:clr>
            <a:srgbClr val="A4A3A4"/>
          </p15:clr>
        </p15:guide>
        <p15:guide id="7" pos="5586">
          <p15:clr>
            <a:srgbClr val="A4A3A4"/>
          </p15:clr>
        </p15:guide>
        <p15:guide id="8" pos="225">
          <p15:clr>
            <a:srgbClr val="A4A3A4"/>
          </p15:clr>
        </p15:guide>
        <p15:guide id="9" pos="1237">
          <p15:clr>
            <a:srgbClr val="A4A3A4"/>
          </p15:clr>
        </p15:guide>
        <p15:guide id="10" pos="89">
          <p15:clr>
            <a:srgbClr val="A4A3A4"/>
          </p15:clr>
        </p15:guide>
        <p15:guide id="11" pos="5187">
          <p15:clr>
            <a:srgbClr val="A4A3A4"/>
          </p15:clr>
        </p15:guide>
        <p15:guide id="12" pos="397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B9FF"/>
    <a:srgbClr val="E3C9FF"/>
    <a:srgbClr val="DCBDFF"/>
    <a:srgbClr val="9900CC"/>
    <a:srgbClr val="97E4FF"/>
    <a:srgbClr val="DAEFC3"/>
    <a:srgbClr val="FFFFCC"/>
    <a:srgbClr val="0033CC"/>
    <a:srgbClr val="0283EE"/>
    <a:srgbClr val="FF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97077" autoAdjust="0"/>
  </p:normalViewPr>
  <p:slideViewPr>
    <p:cSldViewPr snapToGrid="0">
      <p:cViewPr>
        <p:scale>
          <a:sx n="100" d="100"/>
          <a:sy n="100" d="100"/>
        </p:scale>
        <p:origin x="-1944" y="-384"/>
      </p:cViewPr>
      <p:guideLst>
        <p:guide orient="horz" pos="664"/>
        <p:guide orient="horz" pos="527"/>
        <p:guide orient="horz" pos="1617"/>
        <p:guide orient="horz" pos="94"/>
        <p:guide orient="horz" pos="4062"/>
        <p:guide orient="horz" pos="1163"/>
        <p:guide pos="5586"/>
        <p:guide pos="225"/>
        <p:guide pos="1237"/>
        <p:guide pos="89"/>
        <p:guide pos="5187"/>
        <p:guide pos="397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6.xml"/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algn="l" defTabSz="946150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algn="r" defTabSz="946150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algn="l" defTabSz="946150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algn="r" defTabSz="946150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AA71BC6B-9E6E-4B5C-984A-CFDDAD3DA9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029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30" tIns="48315" rIns="96630" bIns="48315" numCol="1" anchor="t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30" tIns="48315" rIns="96630" bIns="48315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30" tIns="48315" rIns="96630" bIns="483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30" tIns="48315" rIns="96630" bIns="48315" numCol="1" anchor="b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30" tIns="48315" rIns="96630" bIns="48315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D10424F4-D513-429B-969A-B5A1E86A6A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449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65200"/>
            <a:fld id="{8E2CD4D3-9DD2-4C7F-A6CC-2FC51DC5FC0B}" type="slidenum">
              <a:rPr lang="en-GB" smtClean="0">
                <a:solidFill>
                  <a:srgbClr val="FFFFFF"/>
                </a:solidFill>
              </a:rPr>
              <a:pPr defTabSz="965200"/>
              <a:t>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49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59350" cy="3721100"/>
          </a:xfrm>
          <a:solidFill>
            <a:srgbClr val="FFFFFF"/>
          </a:solidFill>
          <a:ln/>
        </p:spPr>
      </p:sp>
      <p:sp>
        <p:nvSpPr>
          <p:cNvPr id="349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463" y="4713288"/>
            <a:ext cx="4986337" cy="4471987"/>
          </a:xfrm>
          <a:noFill/>
        </p:spPr>
        <p:txBody>
          <a:bodyPr wrap="none" anchor="ctr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32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C1FF5-6F08-4EA9-8225-7639F928DE0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C1FF5-6F08-4EA9-8225-7639F928DE0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C1FF5-6F08-4EA9-8225-7639F928DE0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C1FF5-6F08-4EA9-8225-7639F928DE01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7F0BA0-38AA-43A0-8FAF-0CF4327E576D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54067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2950"/>
            <a:ext cx="4962525" cy="3722688"/>
          </a:xfrm>
          <a:ln/>
        </p:spPr>
      </p:sp>
      <p:sp>
        <p:nvSpPr>
          <p:cNvPr id="54067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540677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0" tIns="48315" rIns="96630" bIns="48315" anchor="b"/>
          <a:lstStyle/>
          <a:p>
            <a:pPr algn="r" defTabSz="949325">
              <a:spcBef>
                <a:spcPct val="0"/>
              </a:spcBef>
              <a:buClrTx/>
            </a:pPr>
            <a:fld id="{3FE60BC6-6865-4192-8F9B-D96F2DAF6199}" type="slidenum">
              <a:rPr lang="en-GB">
                <a:latin typeface="Verdana" pitchFamily="34" charset="0"/>
              </a:rPr>
              <a:pPr algn="r" defTabSz="949325">
                <a:spcBef>
                  <a:spcPct val="0"/>
                </a:spcBef>
                <a:buClrTx/>
              </a:pPr>
              <a:t>36</a:t>
            </a:fld>
            <a:endParaRPr lang="en-GB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62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4313" y="109538"/>
            <a:ext cx="2068512" cy="2974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5600" y="109538"/>
            <a:ext cx="6056313" cy="2974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8" y="109538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55600" y="898525"/>
            <a:ext cx="8270875" cy="2185988"/>
          </a:xfr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8" y="109538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5600" y="898525"/>
            <a:ext cx="4059238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7238" y="898525"/>
            <a:ext cx="4059237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8" y="109538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5600" y="898525"/>
            <a:ext cx="4059238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567238" y="898525"/>
            <a:ext cx="4059237" cy="2185988"/>
          </a:xfr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3813175"/>
            <a:ext cx="7415213" cy="13890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8" y="109538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5600" y="898525"/>
            <a:ext cx="4059238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7238" y="898525"/>
            <a:ext cx="4059237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FB4E1C-3273-4111-AAFD-0FBFF4C64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BB8A5EE-B435-41F2-8442-44A5D0F315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9B00238-AAA3-4F02-BFD4-3A2DE324B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2307-BD74-4F61-96F9-A302E2B598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94D019-21A5-4B17-B07C-84FDF7AE4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B69C404-C14F-4A57-A59D-956ACDFB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2884-5F68-4625-B144-D7A4BA261E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92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EDA154-06CA-4F9D-B570-8146FFC9C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E73769-6721-459A-BA01-FC6F2C153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587810F-8C74-48E2-B007-86E260942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8938-E032-47DA-A28A-F3C0209CFE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E685B2F-A239-4ED7-9F32-84F369821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85D0708-92AD-4509-8E1A-E5EB22C57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2884-5F68-4625-B144-D7A4BA261E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02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6B710E-68A8-4706-B458-D9866BB7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51E421B-D103-45E7-A2CC-4E41A23EF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6A88AD-2EA1-44DB-8C57-1B4B3E713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97023-E3C6-402A-BAF6-A8ABE3501B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F75E41-FE74-4928-8C99-F43DE9AE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F4C1B6-7C5F-4F89-B056-4377EAEAA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2884-5F68-4625-B144-D7A4BA261E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574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E7B945-C8DB-4430-901D-329E9B2ED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9ED6A7A-2503-4103-B275-A691C3E0D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9C2F7D5-468B-4765-97D6-D256C74ED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5141317-0285-4D97-B738-1B5E5F294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A224-E9DC-41D0-B859-6EFD5B5556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59EA95C-E5FB-41DE-B909-5920D6159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D75CCC7-EACA-4C87-A1DE-28AC99885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2884-5F68-4625-B144-D7A4BA261E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77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AEBF79-A992-4C49-8122-23C4047F1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DADA28A-9816-431C-B424-B13DF2645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4478DFF-5F7A-409C-85A6-04514F512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CB9E698-F0DE-466B-90DA-6B5F9C3834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3676838-4CE3-47CB-8A4E-4321CB42FC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F9F58D7-6D4C-47D0-AE6B-B4BE31581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2CAD-9CEF-4263-B15D-1C3DEF9678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08901F5-4987-4865-A53C-6E6C626A6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3BE14A8-CD75-47A1-AE72-A1EFE4597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2884-5F68-4625-B144-D7A4BA261E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20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049A27-7F23-48E2-A0EC-FE8AE546D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595940C-7C99-4CFD-91B0-50CA11DD8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91AE-1109-405A-AB25-9813B1E96B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3ACC1CE-F820-49C2-8CBA-29311D80F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20FACEB-7E7A-42D0-A3DF-4A29023D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2884-5F68-4625-B144-D7A4BA261E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22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DAE6036-C3D2-4C20-9055-5847F3D5E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F23A-BEB3-4F07-A847-A23AC3E292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9F9B5ED-28A9-45BB-ABCE-B2E6CFA60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C17F2B4-CF3E-4D9A-A2B9-1FAF146D5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2884-5F68-4625-B144-D7A4BA261E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861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5D52DC-1243-444A-8139-652AC4C9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C33BBFA-C6D8-4143-B4F4-4228CAC53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A031174-0224-4B3A-AED7-0AFA98A9A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849AD66-6C38-4D0F-8DCA-D2CEFA960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7D3D-7CF4-4AB1-AB1D-8FAD103D3D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5A4E572-80D1-4BA5-9E37-AD8FD6DD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5AE25C2-F46E-49F4-9A04-18F4228E1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2884-5F68-4625-B144-D7A4BA261E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62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8A5D03-9A19-4346-AA10-8B9B61979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CB4462E-F1B3-43D6-8170-4D22BF72A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0890F4D-137E-4CF7-8AF1-E34076AC2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DEAD69C-A298-467F-8941-47932D707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1785-891E-416A-9D50-593807CFD2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1664F95-1C30-4D50-B574-FA77A29E3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15F39F4-DF35-4177-AF90-2D344B69C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2884-5F68-4625-B144-D7A4BA261E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904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7ABE3F-E04B-47AE-86B4-51B84EC36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769A03A-287F-44FE-BE09-BA2AE02CA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E8E45A9-1960-40F6-A202-0D86E6C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B519-0FBD-48A7-806B-E879DA5C8E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5511429-5F67-4CD5-BBDF-7E129D21F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BE110C8-3436-4C9B-990E-660AB43CD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2884-5F68-4625-B144-D7A4BA261E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30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839F552-2702-4122-8A0E-604163A57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0BEFFDE-5FA2-4A3F-9FD1-0621D05BB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FA52DBA-45EE-49D5-B171-ED25C5262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48A7-E0F8-4DC6-9E79-80480E2524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A63ADC-F2FF-4C7D-AFAE-6FD479E1E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52A0938-ECE5-49EE-9BD1-51AF5A7CD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2884-5F68-4625-B144-D7A4BA261E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4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5600" y="898525"/>
            <a:ext cx="4059238" cy="2185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7238" y="898525"/>
            <a:ext cx="4059237" cy="2185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898525"/>
            <a:ext cx="82708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000" tIns="180000" rIns="108000" bIns="180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49288" y="109538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30" name="Rectangle 70"/>
          <p:cNvSpPr>
            <a:spLocks noChangeArrowheads="1"/>
          </p:cNvSpPr>
          <p:nvPr/>
        </p:nvSpPr>
        <p:spPr bwMode="auto">
          <a:xfrm>
            <a:off x="0" y="6651238"/>
            <a:ext cx="9144000" cy="276999"/>
          </a:xfrm>
          <a:prstGeom prst="rect">
            <a:avLst/>
          </a:prstGeom>
          <a:solidFill>
            <a:srgbClr val="005298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© </a:t>
            </a:r>
            <a:r>
              <a:rPr lang="ru-RU" b="1" dirty="0" smtClean="0">
                <a:solidFill>
                  <a:schemeClr val="bg1"/>
                </a:solidFill>
              </a:rPr>
              <a:t>Рубина Н.В.,  2019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32" name="Text Box 18"/>
          <p:cNvSpPr txBox="1">
            <a:spLocks noChangeArrowheads="1"/>
          </p:cNvSpPr>
          <p:nvPr/>
        </p:nvSpPr>
        <p:spPr bwMode="auto">
          <a:xfrm>
            <a:off x="8915400" y="6697663"/>
            <a:ext cx="155575" cy="174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  <a:defRPr/>
            </a:pPr>
            <a:fld id="{5BF79744-612B-4117-AB13-027BD2D53E64}" type="slidenum">
              <a:rPr lang="en-GB" sz="1000" smtClean="0">
                <a:solidFill>
                  <a:schemeClr val="bg1"/>
                </a:solidFill>
              </a:rPr>
              <a:pPr algn="l" eaLnBrk="1" hangingPunct="1">
                <a:lnSpc>
                  <a:spcPct val="115000"/>
                </a:lnSpc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  <a:defRPr/>
              </a:pPr>
              <a:t>‹#›</a:t>
            </a:fld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 bwMode="auto">
          <a:xfrm>
            <a:off x="0" y="12012"/>
            <a:ext cx="9144000" cy="577516"/>
          </a:xfrm>
          <a:prstGeom prst="rect">
            <a:avLst/>
          </a:prstGeom>
          <a:gradFill>
            <a:gsLst>
              <a:gs pos="59000">
                <a:srgbClr val="0070C0"/>
              </a:gs>
              <a:gs pos="84000">
                <a:srgbClr val="00B0F0"/>
              </a:gs>
            </a:gsLst>
            <a:lin ang="48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3363" marR="0" indent="-233363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477973"/>
            <a:ext cx="649288" cy="3689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transition spd="med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233363" indent="-233363" algn="l" rtl="0" eaLnBrk="0" fontAlgn="base" hangingPunct="0">
        <a:lnSpc>
          <a:spcPct val="115000"/>
        </a:lnSpc>
        <a:spcBef>
          <a:spcPct val="30000"/>
        </a:spcBef>
        <a:spcAft>
          <a:spcPct val="30000"/>
        </a:spcAft>
        <a:buClr>
          <a:schemeClr val="hlink"/>
        </a:buClr>
        <a:buFont typeface="Wingdings 3"/>
        <a:buChar char="}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573088" indent="-225425" algn="l" rtl="0" eaLnBrk="0" fontAlgn="base" hangingPunct="0">
        <a:lnSpc>
          <a:spcPct val="115000"/>
        </a:lnSpc>
        <a:spcBef>
          <a:spcPct val="30000"/>
        </a:spcBef>
        <a:spcAft>
          <a:spcPct val="30000"/>
        </a:spcAft>
        <a:buClr>
          <a:schemeClr val="hlink"/>
        </a:buClr>
        <a:buSzPct val="120000"/>
        <a:buChar char="•"/>
        <a:defRPr sz="1600" b="1">
          <a:solidFill>
            <a:schemeClr val="tx1"/>
          </a:solidFill>
          <a:latin typeface="+mn-lt"/>
        </a:defRPr>
      </a:lvl2pPr>
      <a:lvl3pPr marL="915988" indent="-228600" algn="l" rtl="0" eaLnBrk="0" fontAlgn="base" hangingPunct="0">
        <a:lnSpc>
          <a:spcPct val="115000"/>
        </a:lnSpc>
        <a:spcBef>
          <a:spcPct val="30000"/>
        </a:spcBef>
        <a:spcAft>
          <a:spcPct val="30000"/>
        </a:spcAft>
        <a:buClr>
          <a:schemeClr val="hlink"/>
        </a:buClr>
        <a:buChar char="•"/>
        <a:defRPr sz="1600" b="1">
          <a:solidFill>
            <a:schemeClr val="tx1"/>
          </a:solidFill>
          <a:latin typeface="+mn-lt"/>
        </a:defRPr>
      </a:lvl3pPr>
      <a:lvl4pPr marL="1201738" indent="-17145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99330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430338" indent="-11430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5pPr>
      <a:lvl6pPr marL="18875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6pPr>
      <a:lvl7pPr marL="23447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7pPr>
      <a:lvl8pPr marL="28019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8pPr>
      <a:lvl9pPr marL="32591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671C3B-E7AA-4C41-95BE-56FEA8B14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3D6A15B-A7D8-424A-AD31-340258025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27DBD1-0B64-4FCA-B6D0-A8F68E2E4E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</a:pPr>
            <a:fld id="{E2953ADB-D005-4070-983D-14BDAE6AEB57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</a:pPr>
              <a:t>16.01.2020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8D166D-11B1-4678-9BA3-A064DEE1D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BAC8396-5D15-4A17-84C0-CB2A19DEB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</a:pPr>
            <a:fld id="{ED462884-5F68-4625-B144-D7A4BA261E27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8894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eg"/><Relationship Id="rId4" Type="http://schemas.openxmlformats.org/officeDocument/2006/relationships/hyperlink" Target="http://triz-summit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14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169861" y="5895687"/>
            <a:ext cx="3850993" cy="292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defTabSz="457200">
              <a:lnSpc>
                <a:spcPct val="95000"/>
              </a:lnSpc>
              <a:spcBef>
                <a:spcPct val="0"/>
              </a:spcBef>
              <a:buClrTx/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 smtClean="0">
                <a:solidFill>
                  <a:srgbClr val="000099"/>
                </a:solidFill>
              </a:rPr>
              <a:t>Москва, 17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декабря 2020 </a:t>
            </a:r>
            <a:r>
              <a:rPr lang="ru-RU" sz="2000" dirty="0">
                <a:solidFill>
                  <a:srgbClr val="000099"/>
                </a:solidFill>
              </a:rPr>
              <a:t>года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332692" y="2496793"/>
            <a:ext cx="8704262" cy="1354217"/>
          </a:xfrm>
        </p:spPr>
        <p:txBody>
          <a:bodyPr/>
          <a:lstStyle/>
          <a:p>
            <a:pPr algn="ctr"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smtClean="0">
                <a:solidFill>
                  <a:srgbClr val="000099"/>
                </a:solidFill>
              </a:rPr>
              <a:t>Развитие Творческого Воображения (РТВ)</a:t>
            </a:r>
            <a:endParaRPr lang="ru-RU" sz="4000" dirty="0">
              <a:solidFill>
                <a:srgbClr val="00009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05" y="725365"/>
            <a:ext cx="2480075" cy="140824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50137" y="6188075"/>
            <a:ext cx="21868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hlinkClick r:id="rId4"/>
              </a:rPr>
              <a:t>http://triz-summit.ru</a:t>
            </a:r>
            <a:r>
              <a:rPr lang="ru-RU" sz="1600" b="1" dirty="0"/>
              <a:t> </a:t>
            </a:r>
          </a:p>
        </p:txBody>
      </p:sp>
      <p:sp>
        <p:nvSpPr>
          <p:cNvPr id="8" name="Text Box 1">
            <a:extLst>
              <a:ext uri="{FF2B5EF4-FFF2-40B4-BE49-F238E27FC236}">
                <a16:creationId xmlns="" xmlns:a16="http://schemas.microsoft.com/office/drawing/2014/main" id="{7FF38450-F32C-46FC-8320-308F3FE63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667" y="4143398"/>
            <a:ext cx="7450665" cy="877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defTabSz="457200">
              <a:lnSpc>
                <a:spcPct val="95000"/>
              </a:lnSpc>
              <a:spcBef>
                <a:spcPct val="0"/>
              </a:spcBef>
              <a:buClrTx/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dirty="0">
              <a:solidFill>
                <a:srgbClr val="000099"/>
              </a:solidFill>
            </a:endParaRPr>
          </a:p>
          <a:p>
            <a:pPr defTabSz="457200">
              <a:lnSpc>
                <a:spcPct val="95000"/>
              </a:lnSpc>
              <a:spcBef>
                <a:spcPct val="0"/>
              </a:spcBef>
              <a:buClrTx/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dirty="0">
              <a:solidFill>
                <a:srgbClr val="000099"/>
              </a:solidFill>
            </a:endParaRPr>
          </a:p>
          <a:p>
            <a:pPr algn="r" defTabSz="457200">
              <a:lnSpc>
                <a:spcPct val="95000"/>
              </a:lnSpc>
              <a:spcBef>
                <a:spcPct val="0"/>
              </a:spcBef>
              <a:buClrTx/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 smtClean="0">
                <a:solidFill>
                  <a:srgbClr val="000099"/>
                </a:solidFill>
              </a:rPr>
              <a:t>Рубина Наталия Викторовна</a:t>
            </a:r>
            <a:endParaRPr lang="ru-RU" sz="2000" dirty="0">
              <a:solidFill>
                <a:srgbClr val="00009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8705" y="625157"/>
            <a:ext cx="1669679" cy="1682078"/>
          </a:xfrm>
          <a:prstGeom prst="rect">
            <a:avLst/>
          </a:prstGeom>
        </p:spPr>
      </p:pic>
    </p:spTree>
  </p:cSld>
  <p:clrMapOvr>
    <a:masterClrMapping/>
  </p:clrMapOvr>
  <p:transition spd="slow" advTm="11264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13CF9010-9E9B-486E-B131-E60E327351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19821" y="4025794"/>
            <a:ext cx="4103512" cy="208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7B7C7D-1B33-4671-8643-8C8CAE3E2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Что-то пошло не так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1DDF45-A4FB-4927-8FAD-B4FE6B7E5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5918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Перемещение хомяка во времени нарушило привычный порядок вещей, исказило пространство и время и внесло ошибки в код развития живых существ на планете. </a:t>
            </a:r>
          </a:p>
        </p:txBody>
      </p:sp>
      <p:sp>
        <p:nvSpPr>
          <p:cNvPr id="35" name="Номер слайда 3">
            <a:extLst>
              <a:ext uri="{FF2B5EF4-FFF2-40B4-BE49-F238E27FC236}">
                <a16:creationId xmlns:a16="http://schemas.microsoft.com/office/drawing/2014/main" xmlns="" id="{83E04DB8-456A-4E80-80C9-F54C02BE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ED462884-5F68-4625-B144-D7A4BA261E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4CD2EC90-2EA0-4B6A-A475-9AA5040243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4683818" y="3761974"/>
            <a:ext cx="1249647" cy="261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xmlns="" id="{2FFEF6A5-DFF9-4A7C-B691-5D958CF24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8159590" y="136525"/>
            <a:ext cx="867289" cy="181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847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13CF9010-9E9B-486E-B131-E60E327351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19821" y="4025794"/>
            <a:ext cx="4103512" cy="208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7B7C7D-1B33-4671-8643-8C8CAE3E2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Что-то пошло не так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1DDF45-A4FB-4927-8FAD-B4FE6B7E5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5918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Способность хомяка сильно ускоряться через ошибку кода развития передалась предкам данных существ. Теперь все хомяки обладают супер скоростью, а весь мир воспринимается хомяками очень медленно </a:t>
            </a:r>
            <a:r>
              <a:rPr lang="en-US" dirty="0"/>
              <a:t>[</a:t>
            </a:r>
            <a:r>
              <a:rPr lang="ru-RU" dirty="0"/>
              <a:t>Ускорить/замедлить надсистему</a:t>
            </a:r>
            <a:r>
              <a:rPr lang="en-US" dirty="0"/>
              <a:t>]</a:t>
            </a:r>
            <a:r>
              <a:rPr lang="ru-RU" dirty="0"/>
              <a:t>.</a:t>
            </a:r>
          </a:p>
        </p:txBody>
      </p:sp>
      <p:sp>
        <p:nvSpPr>
          <p:cNvPr id="35" name="Номер слайда 3">
            <a:extLst>
              <a:ext uri="{FF2B5EF4-FFF2-40B4-BE49-F238E27FC236}">
                <a16:creationId xmlns:a16="http://schemas.microsoft.com/office/drawing/2014/main" xmlns="" id="{83E04DB8-456A-4E80-80C9-F54C02BE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ED462884-5F68-4625-B144-D7A4BA261E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4CD2EC90-2EA0-4B6A-A475-9AA5040243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4683818" y="3761974"/>
            <a:ext cx="1249647" cy="261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CC7AAE6F-1F1A-4ECB-80C8-654CA178D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8159590" y="136525"/>
            <a:ext cx="867289" cy="181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254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7B7C7D-1B33-4671-8643-8C8CAE3E2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Что-то пошло не так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1DDF45-A4FB-4927-8FAD-B4FE6B7E5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5918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Замедление окружающих процессов спровоцировало начало вымирания хомяков по причине того, что все процессы внутри хомяка также приобрели ускоренный характер. Для поддержания жизни еду грызуну требовалось значительно больше, а вырастать он не успевала. </a:t>
            </a:r>
          </a:p>
          <a:p>
            <a:pPr marL="0" indent="0">
              <a:buNone/>
            </a:pPr>
            <a:r>
              <a:rPr lang="ru-RU" dirty="0"/>
              <a:t>Такая беда спровоцировала ускорение эволюции вида.</a:t>
            </a:r>
          </a:p>
        </p:txBody>
      </p:sp>
      <p:sp>
        <p:nvSpPr>
          <p:cNvPr id="35" name="Номер слайда 3">
            <a:extLst>
              <a:ext uri="{FF2B5EF4-FFF2-40B4-BE49-F238E27FC236}">
                <a16:creationId xmlns:a16="http://schemas.microsoft.com/office/drawing/2014/main" xmlns="" id="{83E04DB8-456A-4E80-80C9-F54C02BE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ED462884-5F68-4625-B144-D7A4BA261E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CC7AAE6F-1F1A-4ECB-80C8-654CA178D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8159590" y="136525"/>
            <a:ext cx="867289" cy="181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182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7B7C7D-1B33-4671-8643-8C8CAE3E2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Эволюция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1DDF45-A4FB-4927-8FAD-B4FE6B7E5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59181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Шерсть хомяков стала больше и более пористой, что позволило сохранять температурный баланс тела и, следовательно, тратить меньше энергии на выработку тепла. Число нервных окончаний и сосудов уменьшилось, что привело к снижению чувствительности хомяков к внешним воздействиям. Да и сам размер хомяков стал уменьшаться.</a:t>
            </a:r>
          </a:p>
          <a:p>
            <a:pPr marL="0" indent="0">
              <a:buNone/>
            </a:pPr>
            <a:r>
              <a:rPr lang="ru-RU" dirty="0"/>
              <a:t>Во время зимы, когда требовалось больше энергии на поддержание тепла, хомяки отбрасывали ненужные части тела (хвосты, пальцы и т.п.) и впадали в спячку. Весной, когда листья на деревьях распускались, у хомяков отрастали отброшенные конечности.</a:t>
            </a:r>
          </a:p>
        </p:txBody>
      </p:sp>
      <p:sp>
        <p:nvSpPr>
          <p:cNvPr id="35" name="Номер слайда 3">
            <a:extLst>
              <a:ext uri="{FF2B5EF4-FFF2-40B4-BE49-F238E27FC236}">
                <a16:creationId xmlns:a16="http://schemas.microsoft.com/office/drawing/2014/main" xmlns="" id="{83E04DB8-456A-4E80-80C9-F54C02BE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ED462884-5F68-4625-B144-D7A4BA261E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CC7AAE6F-1F1A-4ECB-80C8-654CA178D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8159590" y="136525"/>
            <a:ext cx="867289" cy="181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669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7B7C7D-1B33-4671-8643-8C8CAE3E2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Эволюция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1DDF45-A4FB-4927-8FAD-B4FE6B7E5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59181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Кстати, отбрасывание конечностей спровоцировало эволюцию хищных животных, которые селились рядом с местом обитания хомяков и питались зимой отброшенными конечностями зверьков. У хищных животных выработался рефлекс, что хомяков надо защищать, как источник питания. Таким образом, во время спячки хомяк мог не опасаться за свою жизнь благодаря возникшему симбиозу.</a:t>
            </a:r>
          </a:p>
        </p:txBody>
      </p:sp>
      <p:sp>
        <p:nvSpPr>
          <p:cNvPr id="35" name="Номер слайда 3">
            <a:extLst>
              <a:ext uri="{FF2B5EF4-FFF2-40B4-BE49-F238E27FC236}">
                <a16:creationId xmlns:a16="http://schemas.microsoft.com/office/drawing/2014/main" xmlns="" id="{83E04DB8-456A-4E80-80C9-F54C02BE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ED462884-5F68-4625-B144-D7A4BA261E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CC7AAE6F-1F1A-4ECB-80C8-654CA178D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8159590" y="136525"/>
            <a:ext cx="867289" cy="181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237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7B7C7D-1B33-4671-8643-8C8CAE3E2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Эволюция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1DDF45-A4FB-4927-8FAD-B4FE6B7E5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59181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Позже в процессе эволюции данный симбиоз приобрел еще одно необычное проявление.</a:t>
            </a:r>
          </a:p>
          <a:p>
            <a:pPr marL="0" indent="0">
              <a:buNone/>
            </a:pPr>
            <a:r>
              <a:rPr lang="ru-RU" dirty="0"/>
              <a:t>Чтобы не искать отброшенные конечности хомяков, хищные животные отрастили большие щек</a:t>
            </a:r>
            <a:r>
              <a:rPr lang="en-US" dirty="0"/>
              <a:t>b</a:t>
            </a:r>
            <a:r>
              <a:rPr lang="ru-RU" dirty="0"/>
              <a:t>, в которые забирался хомяк перед зимней спячкой и уже в этих щеках проводил постепенное отбрасывание. Всю зиму, оставаясь в щеках хищника, хомяк согревался и был в безопасности.</a:t>
            </a:r>
          </a:p>
          <a:p>
            <a:pPr marL="0" indent="0">
              <a:buNone/>
            </a:pPr>
            <a:r>
              <a:rPr lang="ru-RU" dirty="0"/>
              <a:t>Такое сотрудничество привело к тому, что хомяк с детства выбирал хищника и всю жизнь проводил рядом с ним.</a:t>
            </a:r>
          </a:p>
        </p:txBody>
      </p:sp>
      <p:sp>
        <p:nvSpPr>
          <p:cNvPr id="35" name="Номер слайда 3">
            <a:extLst>
              <a:ext uri="{FF2B5EF4-FFF2-40B4-BE49-F238E27FC236}">
                <a16:creationId xmlns:a16="http://schemas.microsoft.com/office/drawing/2014/main" xmlns="" id="{83E04DB8-456A-4E80-80C9-F54C02BE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ED462884-5F68-4625-B144-D7A4BA261E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CC7AAE6F-1F1A-4ECB-80C8-654CA178D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8159590" y="136525"/>
            <a:ext cx="867289" cy="181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857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7B7C7D-1B33-4671-8643-8C8CAE3E2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Эволюция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1DDF45-A4FB-4927-8FAD-B4FE6B7E5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59181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Так как маленький хомяк в большинстве случаев выбирал взрослого хищника, то хищник старился и умирал раньше хомяка.</a:t>
            </a:r>
          </a:p>
          <a:p>
            <a:pPr marL="0" indent="0">
              <a:buNone/>
            </a:pPr>
            <a:r>
              <a:rPr lang="ru-RU" dirty="0"/>
              <a:t>Грызуну приходилось выбирать нового напарника, которым, как правило, становился детеныш хищника. Чтобы хомяк помещался в его пасть, эволюция сделала так, что в процессе старения, хомяк уменьшается.</a:t>
            </a:r>
          </a:p>
        </p:txBody>
      </p:sp>
      <p:sp>
        <p:nvSpPr>
          <p:cNvPr id="35" name="Номер слайда 3">
            <a:extLst>
              <a:ext uri="{FF2B5EF4-FFF2-40B4-BE49-F238E27FC236}">
                <a16:creationId xmlns:a16="http://schemas.microsoft.com/office/drawing/2014/main" xmlns="" id="{83E04DB8-456A-4E80-80C9-F54C02BE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ED462884-5F68-4625-B144-D7A4BA261E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CC7AAE6F-1F1A-4ECB-80C8-654CA178D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8159590" y="136525"/>
            <a:ext cx="867289" cy="181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506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7B7C7D-1B33-4671-8643-8C8CAE3E2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Эволюция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1DDF45-A4FB-4927-8FAD-B4FE6B7E5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59181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Хомяк маленький, а хищник большой. И конечно, отброшенных частей тела одного хомяка хищнику не хватала. Поэтому хищник селил сразу двух хомяков. Избегая конфликтов и драк, хомяки старались выбирать в роли соседа хомяка противоположного пола. Выбор соседа происходил летом в брачный период. В этот же период хомяки без хищника выбирали себе симбионта. Зимой соседи-хомяки селились в разные щеки хищника.</a:t>
            </a:r>
          </a:p>
          <a:p>
            <a:pPr marL="0" indent="0">
              <a:buNone/>
            </a:pPr>
            <a:r>
              <a:rPr lang="ru-RU" dirty="0"/>
              <a:t>Так и жили.</a:t>
            </a:r>
          </a:p>
        </p:txBody>
      </p:sp>
      <p:sp>
        <p:nvSpPr>
          <p:cNvPr id="35" name="Номер слайда 3">
            <a:extLst>
              <a:ext uri="{FF2B5EF4-FFF2-40B4-BE49-F238E27FC236}">
                <a16:creationId xmlns:a16="http://schemas.microsoft.com/office/drawing/2014/main" xmlns="" id="{83E04DB8-456A-4E80-80C9-F54C02BE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ED462884-5F68-4625-B144-D7A4BA261E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CC7AAE6F-1F1A-4ECB-80C8-654CA178D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8159590" y="136525"/>
            <a:ext cx="867289" cy="181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055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F1A33EB-00DE-4A0D-9DA5-7622E1EF2224}"/>
              </a:ext>
            </a:extLst>
          </p:cNvPr>
          <p:cNvSpPr txBox="1"/>
          <p:nvPr/>
        </p:nvSpPr>
        <p:spPr>
          <a:xfrm>
            <a:off x="2791438" y="2501664"/>
            <a:ext cx="35611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9600" dirty="0">
                <a:solidFill>
                  <a:prstClr val="black"/>
                </a:solidFill>
                <a:latin typeface="Arenski" pitchFamily="2" charset="0"/>
              </a:rPr>
              <a:t>The End</a:t>
            </a:r>
            <a:endParaRPr lang="ru-RU" sz="96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3C71664E-6A56-4694-96F3-4F40FEFFA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63893" y="3096384"/>
            <a:ext cx="1816217" cy="380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EDE68C7B-8E95-49D7-9FC5-72086971E7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62790" y="5117283"/>
            <a:ext cx="3153008" cy="159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0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4312" y="52700"/>
            <a:ext cx="7983537" cy="572464"/>
          </a:xfrm>
        </p:spPr>
        <p:txBody>
          <a:bodyPr/>
          <a:lstStyle/>
          <a:p>
            <a:r>
              <a:rPr lang="ru-RU" sz="2800" dirty="0" smtClean="0"/>
              <a:t>РАЗМИНКА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5600" y="898525"/>
            <a:ext cx="6457553" cy="292575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«Да-</a:t>
            </a:r>
            <a:r>
              <a:rPr lang="ru-RU" dirty="0" err="1" smtClean="0"/>
              <a:t>нетка</a:t>
            </a:r>
            <a:r>
              <a:rPr lang="ru-RU" dirty="0" smtClean="0"/>
              <a:t>» Жулик на почте.</a:t>
            </a:r>
          </a:p>
          <a:p>
            <a:pPr marL="0" indent="0" algn="just">
              <a:buNone/>
            </a:pPr>
            <a:r>
              <a:rPr lang="ru-RU" dirty="0"/>
              <a:t>На почту приходили посылки с высокой объявленной ценностью и указанием веса примерно 8 кг. Получатель сомневался в сохранности посылки и, когда вес оказывался значительно меньше, с возмущением требовал возместить убытки. Что происходило на самом деле?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3282" y="1061232"/>
            <a:ext cx="2003306" cy="255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2137" y="3957851"/>
            <a:ext cx="8120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 smtClean="0"/>
              <a:t>Используйте  разные виды аналогий, предлагаемые </a:t>
            </a:r>
            <a:r>
              <a:rPr lang="ru-RU" sz="1800" b="1" dirty="0" err="1" smtClean="0"/>
              <a:t>синектикой</a:t>
            </a:r>
            <a:r>
              <a:rPr lang="ru-RU" sz="1800" b="1" dirty="0" smtClean="0"/>
              <a:t>, для решения этой задачи.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2137" y="4725268"/>
            <a:ext cx="8120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800" b="1" dirty="0">
                <a:solidFill>
                  <a:srgbClr val="000000"/>
                </a:solidFill>
              </a:rPr>
              <a:t>Что должно происходить САМО</a:t>
            </a:r>
            <a:r>
              <a:rPr lang="ru-RU" sz="1800" b="1" dirty="0" smtClean="0">
                <a:solidFill>
                  <a:srgbClr val="000000"/>
                </a:solidFill>
              </a:rPr>
              <a:t>?</a:t>
            </a:r>
            <a:endParaRPr lang="ru-RU" sz="1800" b="1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2137" y="5357716"/>
            <a:ext cx="8120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800" b="1" dirty="0">
                <a:solidFill>
                  <a:srgbClr val="000000"/>
                </a:solidFill>
              </a:rPr>
              <a:t>Какие изменения во времени важны в этой задаче?</a:t>
            </a:r>
            <a:endParaRPr lang="ru-RU" sz="1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810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5760" y="2085592"/>
            <a:ext cx="27164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Преподаватель-методист по ТРИЗ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ТРИЗ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 «Кубок ТРИЗ Саммита» 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программ, методических материалов для педагогов и учебных материалов для детей по курсам ТРИЗ </a:t>
            </a:r>
            <a:endParaRPr lang="ru-RU" sz="1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5760" y="1082872"/>
            <a:ext cx="2816093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 smtClean="0"/>
              <a:t>Преподаватель</a:t>
            </a:r>
          </a:p>
          <a:p>
            <a:pPr algn="l"/>
            <a:r>
              <a:rPr lang="ru-RU" sz="1600" b="1" dirty="0" smtClean="0"/>
              <a:t>Рубина Наталия Викторовна</a:t>
            </a:r>
            <a:endParaRPr lang="ru-RU" sz="1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232" y="1329783"/>
            <a:ext cx="1111908" cy="1642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42482" y="2098600"/>
            <a:ext cx="271645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Кассу </a:t>
            </a:r>
            <a:r>
              <a:rPr lang="ru-RU" sz="1600" dirty="0"/>
              <a:t>Р.;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Кулаков А.В.;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Прокопенко </a:t>
            </a:r>
            <a:r>
              <a:rPr lang="ru-RU" sz="1600" dirty="0"/>
              <a:t>М.Н.;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Сидоренко М.Ю.;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Харитонов А.С.;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Щедрин Н.А.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2847" y="1160506"/>
            <a:ext cx="2816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 smtClean="0"/>
              <a:t>Участники семинара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67257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19" y="1023582"/>
            <a:ext cx="787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91320" y="1023582"/>
            <a:ext cx="4258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Может ли свеча гореть в воде? </a:t>
            </a:r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2514" y="1595650"/>
            <a:ext cx="2743199" cy="375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  МАЛЕНЬКИХ ЧЕЛОВЕЧКОВ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5470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771" y="709679"/>
            <a:ext cx="6114199" cy="5396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/>
              <a:t>В ТРИЗ вместо </a:t>
            </a:r>
            <a:r>
              <a:rPr lang="ru-RU" sz="1800" dirty="0" err="1"/>
              <a:t>эмпатии</a:t>
            </a:r>
            <a:r>
              <a:rPr lang="ru-RU" sz="1800" dirty="0"/>
              <a:t> используют... маленьких человечков. Прием очень прост: надо представить себе, что объект (машина, прибор и т.д.) - это скопление множества маленьких-маленьких человечков. Отчасти это похоже на </a:t>
            </a:r>
            <a:r>
              <a:rPr lang="ru-RU" sz="1800" dirty="0" err="1"/>
              <a:t>эмпатию</a:t>
            </a:r>
            <a:r>
              <a:rPr lang="ru-RU" sz="1800" dirty="0"/>
              <a:t>: можно взглянуть на задачу "изнутри", глазами маленьких человечков. Но это "</a:t>
            </a:r>
            <a:r>
              <a:rPr lang="ru-RU" sz="1800" dirty="0" err="1"/>
              <a:t>эмпатия</a:t>
            </a:r>
            <a:r>
              <a:rPr lang="ru-RU" sz="1800" dirty="0"/>
              <a:t> без </a:t>
            </a:r>
            <a:r>
              <a:rPr lang="ru-RU" sz="1800" dirty="0" err="1"/>
              <a:t>эмпатии</a:t>
            </a:r>
            <a:r>
              <a:rPr lang="ru-RU" sz="1800" dirty="0"/>
              <a:t>" - нет присущих </a:t>
            </a:r>
            <a:r>
              <a:rPr lang="ru-RU" sz="1800" dirty="0" err="1"/>
              <a:t>эмпатии</a:t>
            </a:r>
            <a:r>
              <a:rPr lang="ru-RU" sz="1800" dirty="0"/>
              <a:t> недостатков. Идеи деления, дробления, измельчения легко воспринимаются: толпу маленьких человечков легко разделить, перестроить...</a:t>
            </a:r>
          </a:p>
          <a:p>
            <a:pPr algn="just"/>
            <a:r>
              <a:rPr lang="ru-RU" sz="1800" dirty="0"/>
              <a:t>ММЧ требует сильного воображения. Надо представить себе, что объект состоит из коллектива маленьких человечков. Не молекул, не атомов, а живых и мыслящих существ. Что они чувствуют? Как действуют? Как должны действовать? Как должен действовать коллектив?.. Очень удобная модель для мышления! Если, конечно, есть навыки работы с такой моделью". (Г. Альтов, "И тут появился изобретатель", М. "Детская литература", 1989 г. стр. 83-84.)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5113" y="4647711"/>
            <a:ext cx="785257" cy="96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6457239" y="928805"/>
            <a:ext cx="1185507" cy="1213893"/>
            <a:chOff x="6457239" y="928806"/>
            <a:chExt cx="623601" cy="66675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7239" y="928806"/>
              <a:ext cx="3238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6990" y="928806"/>
              <a:ext cx="3238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6559456" y="2738572"/>
            <a:ext cx="1015052" cy="1328477"/>
            <a:chOff x="6504864" y="1783213"/>
            <a:chExt cx="517480" cy="70712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4864" y="1783213"/>
              <a:ext cx="228600" cy="704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3744" y="1785485"/>
              <a:ext cx="228600" cy="704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184279" y="2142693"/>
            <a:ext cx="1922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/>
              <a:t>т</a:t>
            </a:r>
            <a:r>
              <a:rPr lang="ru-RU" sz="1800" b="1" dirty="0" smtClean="0"/>
              <a:t>вердое тело</a:t>
            </a:r>
            <a:endParaRPr lang="ru-RU" sz="1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46329" y="4083808"/>
            <a:ext cx="1922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жидкость</a:t>
            </a:r>
            <a:endParaRPr lang="ru-RU" sz="1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19033" y="5661565"/>
            <a:ext cx="1922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газ</a:t>
            </a:r>
            <a:endParaRPr lang="ru-RU" sz="1800" b="1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Заголовок 4"/>
          <p:cNvSpPr txBox="1">
            <a:spLocks/>
          </p:cNvSpPr>
          <p:nvPr/>
        </p:nvSpPr>
        <p:spPr bwMode="auto">
          <a:xfrm>
            <a:off x="649288" y="109538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kern="0" smtClean="0"/>
              <a:t>МЕТОД  МАЛЕНЬКИХ ЧЕЛОВЕЧКОВ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18680830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  МАЛЕНЬКИХ ЧЕЛОВЕЧКОВ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545" y="1378424"/>
            <a:ext cx="4244455" cy="284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6728" y="859809"/>
            <a:ext cx="4039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 err="1" smtClean="0"/>
              <a:t>Бензольное</a:t>
            </a:r>
            <a:r>
              <a:rPr lang="ru-RU" sz="1800" b="1" dirty="0" smtClean="0"/>
              <a:t> кольцо Ф-А </a:t>
            </a:r>
            <a:r>
              <a:rPr lang="ru-RU" sz="1800" b="1" dirty="0" err="1" smtClean="0"/>
              <a:t>Кекуле</a:t>
            </a:r>
            <a:endParaRPr lang="ru-RU" sz="18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2250" y="1341002"/>
            <a:ext cx="3914561" cy="291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32075" y="889782"/>
            <a:ext cx="2511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 smtClean="0"/>
              <a:t>Демоны Максвелла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1168531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5600" y="898525"/>
            <a:ext cx="8270875" cy="5308587"/>
          </a:xfrm>
        </p:spPr>
        <p:txBody>
          <a:bodyPr/>
          <a:lstStyle/>
          <a:p>
            <a:pPr marL="0" indent="0">
              <a:buNone/>
            </a:pPr>
            <a:r>
              <a:rPr lang="ru-RU" u="sng" dirty="0"/>
              <a:t>Техника применения метода сводится к простым операциям:</a:t>
            </a:r>
            <a:endParaRPr lang="ru-RU" dirty="0"/>
          </a:p>
          <a:p>
            <a:pPr algn="just"/>
            <a:r>
              <a:rPr lang="ru-RU" dirty="0"/>
              <a:t>1. </a:t>
            </a:r>
            <a:r>
              <a:rPr lang="ru-RU" i="1" dirty="0"/>
              <a:t>Выделить часть объекта</a:t>
            </a:r>
            <a:r>
              <a:rPr lang="ru-RU" dirty="0"/>
              <a:t>, которая не может выполнить требований, сформулированных в противоречиях и представить эту часть в виде толпы маленьких человечков;</a:t>
            </a:r>
          </a:p>
          <a:p>
            <a:pPr algn="just"/>
            <a:r>
              <a:rPr lang="ru-RU" dirty="0"/>
              <a:t>2. </a:t>
            </a:r>
            <a:r>
              <a:rPr lang="ru-RU" i="1" dirty="0"/>
              <a:t>Разделить человечков на группы</a:t>
            </a:r>
            <a:r>
              <a:rPr lang="ru-RU" dirty="0"/>
              <a:t>, действующие (перемещающиеся) по условиям задачи, т.е. плохо, как задано в задаче;</a:t>
            </a:r>
          </a:p>
          <a:p>
            <a:pPr algn="just"/>
            <a:r>
              <a:rPr lang="ru-RU" dirty="0"/>
              <a:t>3. </a:t>
            </a:r>
            <a:r>
              <a:rPr lang="ru-RU" i="1" dirty="0"/>
              <a:t>Рассмотреть полученную модель задачи</a:t>
            </a:r>
            <a:r>
              <a:rPr lang="ru-RU" dirty="0"/>
              <a:t> (рисунок МЧ) и перестроить так, чтобы выполнялись обязательные условия задачи, и в то же время было бы обеспечено требуемое действие, т.е. разрешалось противоречие.</a:t>
            </a:r>
          </a:p>
          <a:p>
            <a:pPr algn="just"/>
            <a:r>
              <a:rPr lang="ru-RU" dirty="0"/>
              <a:t>4. </a:t>
            </a:r>
            <a:r>
              <a:rPr lang="ru-RU" i="1" dirty="0"/>
              <a:t>Перейти к возможному ответу.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49288" y="108099"/>
            <a:ext cx="7983537" cy="461665"/>
          </a:xfrm>
        </p:spPr>
        <p:txBody>
          <a:bodyPr/>
          <a:lstStyle/>
          <a:p>
            <a:r>
              <a:rPr lang="ru-RU" dirty="0" smtClean="0"/>
              <a:t>МЕТОД МАЛЕНЬКИХ ЧЕЛОВЕЧКОВ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6529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4024" y="823729"/>
            <a:ext cx="8202304" cy="4427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0" hangingPunct="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rgbClr val="496D77"/>
              </a:buClr>
            </a:pPr>
            <a:r>
              <a:rPr lang="ru-RU" sz="1800" b="1" kern="0" dirty="0">
                <a:solidFill>
                  <a:srgbClr val="000000"/>
                </a:solidFill>
                <a:latin typeface="Arial"/>
              </a:rPr>
              <a:t>Примечания:</a:t>
            </a:r>
          </a:p>
          <a:p>
            <a:pPr marL="233363" lvl="0" indent="-233363" algn="just" eaLnBrk="0" hangingPunct="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rgbClr val="496D77"/>
              </a:buClr>
              <a:buFont typeface="Wingdings 3"/>
              <a:buChar char="}"/>
            </a:pPr>
            <a:r>
              <a:rPr lang="ru-RU" sz="1800" b="1" kern="0" dirty="0" smtClean="0">
                <a:solidFill>
                  <a:srgbClr val="000000"/>
                </a:solidFill>
                <a:latin typeface="Arial"/>
              </a:rPr>
              <a:t>Обычно </a:t>
            </a:r>
            <a:r>
              <a:rPr lang="ru-RU" sz="1800" b="1" kern="0" dirty="0">
                <a:solidFill>
                  <a:srgbClr val="000000"/>
                </a:solidFill>
                <a:latin typeface="Arial"/>
              </a:rPr>
              <a:t>выполняют серию рисунков: </a:t>
            </a:r>
            <a:r>
              <a:rPr lang="ru-RU" sz="1800" b="1" i="1" kern="0" dirty="0">
                <a:solidFill>
                  <a:srgbClr val="000000"/>
                </a:solidFill>
                <a:latin typeface="Arial"/>
              </a:rPr>
              <a:t>«было», «надо», «стало» или «было», «как должно быть»;</a:t>
            </a:r>
            <a:endParaRPr lang="ru-RU" sz="1800" b="1" kern="0" dirty="0">
              <a:solidFill>
                <a:srgbClr val="000000"/>
              </a:solidFill>
              <a:latin typeface="Arial"/>
            </a:endParaRPr>
          </a:p>
          <a:p>
            <a:pPr marL="233363" lvl="0" indent="-233363" algn="just" eaLnBrk="0" hangingPunct="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rgbClr val="496D77"/>
              </a:buClr>
              <a:buFont typeface="Wingdings 3"/>
              <a:buChar char="}"/>
            </a:pPr>
            <a:r>
              <a:rPr lang="ru-RU" sz="1800" b="1" kern="0" dirty="0" smtClean="0">
                <a:solidFill>
                  <a:srgbClr val="000000"/>
                </a:solidFill>
                <a:latin typeface="Arial"/>
              </a:rPr>
              <a:t>Человечков </a:t>
            </a:r>
            <a:r>
              <a:rPr lang="ru-RU" sz="1800" b="1" kern="0" dirty="0">
                <a:solidFill>
                  <a:srgbClr val="000000"/>
                </a:solidFill>
                <a:latin typeface="Arial"/>
              </a:rPr>
              <a:t>должно быть много;</a:t>
            </a:r>
          </a:p>
          <a:p>
            <a:pPr marL="233363" lvl="0" indent="-233363" algn="just" eaLnBrk="0" hangingPunct="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rgbClr val="496D77"/>
              </a:buClr>
              <a:buFont typeface="Wingdings 3"/>
              <a:buChar char="}"/>
            </a:pPr>
            <a:r>
              <a:rPr lang="ru-RU" sz="1800" b="1" kern="0" dirty="0" smtClean="0">
                <a:solidFill>
                  <a:srgbClr val="000000"/>
                </a:solidFill>
                <a:latin typeface="Arial"/>
              </a:rPr>
              <a:t>Человечки </a:t>
            </a:r>
            <a:r>
              <a:rPr lang="ru-RU" sz="1800" b="1" kern="0" dirty="0">
                <a:solidFill>
                  <a:srgbClr val="000000"/>
                </a:solidFill>
                <a:latin typeface="Arial"/>
              </a:rPr>
              <a:t>легко (абсолютно) управляемы и послушны; обладают любыми, нужными нам свойствами;</a:t>
            </a:r>
          </a:p>
          <a:p>
            <a:pPr marL="233363" lvl="0" indent="-233363" algn="just" eaLnBrk="0" hangingPunct="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rgbClr val="496D77"/>
              </a:buClr>
              <a:buFont typeface="Wingdings 3"/>
              <a:buChar char="}"/>
            </a:pPr>
            <a:r>
              <a:rPr lang="ru-RU" sz="1800" b="1" kern="0" dirty="0" smtClean="0">
                <a:solidFill>
                  <a:srgbClr val="000000"/>
                </a:solidFill>
                <a:latin typeface="Arial"/>
              </a:rPr>
              <a:t>Человечки </a:t>
            </a:r>
            <a:r>
              <a:rPr lang="ru-RU" sz="1800" b="1" kern="0" dirty="0">
                <a:solidFill>
                  <a:srgbClr val="000000"/>
                </a:solidFill>
                <a:latin typeface="Arial"/>
              </a:rPr>
              <a:t>специализированы: делают только то, для чего предназначены. Для разных действий требуются разные человечки;</a:t>
            </a:r>
          </a:p>
          <a:p>
            <a:pPr marL="233363" lvl="0" indent="-233363" algn="just" eaLnBrk="0" hangingPunct="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rgbClr val="496D77"/>
              </a:buClr>
              <a:buFont typeface="Wingdings 3"/>
              <a:buChar char="}"/>
            </a:pPr>
            <a:r>
              <a:rPr lang="ru-RU" sz="1800" b="1" kern="0" dirty="0" smtClean="0">
                <a:solidFill>
                  <a:srgbClr val="000000"/>
                </a:solidFill>
                <a:latin typeface="Arial"/>
              </a:rPr>
              <a:t>Человечки </a:t>
            </a:r>
            <a:r>
              <a:rPr lang="ru-RU" sz="1800" b="1" kern="0" dirty="0">
                <a:solidFill>
                  <a:srgbClr val="000000"/>
                </a:solidFill>
                <a:latin typeface="Arial"/>
              </a:rPr>
              <a:t>«слушаются» команд на «языке» полей. Разные человечки «слушаются» разных полей.</a:t>
            </a:r>
            <a:endParaRPr lang="ru-RU" sz="1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49288" y="108099"/>
            <a:ext cx="7983537" cy="461665"/>
          </a:xfrm>
        </p:spPr>
        <p:txBody>
          <a:bodyPr/>
          <a:lstStyle/>
          <a:p>
            <a:r>
              <a:rPr lang="ru-RU" sz="2000" dirty="0" smtClean="0"/>
              <a:t>МЕТОД МАЛЕНЬКИХ ЧЕЛОВЕЧКОВ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621165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5600" y="639213"/>
            <a:ext cx="8270875" cy="5180219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Постройте модели задач, используя ММЧ</a:t>
            </a:r>
          </a:p>
          <a:p>
            <a:pPr>
              <a:buFontTx/>
              <a:buChar char="-"/>
            </a:pPr>
            <a:r>
              <a:rPr lang="ru-RU" sz="2000" dirty="0" smtClean="0"/>
              <a:t>Нужно разделить смесь двух веществ, не отличающихся друг от друга по физическим свойствам (например, очень близкие по химическим свойствам вещества в виде гранул).</a:t>
            </a:r>
          </a:p>
          <a:p>
            <a:pPr>
              <a:buFontTx/>
              <a:buChar char="-"/>
            </a:pPr>
            <a:endParaRPr lang="ru-RU" sz="2000" dirty="0"/>
          </a:p>
          <a:p>
            <a:pPr>
              <a:buFontTx/>
              <a:buChar char="-"/>
            </a:pPr>
            <a:r>
              <a:rPr lang="ru-RU" sz="2000" dirty="0" smtClean="0"/>
              <a:t>Как собрать с поверхности большого постоянного магнита тонкий ферро магнитный порошок? </a:t>
            </a:r>
          </a:p>
          <a:p>
            <a:pPr>
              <a:buFontTx/>
              <a:buChar char="-"/>
            </a:pPr>
            <a:endParaRPr lang="ru-RU" sz="2000" dirty="0"/>
          </a:p>
          <a:p>
            <a:pPr>
              <a:buFontTx/>
              <a:buChar char="-"/>
            </a:pPr>
            <a:r>
              <a:rPr lang="ru-RU" sz="2000" dirty="0" smtClean="0"/>
              <a:t>На соревнованиях  по прыжкам в воду у спортсменов бывают серьезные травмы. Неудачный прыжок – и человек больно «шлепается» о воду. Что вы можете предложить?</a:t>
            </a:r>
            <a:endParaRPr lang="ru-RU" sz="2000" dirty="0"/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МЕТОД МАЛЕНЬКИХ ЧЕЛОВЕЧКОВ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101137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899" y="844834"/>
            <a:ext cx="8461611" cy="2289858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ru-RU" sz="2000" cap="none" dirty="0" smtClean="0">
                <a:solidFill>
                  <a:schemeClr val="tx1"/>
                </a:solidFill>
              </a:rPr>
              <a:t>- это шесть мысленных экспериментов с технической системой, указанной в условиях задачи: увеличение и уменьшение трех важнейших характеристик:</a:t>
            </a:r>
            <a:br>
              <a:rPr lang="ru-RU" sz="2000" cap="none" dirty="0" smtClean="0">
                <a:solidFill>
                  <a:schemeClr val="tx1"/>
                </a:solidFill>
              </a:rPr>
            </a:br>
            <a:r>
              <a:rPr lang="ru-RU" sz="2000" cap="none" dirty="0" smtClean="0">
                <a:solidFill>
                  <a:schemeClr val="tx1"/>
                </a:solidFill>
              </a:rPr>
              <a:t>Размеров (количества)</a:t>
            </a:r>
            <a:br>
              <a:rPr lang="ru-RU" sz="2000" cap="none" dirty="0" smtClean="0">
                <a:solidFill>
                  <a:schemeClr val="tx1"/>
                </a:solidFill>
              </a:rPr>
            </a:br>
            <a:r>
              <a:rPr lang="ru-RU" sz="2000" cap="none" dirty="0" smtClean="0">
                <a:solidFill>
                  <a:schemeClr val="tx1"/>
                </a:solidFill>
              </a:rPr>
              <a:t>Времени (темпов действия)</a:t>
            </a:r>
            <a:br>
              <a:rPr lang="ru-RU" sz="2000" cap="none" dirty="0" smtClean="0">
                <a:solidFill>
                  <a:schemeClr val="tx1"/>
                </a:solidFill>
              </a:rPr>
            </a:br>
            <a:r>
              <a:rPr lang="ru-RU" sz="2000" cap="none" dirty="0" smtClean="0">
                <a:solidFill>
                  <a:schemeClr val="tx1"/>
                </a:solidFill>
              </a:rPr>
              <a:t>Стоимости</a:t>
            </a:r>
            <a:endParaRPr lang="ru-RU" sz="2000" cap="none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49288" y="109538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sz="2000" kern="0" dirty="0" smtClean="0"/>
              <a:t>ОПЕРАТОР РВС</a:t>
            </a:r>
            <a:endParaRPr lang="ru-RU" sz="2000" kern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4967" y="3311158"/>
            <a:ext cx="2238562" cy="269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7182" y="3263385"/>
            <a:ext cx="3016492" cy="175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774322" y="3491725"/>
            <a:ext cx="3279357" cy="172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3645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131" y="886676"/>
            <a:ext cx="8468436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/>
              <a:t>Основные правила применения оператора РВС:</a:t>
            </a:r>
          </a:p>
          <a:p>
            <a:pPr algn="just"/>
            <a:r>
              <a:rPr lang="ru-RU" sz="1800" dirty="0"/>
              <a:t>1. </a:t>
            </a:r>
            <a:r>
              <a:rPr lang="ru-RU" sz="1800" b="1" dirty="0"/>
              <a:t>Надо доводить до конца каждый мысленный эксперимент.</a:t>
            </a:r>
            <a:r>
              <a:rPr lang="ru-RU" sz="1800" dirty="0"/>
              <a:t> Наиболее распространенная ошибка состоит в том, что бросают думать «на полдороге».</a:t>
            </a:r>
          </a:p>
          <a:p>
            <a:pPr algn="just"/>
            <a:r>
              <a:rPr lang="ru-RU" sz="1800" dirty="0"/>
              <a:t>Уменьшать размеры объекта надо до тех пор, пока объект не перейдет на микроуровень – в сферу действия других законов физики. Это относится и к другим операциям. Менять параметры надо так, чтобы появилось новое качество.</a:t>
            </a:r>
          </a:p>
          <a:p>
            <a:pPr algn="just"/>
            <a:r>
              <a:rPr lang="ru-RU" sz="1800" dirty="0"/>
              <a:t>2. Чаще всего интересные идеи появляются при мысленном утяжелении условий задачи. Если, например, трудности обусловлены большими размерами объекта, то интересные идеи возникают, когда – несмотря на психологический барьер – мы продолжаем мысленно увеличивать размеры объекта.</a:t>
            </a:r>
          </a:p>
          <a:p>
            <a:pPr algn="just"/>
            <a:r>
              <a:rPr lang="ru-RU" sz="1800" dirty="0"/>
              <a:t>3. Надо проводить каждый мысленный эксперимент не менее 3-5 минут, даже если кажется, что все ясно и думать не о чем. Оператор РВС – психологический инструмент; при слишком быстром движении он просто не успевает ощутимо воздействовать на психологическую инерцию, не успевает расшатать старый зрительный образ, и тем более, не успевает создать новый образ.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49288" y="109538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sz="2000" kern="0" dirty="0" smtClean="0"/>
              <a:t>ОПЕРАТОР РВС</a:t>
            </a:r>
            <a:endParaRPr lang="ru-RU" sz="2000" kern="0" dirty="0"/>
          </a:p>
        </p:txBody>
      </p:sp>
    </p:spTree>
    <p:extLst>
      <p:ext uri="{BB962C8B-B14F-4D97-AF65-F5344CB8AC3E}">
        <p14:creationId xmlns:p14="http://schemas.microsoft.com/office/powerpoint/2010/main" val="23905083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49288" y="109538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sz="2000" kern="0" dirty="0" smtClean="0"/>
              <a:t>ОПЕРАТОР РВС</a:t>
            </a:r>
            <a:endParaRPr lang="ru-RU" sz="2000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313899" y="1078173"/>
            <a:ext cx="8447964" cy="294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 smtClean="0"/>
              <a:t>Найдите возможные решения задачи, используя оператор РВС.</a:t>
            </a:r>
          </a:p>
          <a:p>
            <a:pPr algn="just"/>
            <a:r>
              <a:rPr lang="ru-RU" sz="1800" dirty="0" smtClean="0"/>
              <a:t>При изготовлении фаянсовой посуды (чашек, блюдец, тарелок) изделия дважды подвергают обжигу. После первого обжига изделия сортируют – в зависимости от того, как прошел обжиг, а потом еще раз обжигают, подбирая для каждой группы наиболее подходящий режим. Сортировку ведут по звуку. На эту операцию уходит много времени. Попробовали автоматизировать процесс – создали робота, который «</a:t>
            </a:r>
            <a:r>
              <a:rPr lang="ru-RU" sz="1800" dirty="0" err="1" smtClean="0"/>
              <a:t>прозванивал</a:t>
            </a:r>
            <a:r>
              <a:rPr lang="ru-RU" sz="1800" dirty="0" smtClean="0"/>
              <a:t>» посуду. Оказалось, что робот работает медленнее человека. Попробовали увеличить скорость работы – получилось очень много брака. Что вы можете предложить?</a:t>
            </a:r>
          </a:p>
          <a:p>
            <a:pPr algn="just"/>
            <a:endParaRPr lang="ru-RU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3946" y="3760938"/>
            <a:ext cx="2967502" cy="222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421" y="3787068"/>
            <a:ext cx="2707311" cy="20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52634" y="4295006"/>
            <a:ext cx="2333767" cy="212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6263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546" y="1037230"/>
            <a:ext cx="8175009" cy="419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/>
              <a:t>Работа с оператором РВС</a:t>
            </a:r>
          </a:p>
          <a:p>
            <a:pPr algn="just"/>
            <a:endParaRPr lang="ru-RU" sz="1800" dirty="0"/>
          </a:p>
          <a:p>
            <a:pPr marL="342900" indent="-342900" algn="just">
              <a:buAutoNum type="arabicPeriod"/>
            </a:pPr>
            <a:r>
              <a:rPr lang="ru-RU" sz="1800" dirty="0" smtClean="0"/>
              <a:t>Р</a:t>
            </a:r>
          </a:p>
          <a:p>
            <a:pPr marL="342900" indent="-342900" algn="just">
              <a:buAutoNum type="arabicPeriod"/>
            </a:pPr>
            <a:endParaRPr lang="ru-RU" sz="1800" dirty="0" smtClean="0"/>
          </a:p>
          <a:p>
            <a:pPr marL="342900" indent="-342900" algn="just">
              <a:buAutoNum type="arabicPeriod"/>
            </a:pPr>
            <a:r>
              <a:rPr lang="ru-RU" sz="1800" dirty="0" smtClean="0"/>
              <a:t>Р              0</a:t>
            </a:r>
          </a:p>
          <a:p>
            <a:pPr marL="342900" indent="-342900" algn="just">
              <a:buAutoNum type="arabicPeriod"/>
            </a:pPr>
            <a:endParaRPr lang="ru-RU" sz="1800" dirty="0" smtClean="0"/>
          </a:p>
          <a:p>
            <a:pPr marL="342900" indent="-342900" algn="just">
              <a:buAutoNum type="arabicPeriod"/>
            </a:pPr>
            <a:r>
              <a:rPr lang="ru-RU" sz="1800" dirty="0" smtClean="0"/>
              <a:t>В</a:t>
            </a:r>
          </a:p>
          <a:p>
            <a:pPr marL="342900" indent="-342900" algn="just">
              <a:buAutoNum type="arabicPeriod"/>
            </a:pPr>
            <a:endParaRPr lang="ru-RU" sz="1800" dirty="0" smtClean="0"/>
          </a:p>
          <a:p>
            <a:pPr marL="342900" indent="-342900" algn="just">
              <a:buAutoNum type="arabicPeriod"/>
            </a:pPr>
            <a:r>
              <a:rPr lang="ru-RU" sz="1800" dirty="0" smtClean="0"/>
              <a:t>В              0</a:t>
            </a:r>
          </a:p>
          <a:p>
            <a:pPr marL="342900" indent="-342900" algn="just">
              <a:buAutoNum type="arabicPeriod"/>
            </a:pPr>
            <a:endParaRPr lang="ru-RU" sz="1800" dirty="0" smtClean="0"/>
          </a:p>
          <a:p>
            <a:pPr marL="342900" indent="-342900" algn="just">
              <a:buAutoNum type="arabicPeriod"/>
            </a:pPr>
            <a:r>
              <a:rPr lang="ru-RU" sz="1800" dirty="0" smtClean="0"/>
              <a:t>С</a:t>
            </a:r>
          </a:p>
          <a:p>
            <a:pPr marL="342900" indent="-342900" algn="just">
              <a:buAutoNum type="arabicPeriod"/>
            </a:pPr>
            <a:endParaRPr lang="ru-RU" sz="1800" dirty="0" smtClean="0"/>
          </a:p>
          <a:p>
            <a:pPr marL="342900" indent="-342900" algn="just">
              <a:buAutoNum type="arabicPeriod"/>
            </a:pPr>
            <a:r>
              <a:rPr lang="ru-RU" sz="1800" dirty="0" smtClean="0"/>
              <a:t>С              0</a:t>
            </a:r>
            <a:endParaRPr lang="ru-RU" sz="1800" dirty="0"/>
          </a:p>
        </p:txBody>
      </p:sp>
      <p:sp>
        <p:nvSpPr>
          <p:cNvPr id="6" name="Стрелка вправо 5"/>
          <p:cNvSpPr/>
          <p:nvPr/>
        </p:nvSpPr>
        <p:spPr bwMode="auto">
          <a:xfrm>
            <a:off x="1023582" y="1801504"/>
            <a:ext cx="409432" cy="136478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3363" marR="0" indent="-233363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Стрелка вправо 6"/>
          <p:cNvSpPr/>
          <p:nvPr/>
        </p:nvSpPr>
        <p:spPr bwMode="auto">
          <a:xfrm>
            <a:off x="1003109" y="2420203"/>
            <a:ext cx="409432" cy="136478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3363" marR="0" indent="-233363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Стрелка вправо 7"/>
          <p:cNvSpPr/>
          <p:nvPr/>
        </p:nvSpPr>
        <p:spPr bwMode="auto">
          <a:xfrm>
            <a:off x="980362" y="3064949"/>
            <a:ext cx="409432" cy="136478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3363" marR="0" indent="-233363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Стрелка вправо 8"/>
          <p:cNvSpPr/>
          <p:nvPr/>
        </p:nvSpPr>
        <p:spPr bwMode="auto">
          <a:xfrm>
            <a:off x="1003109" y="3678071"/>
            <a:ext cx="409432" cy="136478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3363" marR="0" indent="-233363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Стрелка вправо 9"/>
          <p:cNvSpPr/>
          <p:nvPr/>
        </p:nvSpPr>
        <p:spPr bwMode="auto">
          <a:xfrm>
            <a:off x="1039506" y="4294495"/>
            <a:ext cx="409432" cy="136478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3363" marR="0" indent="-233363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1023582" y="4924566"/>
            <a:ext cx="409432" cy="136478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3363" marR="0" indent="-233363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1380" y="1779290"/>
            <a:ext cx="382138" cy="18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9537" y="3020521"/>
            <a:ext cx="382138" cy="18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9535" y="4280847"/>
            <a:ext cx="382138" cy="18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649288" y="109538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sz="2000" kern="0" dirty="0" smtClean="0"/>
              <a:t>ОПЕРАТОР РВС</a:t>
            </a:r>
            <a:endParaRPr lang="ru-RU" sz="2000" kern="0" dirty="0"/>
          </a:p>
        </p:txBody>
      </p:sp>
    </p:spTree>
    <p:extLst>
      <p:ext uri="{BB962C8B-B14F-4D97-AF65-F5344CB8AC3E}">
        <p14:creationId xmlns:p14="http://schemas.microsoft.com/office/powerpoint/2010/main" val="21019404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88" y="94249"/>
            <a:ext cx="7983537" cy="489365"/>
          </a:xfrm>
        </p:spPr>
        <p:txBody>
          <a:bodyPr/>
          <a:lstStyle/>
          <a:p>
            <a:pPr eaLnBrk="1" hangingPunct="1"/>
            <a:r>
              <a:rPr lang="ru-RU" sz="2200" dirty="0" smtClean="0"/>
              <a:t>Цель лекции</a:t>
            </a:r>
            <a:endParaRPr lang="ru-RU" sz="2200" dirty="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 flipH="1">
            <a:off x="80467" y="1279525"/>
            <a:ext cx="9012327" cy="2169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algn="l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sz="2400" b="1" dirty="0" smtClean="0"/>
              <a:t>Знакомство с курсом Развития Творческого Воображения (РТВ)</a:t>
            </a:r>
          </a:p>
          <a:p>
            <a:pPr marL="342900" indent="-342900" algn="l"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ru-RU" sz="2200" b="1" dirty="0"/>
          </a:p>
          <a:p>
            <a:pPr marL="342900" indent="-342900" algn="l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sz="2400" b="1" dirty="0" smtClean="0"/>
              <a:t>Практика применения методов РТВ </a:t>
            </a:r>
            <a:br>
              <a:rPr lang="ru-RU" sz="2400" b="1" dirty="0" smtClean="0"/>
            </a:br>
            <a:r>
              <a:rPr lang="ru-RU" sz="2400" b="1" dirty="0" smtClean="0"/>
              <a:t>(ММЧ. РВС. ИКР)</a:t>
            </a:r>
            <a:endParaRPr lang="ru-RU" sz="2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546" y="1037230"/>
            <a:ext cx="8175009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УПРАЖНЕНИЕ:</a:t>
            </a:r>
          </a:p>
          <a:p>
            <a:pPr algn="just"/>
            <a:r>
              <a:rPr lang="ru-RU" sz="2400" dirty="0" smtClean="0"/>
              <a:t>Проделайте 6 мысленных экспериментов оператора РВС с вашим объектом.</a:t>
            </a:r>
            <a:endParaRPr lang="ru-RU" sz="2400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649288" y="109538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sz="2000" kern="0" dirty="0" smtClean="0"/>
              <a:t>ОПЕРАТОР РВС</a:t>
            </a:r>
            <a:endParaRPr lang="ru-RU" sz="2000" kern="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890" y="2292958"/>
            <a:ext cx="2008022" cy="359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7798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12"/>
          <p:cNvSpPr>
            <a:spLocks noChangeArrowheads="1"/>
          </p:cNvSpPr>
          <p:nvPr/>
        </p:nvSpPr>
        <p:spPr bwMode="auto">
          <a:xfrm>
            <a:off x="8388423" y="6323856"/>
            <a:ext cx="648073" cy="417512"/>
          </a:xfrm>
          <a:prstGeom prst="ellipse">
            <a:avLst/>
          </a:prstGeom>
          <a:solidFill>
            <a:srgbClr val="499B91"/>
          </a:solidFill>
          <a:ln w="635">
            <a:noFill/>
            <a:round/>
            <a:headEnd/>
            <a:tailEnd/>
          </a:ln>
        </p:spPr>
        <p:txBody>
          <a:bodyPr lIns="80147" tIns="40074" rIns="80147" bIns="40074" anchor="ctr"/>
          <a:lstStyle/>
          <a:p>
            <a:pPr algn="ctr" defTabSz="393700"/>
            <a:fld id="{C9580FEF-74F3-4C9C-8962-65EF6E7C3CCA}" type="slidenum">
              <a:rPr lang="ru-RU" altLang="ru-RU" sz="1600" smtClean="0">
                <a:solidFill>
                  <a:prstClr val="white"/>
                </a:solidFill>
              </a:rPr>
              <a:pPr algn="ctr" defTabSz="393700"/>
              <a:t>31</a:t>
            </a:fld>
            <a:endParaRPr lang="ru-RU" altLang="ru-RU" sz="1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688" y="1124744"/>
            <a:ext cx="8784974" cy="279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Системы развиваются по пути повышения идеальности. </a:t>
            </a:r>
            <a:endParaRPr lang="ru-RU" sz="2000" dirty="0"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Идеальность выражается в виде отношения суммы всех полезных функций к сумме всех затрат и вредных функций.</a:t>
            </a:r>
            <a:endParaRPr lang="ru-RU" sz="2000" dirty="0"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Идеальная система – системы нет, а ее функция выполняется.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689769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49288" y="109538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sz="2000" kern="0" cap="none" dirty="0"/>
              <a:t>И</a:t>
            </a:r>
            <a:r>
              <a:rPr lang="ru-RU" sz="2000" kern="0" cap="none" dirty="0" smtClean="0"/>
              <a:t>деальный </a:t>
            </a:r>
            <a:r>
              <a:rPr lang="ru-RU" sz="2000" kern="0" cap="none" dirty="0"/>
              <a:t>К</a:t>
            </a:r>
            <a:r>
              <a:rPr lang="ru-RU" sz="2000" kern="0" cap="none" dirty="0" smtClean="0"/>
              <a:t>онечный </a:t>
            </a:r>
            <a:r>
              <a:rPr lang="ru-RU" sz="2000" kern="0" cap="none" dirty="0"/>
              <a:t>Р</a:t>
            </a:r>
            <a:r>
              <a:rPr lang="ru-RU" sz="2000" kern="0" cap="none" dirty="0" smtClean="0"/>
              <a:t>езультат</a:t>
            </a:r>
            <a:endParaRPr lang="ru-RU" sz="2000" kern="0" cap="none" dirty="0"/>
          </a:p>
        </p:txBody>
      </p:sp>
    </p:spTree>
    <p:extLst>
      <p:ext uri="{BB962C8B-B14F-4D97-AF65-F5344CB8AC3E}">
        <p14:creationId xmlns:p14="http://schemas.microsoft.com/office/powerpoint/2010/main" val="36146811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12"/>
          <p:cNvSpPr>
            <a:spLocks noChangeArrowheads="1"/>
          </p:cNvSpPr>
          <p:nvPr/>
        </p:nvSpPr>
        <p:spPr bwMode="auto">
          <a:xfrm>
            <a:off x="8388423" y="6323856"/>
            <a:ext cx="648073" cy="417512"/>
          </a:xfrm>
          <a:prstGeom prst="ellipse">
            <a:avLst/>
          </a:prstGeom>
          <a:solidFill>
            <a:srgbClr val="499B91"/>
          </a:solidFill>
          <a:ln w="635">
            <a:noFill/>
            <a:round/>
            <a:headEnd/>
            <a:tailEnd/>
          </a:ln>
        </p:spPr>
        <p:txBody>
          <a:bodyPr lIns="80147" tIns="40074" rIns="80147" bIns="40074" anchor="ctr"/>
          <a:lstStyle/>
          <a:p>
            <a:pPr algn="ctr" defTabSz="393700"/>
            <a:fld id="{C9580FEF-74F3-4C9C-8962-65EF6E7C3CCA}" type="slidenum">
              <a:rPr lang="ru-RU" altLang="ru-RU" sz="1600" smtClean="0">
                <a:solidFill>
                  <a:prstClr val="white"/>
                </a:solidFill>
              </a:rPr>
              <a:pPr algn="ctr" defTabSz="393700"/>
              <a:t>32</a:t>
            </a:fld>
            <a:endParaRPr lang="ru-RU" altLang="ru-RU" sz="1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450714"/>
            <a:ext cx="6480720" cy="176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u="sng" dirty="0" smtClean="0">
                <a:latin typeface="Times New Roman"/>
                <a:ea typeface="Calibri"/>
                <a:cs typeface="Times New Roman"/>
              </a:rPr>
              <a:t>Пример </a:t>
            </a:r>
            <a:r>
              <a:rPr lang="ru-RU" u="sng" dirty="0">
                <a:latin typeface="Times New Roman"/>
                <a:ea typeface="Calibri"/>
                <a:cs typeface="Times New Roman"/>
              </a:rPr>
              <a:t>3.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Контактные линзы обеспечивают хорошую видимость людям с плохим зрением. При этом отпадает необходимость в не всегда удобной системе – очках.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СИСТЕМЫ (очки) НЕТ, а ФУНКЦИЯ (коррекции зрения) ВЫПОЛНЯЕТСЯ.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0249" y="1174712"/>
            <a:ext cx="2216247" cy="146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6684" y="1052736"/>
            <a:ext cx="6657564" cy="176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</a:pPr>
            <a:r>
              <a:rPr lang="ru-RU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Пример 1.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Известно, что лед под действием тепла тает и уменьшается в размерах. Это свойство льда можно использовать для того, чтобы плавно опустить тяжелый предмет (задача о трансформаторе Г. Альтов "И тут появился изобретатель", стр. 6.)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Bef>
                <a:spcPts val="600"/>
              </a:spcBef>
            </a:pPr>
            <a:r>
              <a:rPr lang="ru-RU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Растаявший лед </a:t>
            </a:r>
            <a:r>
              <a:rPr lang="ru-RU" b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САМ</a:t>
            </a:r>
            <a:r>
              <a:rPr lang="ru-RU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опускает грузы.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2814757"/>
            <a:ext cx="7200798" cy="144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</a:pPr>
            <a:r>
              <a:rPr lang="ru-RU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Пример 2.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Грифель и резинка в одном корпусе выполняют две функции: наносить рисунок на бумагу и корректировать его одновременно.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Bef>
                <a:spcPts val="600"/>
              </a:spcBef>
            </a:pPr>
            <a:r>
              <a:rPr lang="ru-RU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При меньших ЗАТРАТАХ выполняется больше ФУНКЦИЙ.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896018"/>
            <a:ext cx="129614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2354" y="4450714"/>
            <a:ext cx="2274142" cy="151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649288" y="109538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sz="2000" kern="0" cap="none" dirty="0"/>
              <a:t>И</a:t>
            </a:r>
            <a:r>
              <a:rPr lang="ru-RU" sz="2000" kern="0" cap="none" dirty="0" smtClean="0"/>
              <a:t>деальный </a:t>
            </a:r>
            <a:r>
              <a:rPr lang="ru-RU" sz="2000" kern="0" cap="none" dirty="0"/>
              <a:t>К</a:t>
            </a:r>
            <a:r>
              <a:rPr lang="ru-RU" sz="2000" kern="0" cap="none" dirty="0" smtClean="0"/>
              <a:t>онечный </a:t>
            </a:r>
            <a:r>
              <a:rPr lang="ru-RU" sz="2000" kern="0" cap="none" dirty="0"/>
              <a:t>Р</a:t>
            </a:r>
            <a:r>
              <a:rPr lang="ru-RU" sz="2000" kern="0" cap="none" dirty="0" smtClean="0"/>
              <a:t>езультат</a:t>
            </a:r>
            <a:endParaRPr lang="ru-RU" sz="2000" kern="0" cap="none" dirty="0"/>
          </a:p>
        </p:txBody>
      </p:sp>
    </p:spTree>
    <p:extLst>
      <p:ext uri="{BB962C8B-B14F-4D97-AF65-F5344CB8AC3E}">
        <p14:creationId xmlns:p14="http://schemas.microsoft.com/office/powerpoint/2010/main" val="29531892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649288" y="109538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sz="2000" kern="0" cap="none" dirty="0"/>
              <a:t>И</a:t>
            </a:r>
            <a:r>
              <a:rPr lang="ru-RU" sz="2000" kern="0" cap="none" dirty="0" smtClean="0"/>
              <a:t>деальный </a:t>
            </a:r>
            <a:r>
              <a:rPr lang="ru-RU" sz="2000" kern="0" cap="none" dirty="0"/>
              <a:t>К</a:t>
            </a:r>
            <a:r>
              <a:rPr lang="ru-RU" sz="2000" kern="0" cap="none" dirty="0" smtClean="0"/>
              <a:t>онечный </a:t>
            </a:r>
            <a:r>
              <a:rPr lang="ru-RU" sz="2000" kern="0" cap="none" dirty="0"/>
              <a:t>Р</a:t>
            </a:r>
            <a:r>
              <a:rPr lang="ru-RU" sz="2000" kern="0" cap="none" dirty="0" smtClean="0"/>
              <a:t>езультат</a:t>
            </a:r>
            <a:endParaRPr lang="ru-RU" sz="2000" kern="0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352425" y="923925"/>
            <a:ext cx="8439150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/>
              <a:t>УПРАЖНЕНИЕ: </a:t>
            </a:r>
          </a:p>
          <a:p>
            <a:pPr marL="285750" indent="-285750" algn="just">
              <a:buFontTx/>
              <a:buChar char="-"/>
            </a:pPr>
            <a:r>
              <a:rPr lang="ru-RU" sz="1800" dirty="0" smtClean="0"/>
              <a:t>Какие функции выполняет ваш объект;</a:t>
            </a:r>
          </a:p>
          <a:p>
            <a:pPr marL="285750" indent="-285750" algn="just">
              <a:buFontTx/>
              <a:buChar char="-"/>
            </a:pPr>
            <a:r>
              <a:rPr lang="ru-RU" sz="1800" dirty="0" smtClean="0"/>
              <a:t>Как сделать так, чтобы что-то происходило САМО</a:t>
            </a:r>
          </a:p>
          <a:p>
            <a:pPr marL="285750" indent="-285750" algn="just">
              <a:buFontTx/>
              <a:buChar char="-"/>
            </a:pPr>
            <a:r>
              <a:rPr lang="ru-RU" sz="1800" dirty="0" smtClean="0"/>
              <a:t>Можно ли добавить функции</a:t>
            </a:r>
          </a:p>
          <a:p>
            <a:pPr marL="285750" indent="-285750" algn="just">
              <a:buFontTx/>
              <a:buChar char="-"/>
            </a:pPr>
            <a:r>
              <a:rPr lang="ru-RU" sz="1800" dirty="0" smtClean="0"/>
              <a:t>Как такие же функции выполнить без этого объекта</a:t>
            </a:r>
          </a:p>
          <a:p>
            <a:pPr marL="285750" indent="-285750" algn="just">
              <a:buFontTx/>
              <a:buChar char="-"/>
            </a:pPr>
            <a:endParaRPr lang="ru-RU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885" y="2886001"/>
            <a:ext cx="1686679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7175" y="5334000"/>
            <a:ext cx="2305050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Карандаш САМ </a:t>
            </a:r>
          </a:p>
          <a:p>
            <a:r>
              <a:rPr lang="ru-RU" sz="1600" dirty="0" smtClean="0"/>
              <a:t>удерживает карандаш</a:t>
            </a:r>
            <a:endParaRPr lang="ru-RU" sz="16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499" y="2466974"/>
            <a:ext cx="17621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8624" y="3331570"/>
            <a:ext cx="1790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19425" y="5343524"/>
            <a:ext cx="2881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Необычное использование карандашей</a:t>
            </a:r>
            <a:endParaRPr lang="ru-RU" sz="1600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1775" y="2609775"/>
            <a:ext cx="2209800" cy="255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43625" y="5332242"/>
            <a:ext cx="2881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Изображение без карандашей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248527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1" y="932781"/>
            <a:ext cx="4680520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Важные детали приборов и механизмов хранят, упаковывая в пластиковую пленку. После удаления пленки необходимо убедиться, что на приборе или механизме не осталось ни малейших кусочков налипшей пленки. Как это сделать?</a:t>
            </a:r>
          </a:p>
          <a:p>
            <a:pPr algn="just"/>
            <a:r>
              <a:rPr lang="ru-RU" sz="2000" dirty="0" smtClean="0"/>
              <a:t>Разберите задачу, используя ММЧ, РВС и ИКР</a:t>
            </a:r>
            <a:endParaRPr lang="ru-RU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7937" y="3406775"/>
            <a:ext cx="3938587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49288" y="109538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sz="2000" kern="0" cap="none" dirty="0"/>
              <a:t>И</a:t>
            </a:r>
            <a:r>
              <a:rPr lang="ru-RU" sz="2000" kern="0" cap="none" dirty="0" smtClean="0"/>
              <a:t>деальный </a:t>
            </a:r>
            <a:r>
              <a:rPr lang="ru-RU" sz="2000" kern="0" cap="none" dirty="0"/>
              <a:t>К</a:t>
            </a:r>
            <a:r>
              <a:rPr lang="ru-RU" sz="2000" kern="0" cap="none" dirty="0" smtClean="0"/>
              <a:t>онечный </a:t>
            </a:r>
            <a:r>
              <a:rPr lang="ru-RU" sz="2000" kern="0" cap="none" dirty="0"/>
              <a:t>Р</a:t>
            </a:r>
            <a:r>
              <a:rPr lang="ru-RU" sz="2000" kern="0" cap="none" dirty="0" smtClean="0"/>
              <a:t>езультат</a:t>
            </a:r>
            <a:endParaRPr lang="ru-RU" sz="2000" kern="0" cap="none" dirty="0"/>
          </a:p>
        </p:txBody>
      </p:sp>
    </p:spTree>
    <p:extLst>
      <p:ext uri="{BB962C8B-B14F-4D97-AF65-F5344CB8AC3E}">
        <p14:creationId xmlns:p14="http://schemas.microsoft.com/office/powerpoint/2010/main" val="33819948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649288" y="109538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sz="2000" kern="0" cap="none" dirty="0" smtClean="0"/>
              <a:t>ДОМАШНЕЕ ЗАДАНИЕ</a:t>
            </a:r>
            <a:endParaRPr lang="ru-RU" sz="2000" kern="0" cap="none" dirty="0"/>
          </a:p>
        </p:txBody>
      </p:sp>
    </p:spTree>
    <p:extLst>
      <p:ext uri="{BB962C8B-B14F-4D97-AF65-F5344CB8AC3E}">
        <p14:creationId xmlns:p14="http://schemas.microsoft.com/office/powerpoint/2010/main" val="35004634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994" name="Группа 7"/>
          <p:cNvGrpSpPr>
            <a:grpSpLocks/>
          </p:cNvGrpSpPr>
          <p:nvPr/>
        </p:nvGrpSpPr>
        <p:grpSpPr bwMode="auto">
          <a:xfrm>
            <a:off x="892175" y="676275"/>
            <a:ext cx="7504113" cy="5629275"/>
            <a:chOff x="892507" y="675991"/>
            <a:chExt cx="7504113" cy="5629275"/>
          </a:xfrm>
        </p:grpSpPr>
        <p:pic>
          <p:nvPicPr>
            <p:cNvPr id="340995" name="Picture 4" descr="http://900igr.net/datas/geometrija/Prizma/0012-012-Spasibo-za-vnimani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507" y="675991"/>
              <a:ext cx="7504113" cy="562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996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748" y="5163023"/>
              <a:ext cx="5138737" cy="11223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49288" y="94249"/>
            <a:ext cx="7983537" cy="4893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Tx/>
            </a:pPr>
            <a:r>
              <a:rPr lang="ru-RU" sz="2200" kern="0" dirty="0" smtClean="0"/>
              <a:t>Курс РТВ в системе Икар и Дедал</a:t>
            </a:r>
            <a:endParaRPr lang="ru-RU" sz="2200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292608" y="1790916"/>
            <a:ext cx="6530887" cy="4085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800" b="1" dirty="0">
                <a:solidFill>
                  <a:srgbClr val="FF0000"/>
                </a:solidFill>
              </a:rPr>
              <a:t>Психологическая </a:t>
            </a:r>
            <a:r>
              <a:rPr lang="ru-RU" sz="1800" b="1" dirty="0" smtClean="0">
                <a:solidFill>
                  <a:srgbClr val="FF0000"/>
                </a:solidFill>
              </a:rPr>
              <a:t>инерция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b="1" dirty="0" smtClean="0">
                <a:solidFill>
                  <a:srgbClr val="FF0000"/>
                </a:solidFill>
              </a:rPr>
              <a:t>Системный </a:t>
            </a:r>
            <a:r>
              <a:rPr lang="ru-RU" sz="1800" b="1" dirty="0">
                <a:solidFill>
                  <a:srgbClr val="FF0000"/>
                </a:solidFill>
              </a:rPr>
              <a:t>оператор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b="1" dirty="0">
                <a:solidFill>
                  <a:srgbClr val="FF0000"/>
                </a:solidFill>
              </a:rPr>
              <a:t>Морфологический анализ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b="1" dirty="0">
                <a:solidFill>
                  <a:srgbClr val="FF0000"/>
                </a:solidFill>
              </a:rPr>
              <a:t>МФО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b="1" dirty="0">
                <a:solidFill>
                  <a:srgbClr val="FF0000"/>
                </a:solidFill>
              </a:rPr>
              <a:t>Перенос свойств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b="1" dirty="0" smtClean="0">
                <a:solidFill>
                  <a:srgbClr val="FF0000"/>
                </a:solidFill>
              </a:rPr>
              <a:t>Синектика</a:t>
            </a:r>
            <a:r>
              <a:rPr lang="ru-RU" sz="1800" b="1" dirty="0">
                <a:solidFill>
                  <a:srgbClr val="FF0000"/>
                </a:solidFill>
              </a:rPr>
              <a:t>, виды аналогий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b="1" dirty="0">
                <a:solidFill>
                  <a:srgbClr val="FF0000"/>
                </a:solidFill>
              </a:rPr>
              <a:t>Синтез сказок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b="1" dirty="0">
                <a:solidFill>
                  <a:srgbClr val="FF0000"/>
                </a:solidFill>
              </a:rPr>
              <a:t>Приемы фантазирования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b="1" dirty="0" err="1">
                <a:solidFill>
                  <a:srgbClr val="FF0000"/>
                </a:solidFill>
              </a:rPr>
              <a:t>Фантограмма</a:t>
            </a:r>
            <a:endParaRPr lang="ru-RU" sz="1800" b="1" dirty="0">
              <a:solidFill>
                <a:srgbClr val="FF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800" b="1" dirty="0" smtClean="0">
                <a:solidFill>
                  <a:srgbClr val="FFFF00"/>
                </a:solidFill>
              </a:rPr>
              <a:t>ММЧ</a:t>
            </a:r>
            <a:endParaRPr lang="ru-RU" sz="1800" b="1" dirty="0">
              <a:solidFill>
                <a:srgbClr val="FFFF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800" b="1" dirty="0" smtClean="0">
                <a:solidFill>
                  <a:srgbClr val="FFFF00"/>
                </a:solidFill>
              </a:rPr>
              <a:t>ИКР, противоречия</a:t>
            </a:r>
            <a:endParaRPr lang="ru-RU" sz="1800" b="1" dirty="0">
              <a:solidFill>
                <a:srgbClr val="FFFF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800" b="1" dirty="0" err="1" smtClean="0"/>
              <a:t>Эвроритм</a:t>
            </a:r>
            <a:endParaRPr lang="ru-RU" dirty="0" smtClean="0"/>
          </a:p>
          <a:p>
            <a:pPr marL="171450" indent="-171450" algn="just">
              <a:buFontTx/>
              <a:buChar char="-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2608" y="785004"/>
            <a:ext cx="7980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В системе Икар и Дедал оценивается знание следующих инструментов, изучаемых в курсе РТВ: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6231136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7C35E14C-9A15-4DE6-82C9-426A2648DB3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49288" y="109538"/>
            <a:ext cx="7983537" cy="458787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Программа курса Развития Творческого Воображения</a:t>
            </a:r>
            <a:endParaRPr lang="ru-RU" alt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985" y="582729"/>
            <a:ext cx="7525907" cy="599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49508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330" y="4605"/>
            <a:ext cx="4372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FF"/>
                </a:solidFill>
              </a:rPr>
              <a:t>Домашнее задание</a:t>
            </a:r>
            <a:endParaRPr lang="ru-RU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364" y="900752"/>
            <a:ext cx="8789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400" dirty="0" err="1" smtClean="0"/>
              <a:t>Фантограмма</a:t>
            </a:r>
            <a:r>
              <a:rPr lang="ru-RU" sz="2400" dirty="0" smtClean="0"/>
              <a:t> – это сложный комплексный инструмент. Выберите несколько ячеек и предложите для них фантастические идеи. Используйте </a:t>
            </a:r>
            <a:r>
              <a:rPr lang="ru-RU" sz="2400" dirty="0" err="1" smtClean="0"/>
              <a:t>Фантограмму</a:t>
            </a:r>
            <a:r>
              <a:rPr lang="ru-RU" sz="2400" dirty="0" smtClean="0"/>
              <a:t> для развития сюжета фантастического рассказа </a:t>
            </a:r>
            <a:r>
              <a:rPr lang="ru-RU" sz="2400" smtClean="0"/>
              <a:t>или комикса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2966917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5" y="1057275"/>
            <a:ext cx="8477250" cy="1518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/>
              <a:t>Антон Кулаков</a:t>
            </a:r>
          </a:p>
          <a:p>
            <a:pPr algn="just"/>
            <a:r>
              <a:rPr lang="ru-RU" sz="1800" dirty="0" smtClean="0"/>
              <a:t>«Жидкий градусник». Растворить порошок, меняющий цвет в диапазоне температур в воде и нанести на кожу с помощью пульверизатора. Взаимосвязь с поликлиникой. Дополнительная идея – сдать анализы, не выходя из дома.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181254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B237C5ED-B67B-48A0-8541-41C487CEB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53" y="115333"/>
            <a:ext cx="2173772" cy="289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5AA017-7AA4-4A62-88BF-5C3770006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566129"/>
            <a:ext cx="6858000" cy="2261118"/>
          </a:xfrm>
        </p:spPr>
        <p:txBody>
          <a:bodyPr>
            <a:normAutofit/>
          </a:bodyPr>
          <a:lstStyle/>
          <a:p>
            <a:r>
              <a:rPr lang="ru-RU" sz="4400" strike="sngStrike" dirty="0"/>
              <a:t>Спец агент «Клава»</a:t>
            </a:r>
            <a:br>
              <a:rPr lang="ru-RU" sz="4400" strike="sngStrike" dirty="0"/>
            </a:br>
            <a:r>
              <a:rPr lang="ru-RU" sz="4400" dirty="0"/>
              <a:t>Супер-хомяк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F6CB91E-9D14-4134-9A10-8B29F1D2E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496" y="3844307"/>
            <a:ext cx="6858000" cy="1655762"/>
          </a:xfrm>
        </p:spPr>
        <p:txBody>
          <a:bodyPr/>
          <a:lstStyle/>
          <a:p>
            <a:pPr algn="l"/>
            <a:r>
              <a:rPr lang="ru-RU" dirty="0"/>
              <a:t>Автор: Щедрин Н.А.</a:t>
            </a:r>
          </a:p>
          <a:p>
            <a:pPr algn="l"/>
            <a:r>
              <a:rPr lang="en-US" dirty="0"/>
              <a:t>15</a:t>
            </a:r>
            <a:r>
              <a:rPr lang="ru-RU" dirty="0"/>
              <a:t>.01.2020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FE24B2-F5F2-480F-991F-8E050D0DE780}"/>
              </a:ext>
            </a:extLst>
          </p:cNvPr>
          <p:cNvSpPr txBox="1"/>
          <p:nvPr/>
        </p:nvSpPr>
        <p:spPr>
          <a:xfrm>
            <a:off x="3580004" y="6367244"/>
            <a:ext cx="2812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Москва, 2020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5AEF6E6-B2ED-4737-AB96-9A44F831EA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96760" y="4224304"/>
            <a:ext cx="3552572" cy="191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DBC63519-74C9-4866-BEB3-25249B348812}"/>
              </a:ext>
            </a:extLst>
          </p:cNvPr>
          <p:cNvGrpSpPr/>
          <p:nvPr/>
        </p:nvGrpSpPr>
        <p:grpSpPr>
          <a:xfrm>
            <a:off x="6826543" y="240330"/>
            <a:ext cx="2060588" cy="2719745"/>
            <a:chOff x="4958493" y="2028817"/>
            <a:chExt cx="3974517" cy="3934437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xmlns="" id="{3AB419D0-3196-45B6-B5CD-1052F6D665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493" y="2028817"/>
              <a:ext cx="3974517" cy="3934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xmlns="" id="{0AA40D4F-0A1B-44C6-8D2B-BF29831254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4175" y="2621793"/>
              <a:ext cx="2023154" cy="2001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0" name="Picture 16">
            <a:extLst>
              <a:ext uri="{FF2B5EF4-FFF2-40B4-BE49-F238E27FC236}">
                <a16:creationId xmlns:a16="http://schemas.microsoft.com/office/drawing/2014/main" xmlns="" id="{48F148C1-C5B7-4BEC-8408-124D3CEF6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88424">
            <a:off x="5049893" y="4171231"/>
            <a:ext cx="1094423" cy="71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FB94262F-2207-4D8D-B6B4-795A7155E6C5}"/>
              </a:ext>
            </a:extLst>
          </p:cNvPr>
          <p:cNvGrpSpPr/>
          <p:nvPr/>
        </p:nvGrpSpPr>
        <p:grpSpPr>
          <a:xfrm>
            <a:off x="7623496" y="3544179"/>
            <a:ext cx="855114" cy="2719745"/>
            <a:chOff x="5039239" y="910070"/>
            <a:chExt cx="2111936" cy="5037860"/>
          </a:xfrm>
        </p:grpSpPr>
        <p:pic>
          <p:nvPicPr>
            <p:cNvPr id="1046" name="Picture 22">
              <a:extLst>
                <a:ext uri="{FF2B5EF4-FFF2-40B4-BE49-F238E27FC236}">
                  <a16:creationId xmlns:a16="http://schemas.microsoft.com/office/drawing/2014/main" xmlns="" id="{209C0979-BCF4-4257-A7E0-142F2A9CE9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9" y="910070"/>
              <a:ext cx="2111936" cy="5037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xmlns="" id="{2EE01877-E9ED-4033-8A9E-0F45C685BB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3014" y="1326767"/>
              <a:ext cx="1852908" cy="1852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FB0F0959-FC89-4B06-A7E4-16A65C5E6B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914" y="5111891"/>
            <a:ext cx="1820711" cy="148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7060CF8C-9839-4CF3-958E-1308A698F01B}"/>
              </a:ext>
            </a:extLst>
          </p:cNvPr>
          <p:cNvGrpSpPr/>
          <p:nvPr/>
        </p:nvGrpSpPr>
        <p:grpSpPr>
          <a:xfrm>
            <a:off x="5346725" y="240330"/>
            <a:ext cx="1489585" cy="2383605"/>
            <a:chOff x="7453170" y="81873"/>
            <a:chExt cx="1986113" cy="2383605"/>
          </a:xfrm>
        </p:grpSpPr>
        <p:pic>
          <p:nvPicPr>
            <p:cNvPr id="1048" name="Picture 24">
              <a:extLst>
                <a:ext uri="{FF2B5EF4-FFF2-40B4-BE49-F238E27FC236}">
                  <a16:creationId xmlns:a16="http://schemas.microsoft.com/office/drawing/2014/main" xmlns="" id="{56A07CE8-C0FE-4EBB-BC3E-D2F4775322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53170" y="453107"/>
              <a:ext cx="1986113" cy="2012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xmlns="" id="{17263235-8D35-43D4-BBE1-A5F3C467E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0606" y="81873"/>
              <a:ext cx="1258194" cy="679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675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7B7C7D-1B33-4671-8643-8C8CAE3E2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прошлых сериях…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1DDF45-A4FB-4927-8FAD-B4FE6B7E5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5918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Дождавшись прихода мышей, хомяк направился к бойцам, чтобы уничтожить их.</a:t>
            </a:r>
          </a:p>
        </p:txBody>
      </p:sp>
      <p:sp>
        <p:nvSpPr>
          <p:cNvPr id="35" name="Номер слайда 3">
            <a:extLst>
              <a:ext uri="{FF2B5EF4-FFF2-40B4-BE49-F238E27FC236}">
                <a16:creationId xmlns:a16="http://schemas.microsoft.com/office/drawing/2014/main" xmlns="" id="{83E04DB8-456A-4E80-80C9-F54C02BE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ED462884-5F68-4625-B144-D7A4BA261E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F19B9128-AEC5-4A5D-8C3F-E23418204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9480" y="2385610"/>
            <a:ext cx="1691375" cy="175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0BB02B9A-8275-46D2-9AC4-DD46E6761F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27970" y="4961314"/>
            <a:ext cx="1712376" cy="86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4">
            <a:extLst>
              <a:ext uri="{FF2B5EF4-FFF2-40B4-BE49-F238E27FC236}">
                <a16:creationId xmlns:a16="http://schemas.microsoft.com/office/drawing/2014/main" xmlns="" id="{CB35DBB4-ED61-4370-8968-DB7FFB6FA5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85174" y="4458235"/>
            <a:ext cx="1489585" cy="201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xmlns="" id="{5BB171AA-20A6-4207-9024-2C9E45FC4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95413">
            <a:off x="7670341" y="4168487"/>
            <a:ext cx="943646" cy="67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81482C2F-0E16-41C7-9AEC-902593C4DB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19" y="3955940"/>
            <a:ext cx="1197381" cy="193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5C49F6A6-65F1-4FE7-8970-B80DFC9E33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3968" y="3268044"/>
            <a:ext cx="1197381" cy="193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43992FC6-7E4D-4D8E-85F0-115B69763C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1404" y="4595970"/>
            <a:ext cx="1197381" cy="193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16C17300-E301-407C-BB4A-5E1DF33C6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40347" y="3645799"/>
            <a:ext cx="1661249" cy="89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xmlns="" id="{F56DCD02-3B1D-4361-9E19-CAD3FE1AE0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88424">
            <a:off x="6254133" y="3362056"/>
            <a:ext cx="590672" cy="38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8130AC75-2ED0-49C6-8D16-2B1BC1646B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30808" y="2685369"/>
            <a:ext cx="1538666" cy="125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35C7FC41-FA79-40FE-86DE-723FD9C05B91}"/>
              </a:ext>
            </a:extLst>
          </p:cNvPr>
          <p:cNvGrpSpPr/>
          <p:nvPr/>
        </p:nvGrpSpPr>
        <p:grpSpPr>
          <a:xfrm flipH="1">
            <a:off x="5297124" y="4543286"/>
            <a:ext cx="1319216" cy="1510351"/>
            <a:chOff x="4958493" y="2028817"/>
            <a:chExt cx="3974517" cy="3934437"/>
          </a:xfrm>
        </p:grpSpPr>
        <p:pic>
          <p:nvPicPr>
            <p:cNvPr id="18" name="Picture 6">
              <a:extLst>
                <a:ext uri="{FF2B5EF4-FFF2-40B4-BE49-F238E27FC236}">
                  <a16:creationId xmlns:a16="http://schemas.microsoft.com/office/drawing/2014/main" xmlns="" id="{D6109C24-215B-4315-9CA0-3E78B92204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493" y="2028817"/>
              <a:ext cx="3974517" cy="3934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xmlns="" id="{70389FE6-431A-4873-94CE-F0023B95A8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4175" y="2621793"/>
              <a:ext cx="2023154" cy="2001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4">
            <a:extLst>
              <a:ext uri="{FF2B5EF4-FFF2-40B4-BE49-F238E27FC236}">
                <a16:creationId xmlns:a16="http://schemas.microsoft.com/office/drawing/2014/main" xmlns="" id="{FD0C01AC-E8A9-4084-B2A7-6B62BD2E3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05420" y="5372375"/>
            <a:ext cx="1712376" cy="86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Взрыв: 8 точек 20">
            <a:extLst>
              <a:ext uri="{FF2B5EF4-FFF2-40B4-BE49-F238E27FC236}">
                <a16:creationId xmlns:a16="http://schemas.microsoft.com/office/drawing/2014/main" xmlns="" id="{C4A9F993-9A8D-445A-B25D-63052175E340}"/>
              </a:ext>
            </a:extLst>
          </p:cNvPr>
          <p:cNvSpPr/>
          <p:nvPr/>
        </p:nvSpPr>
        <p:spPr>
          <a:xfrm>
            <a:off x="3777765" y="4917830"/>
            <a:ext cx="390089" cy="520118"/>
          </a:xfrm>
          <a:prstGeom prst="irregularSeal1">
            <a:avLst/>
          </a:prstGeom>
          <a:solidFill>
            <a:srgbClr val="FF0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2" name="Взрыв: 8 точек 21">
            <a:extLst>
              <a:ext uri="{FF2B5EF4-FFF2-40B4-BE49-F238E27FC236}">
                <a16:creationId xmlns:a16="http://schemas.microsoft.com/office/drawing/2014/main" xmlns="" id="{1C92D015-E736-48BB-A492-A53ED845D29A}"/>
              </a:ext>
            </a:extLst>
          </p:cNvPr>
          <p:cNvSpPr/>
          <p:nvPr/>
        </p:nvSpPr>
        <p:spPr>
          <a:xfrm>
            <a:off x="5063799" y="5323011"/>
            <a:ext cx="390089" cy="520118"/>
          </a:xfrm>
          <a:prstGeom prst="irregularSeal1">
            <a:avLst/>
          </a:prstGeom>
          <a:solidFill>
            <a:srgbClr val="FF0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4CD2EC90-2EA0-4B6A-A475-9AA5040243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027406" y="3820400"/>
            <a:ext cx="1249647" cy="261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xmlns="" id="{FB309900-1050-4903-BB18-ABE3067E91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8159590" y="136525"/>
            <a:ext cx="867289" cy="181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803156"/>
      </p:ext>
    </p:extLst>
  </p:cSld>
  <p:clrMapOvr>
    <a:masterClrMapping/>
  </p:clrMapOvr>
</p:sld>
</file>

<file path=ppt/theme/theme1.xml><?xml version="1.0" encoding="utf-8"?>
<a:theme xmlns:a="http://schemas.openxmlformats.org/drawingml/2006/main" name="PPT Template NEW">
  <a:themeElements>
    <a:clrScheme name="">
      <a:dk1>
        <a:srgbClr val="000000"/>
      </a:dk1>
      <a:lt1>
        <a:srgbClr val="FFFFFF"/>
      </a:lt1>
      <a:dk2>
        <a:srgbClr val="FFFFFF"/>
      </a:dk2>
      <a:lt2>
        <a:srgbClr val="76767C"/>
      </a:lt2>
      <a:accent1>
        <a:srgbClr val="9DB78B"/>
      </a:accent1>
      <a:accent2>
        <a:srgbClr val="5C6F6A"/>
      </a:accent2>
      <a:accent3>
        <a:srgbClr val="FFFFFF"/>
      </a:accent3>
      <a:accent4>
        <a:srgbClr val="000000"/>
      </a:accent4>
      <a:accent5>
        <a:srgbClr val="CCD8C4"/>
      </a:accent5>
      <a:accent6>
        <a:srgbClr val="53645F"/>
      </a:accent6>
      <a:hlink>
        <a:srgbClr val="496D77"/>
      </a:hlink>
      <a:folHlink>
        <a:srgbClr val="EFBC35"/>
      </a:folHlink>
    </a:clrScheme>
    <a:fontScheme name="PPT Template N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233363" marR="0" indent="-233363" algn="ctr" defTabSz="914400" rtl="0" eaLnBrk="1" fontAlgn="base" latinLnBrk="0" hangingPunct="1">
          <a:lnSpc>
            <a:spcPct val="100000"/>
          </a:lnSpc>
          <a:spcBef>
            <a:spcPct val="15000"/>
          </a:spcBef>
          <a:spcAft>
            <a:spcPct val="0"/>
          </a:spcAft>
          <a:buClr>
            <a:srgbClr val="993300"/>
          </a:buClr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233363" marR="0" indent="-233363" algn="ctr" defTabSz="914400" rtl="0" eaLnBrk="1" fontAlgn="base" latinLnBrk="0" hangingPunct="1">
          <a:lnSpc>
            <a:spcPct val="100000"/>
          </a:lnSpc>
          <a:spcBef>
            <a:spcPct val="15000"/>
          </a:spcBef>
          <a:spcAft>
            <a:spcPct val="0"/>
          </a:spcAft>
          <a:buClr>
            <a:srgbClr val="993300"/>
          </a:buClr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 Template 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C6600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B8AA"/>
        </a:accent5>
        <a:accent6>
          <a:srgbClr val="00005C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994D22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CAB2AB"/>
        </a:accent5>
        <a:accent6>
          <a:srgbClr val="00005C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994D22"/>
        </a:accent1>
        <a:accent2>
          <a:srgbClr val="146068"/>
        </a:accent2>
        <a:accent3>
          <a:srgbClr val="FFFFFF"/>
        </a:accent3>
        <a:accent4>
          <a:srgbClr val="000000"/>
        </a:accent4>
        <a:accent5>
          <a:srgbClr val="CAB2AB"/>
        </a:accent5>
        <a:accent6>
          <a:srgbClr val="11565E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16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94D22"/>
        </a:accent1>
        <a:accent2>
          <a:srgbClr val="146068"/>
        </a:accent2>
        <a:accent3>
          <a:srgbClr val="FFFFFF"/>
        </a:accent3>
        <a:accent4>
          <a:srgbClr val="000000"/>
        </a:accent4>
        <a:accent5>
          <a:srgbClr val="CAB2AB"/>
        </a:accent5>
        <a:accent6>
          <a:srgbClr val="11565E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54641</TotalTime>
  <Words>1834</Words>
  <Application>Microsoft Office PowerPoint</Application>
  <PresentationFormat>Экран (4:3)</PresentationFormat>
  <Paragraphs>179</Paragraphs>
  <Slides>36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PPT Template NEW</vt:lpstr>
      <vt:lpstr>Тема Office</vt:lpstr>
      <vt:lpstr>Развитие Творческого Воображения (РТВ)</vt:lpstr>
      <vt:lpstr>Презентация PowerPoint</vt:lpstr>
      <vt:lpstr>Цель лекции</vt:lpstr>
      <vt:lpstr>Презентация PowerPoint</vt:lpstr>
      <vt:lpstr>Программа курса Развития Творческого Воображения</vt:lpstr>
      <vt:lpstr>Презентация PowerPoint</vt:lpstr>
      <vt:lpstr>Презентация PowerPoint</vt:lpstr>
      <vt:lpstr>Спец агент «Клава» Супер-хомяк</vt:lpstr>
      <vt:lpstr>В прошлых сериях…</vt:lpstr>
      <vt:lpstr>Что-то пошло не так</vt:lpstr>
      <vt:lpstr>Что-то пошло не так</vt:lpstr>
      <vt:lpstr>Что-то пошло не так</vt:lpstr>
      <vt:lpstr>Эволюция</vt:lpstr>
      <vt:lpstr>Эволюция</vt:lpstr>
      <vt:lpstr>Эволюция</vt:lpstr>
      <vt:lpstr>Эволюция</vt:lpstr>
      <vt:lpstr>Эволюция</vt:lpstr>
      <vt:lpstr>Презентация PowerPoint</vt:lpstr>
      <vt:lpstr>РАЗМИНКА</vt:lpstr>
      <vt:lpstr>МЕТОД  МАЛЕНЬКИХ ЧЕЛОВЕЧКОВ</vt:lpstr>
      <vt:lpstr>Презентация PowerPoint</vt:lpstr>
      <vt:lpstr>МЕТОД  МАЛЕНЬКИХ ЧЕЛОВЕЧКОВ</vt:lpstr>
      <vt:lpstr>МЕТОД МАЛЕНЬКИХ ЧЕЛОВЕЧКОВ</vt:lpstr>
      <vt:lpstr>МЕТОД МАЛЕНЬКИХ ЧЕЛОВЕЧКОВ</vt:lpstr>
      <vt:lpstr>МЕТОД МАЛЕНЬКИХ ЧЕЛОВЕЧКОВ</vt:lpstr>
      <vt:lpstr>- это шесть мысленных экспериментов с технической системой, указанной в условиях задачи: увеличение и уменьшение трех важнейших характеристик: Размеров (количества) Времени (темпов действия) Стоимости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Алгоритм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инновацинно-технологического консалтинга «Алгоритм»</dc:title>
  <dc:creator>Герасимов О.М.</dc:creator>
  <cp:lastModifiedBy>User</cp:lastModifiedBy>
  <cp:revision>3879</cp:revision>
  <cp:lastPrinted>2018-04-20T14:12:46Z</cp:lastPrinted>
  <dcterms:created xsi:type="dcterms:W3CDTF">2006-01-09T16:17:19Z</dcterms:created>
  <dcterms:modified xsi:type="dcterms:W3CDTF">2020-01-16T17:17:50Z</dcterms:modified>
</cp:coreProperties>
</file>