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4129" r:id="rId2"/>
    <p:sldId id="5225" r:id="rId3"/>
    <p:sldId id="3774" r:id="rId4"/>
    <p:sldId id="5378" r:id="rId5"/>
    <p:sldId id="5379" r:id="rId6"/>
    <p:sldId id="5499" r:id="rId7"/>
    <p:sldId id="5487" r:id="rId8"/>
    <p:sldId id="5501" r:id="rId9"/>
    <p:sldId id="5502" r:id="rId10"/>
    <p:sldId id="5500" r:id="rId11"/>
    <p:sldId id="5360" r:id="rId12"/>
    <p:sldId id="5503" r:id="rId13"/>
    <p:sldId id="5504" r:id="rId14"/>
    <p:sldId id="5388" r:id="rId15"/>
    <p:sldId id="5505" r:id="rId16"/>
    <p:sldId id="5506" r:id="rId17"/>
    <p:sldId id="5507" r:id="rId18"/>
    <p:sldId id="5508" r:id="rId19"/>
    <p:sldId id="5512" r:id="rId20"/>
    <p:sldId id="5509" r:id="rId21"/>
    <p:sldId id="5513" r:id="rId22"/>
    <p:sldId id="5510" r:id="rId23"/>
    <p:sldId id="5514" r:id="rId24"/>
    <p:sldId id="5520" r:id="rId25"/>
    <p:sldId id="5521" r:id="rId26"/>
    <p:sldId id="5511" r:id="rId27"/>
    <p:sldId id="5518" r:id="rId28"/>
    <p:sldId id="5519" r:id="rId29"/>
    <p:sldId id="5486" r:id="rId30"/>
    <p:sldId id="5522" r:id="rId31"/>
    <p:sldId id="4117" r:id="rId32"/>
  </p:sldIdLst>
  <p:sldSz cx="9144000" cy="6858000" type="screen4x3"/>
  <p:notesSz cx="6797675" cy="9925050"/>
  <p:defaultTextStyle>
    <a:defPPr>
      <a:defRPr lang="en-GB"/>
    </a:defPPr>
    <a:lvl1pPr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617">
          <p15:clr>
            <a:srgbClr val="A4A3A4"/>
          </p15:clr>
        </p15:guide>
        <p15:guide id="4" orient="horz" pos="94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1163">
          <p15:clr>
            <a:srgbClr val="A4A3A4"/>
          </p15:clr>
        </p15:guide>
        <p15:guide id="7" pos="5586">
          <p15:clr>
            <a:srgbClr val="A4A3A4"/>
          </p15:clr>
        </p15:guide>
        <p15:guide id="8" pos="225">
          <p15:clr>
            <a:srgbClr val="A4A3A4"/>
          </p15:clr>
        </p15:guide>
        <p15:guide id="9" pos="1237">
          <p15:clr>
            <a:srgbClr val="A4A3A4"/>
          </p15:clr>
        </p15:guide>
        <p15:guide id="10" pos="89">
          <p15:clr>
            <a:srgbClr val="A4A3A4"/>
          </p15:clr>
        </p15:guide>
        <p15:guide id="11" pos="5187">
          <p15:clr>
            <a:srgbClr val="A4A3A4"/>
          </p15:clr>
        </p15:guide>
        <p15:guide id="12" pos="3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FF"/>
    <a:srgbClr val="E3C9FF"/>
    <a:srgbClr val="DCBDFF"/>
    <a:srgbClr val="9900CC"/>
    <a:srgbClr val="97E4FF"/>
    <a:srgbClr val="DAEFC3"/>
    <a:srgbClr val="FFFFCC"/>
    <a:srgbClr val="0033CC"/>
    <a:srgbClr val="0283EE"/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7077" autoAdjust="0"/>
  </p:normalViewPr>
  <p:slideViewPr>
    <p:cSldViewPr snapToGrid="0">
      <p:cViewPr>
        <p:scale>
          <a:sx n="80" d="100"/>
          <a:sy n="80" d="100"/>
        </p:scale>
        <p:origin x="-2514" y="-810"/>
      </p:cViewPr>
      <p:guideLst>
        <p:guide orient="horz" pos="664"/>
        <p:guide orient="horz" pos="527"/>
        <p:guide orient="horz" pos="1617"/>
        <p:guide orient="horz" pos="94"/>
        <p:guide orient="horz" pos="4062"/>
        <p:guide orient="horz" pos="1163"/>
        <p:guide pos="5586"/>
        <p:guide pos="225"/>
        <p:guide pos="1237"/>
        <p:guide pos="89"/>
        <p:guide pos="5187"/>
        <p:guide pos="39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1BC6B-9E6E-4B5C-984A-CFDDAD3DA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1"/>
            <a:ext cx="5438775" cy="4468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10424F4-D513-429B-969A-B5A1E86A6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200"/>
            <a:fld id="{8E2CD4D3-9DD2-4C7F-A6CC-2FC51DC5FC0B}" type="slidenum">
              <a:rPr lang="en-GB" smtClean="0">
                <a:solidFill>
                  <a:srgbClr val="FFFFFF"/>
                </a:solidFill>
              </a:rPr>
              <a:pPr defTabSz="965200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2534"/>
            <a:ext cx="4986337" cy="4471272"/>
          </a:xfrm>
          <a:noFill/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6655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31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51238"/>
            <a:ext cx="9144000" cy="276999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© </a:t>
            </a:r>
            <a:r>
              <a:rPr lang="ru-RU" b="1" dirty="0" smtClean="0">
                <a:solidFill>
                  <a:schemeClr val="bg1"/>
                </a:solidFill>
              </a:rPr>
              <a:t>Рубина Н.В., 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557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0" y="12012"/>
            <a:ext cx="9144000" cy="57751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9861" y="5895687"/>
            <a:ext cx="3850993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Москва, 24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декабря 2020 </a:t>
            </a:r>
            <a:r>
              <a:rPr lang="ru-RU" sz="2000" dirty="0">
                <a:solidFill>
                  <a:srgbClr val="000099"/>
                </a:solidFill>
              </a:rPr>
              <a:t>года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92" y="2496793"/>
            <a:ext cx="8704262" cy="1354217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000099"/>
                </a:solidFill>
              </a:rPr>
              <a:t>Развитие Творческого Воображения (РТВ)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5" y="725365"/>
            <a:ext cx="2480075" cy="14082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4"/>
              </a:rPr>
              <a:t>http://triz-summit.ru</a:t>
            </a:r>
            <a:r>
              <a:rPr lang="ru-RU" sz="1600" b="1" dirty="0"/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7FF38450-F32C-46FC-8320-308F3FE6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67" y="4143398"/>
            <a:ext cx="7450665" cy="8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algn="r"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Рубина Наталия Викторовна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05" y="625157"/>
            <a:ext cx="1669679" cy="1682078"/>
          </a:xfrm>
          <a:prstGeom prst="rect">
            <a:avLst/>
          </a:prstGeom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6" y="2155825"/>
            <a:ext cx="6921500" cy="204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Разминка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32781"/>
            <a:ext cx="8501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Решите головоломку. Перед вами арифметическое </a:t>
            </a:r>
            <a:r>
              <a:rPr lang="ru-RU" sz="2000" dirty="0" smtClean="0"/>
              <a:t>выражение, записанное </a:t>
            </a:r>
            <a:r>
              <a:rPr lang="ru-RU" sz="2000" dirty="0"/>
              <a:t>римскими цифрами, которые выложены 10 спичками. Выражение это неправильное. Можете ли вы его исправить, не прикасаясь к спичкам, не добавляя и не убирая их?</a:t>
            </a:r>
          </a:p>
        </p:txBody>
      </p:sp>
    </p:spTree>
    <p:extLst>
      <p:ext uri="{BB962C8B-B14F-4D97-AF65-F5344CB8AC3E}">
        <p14:creationId xmlns:p14="http://schemas.microsoft.com/office/powerpoint/2010/main" val="1296079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развитии любой фантастической темы (космические путешествия, связь с внеземными цивилизациями и т. д.), существуют четыре резко отличающиеся категории идей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один объект, дающий некий фантастический результат </a:t>
            </a:r>
            <a:r>
              <a:rPr lang="ru-RU" sz="2000" dirty="0" smtClean="0"/>
              <a:t>(один умный дом);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много объектов, дающих в совокупности уже совсем иной результат (много разнообразных </a:t>
            </a:r>
            <a:r>
              <a:rPr lang="ru-RU" sz="2000" dirty="0" smtClean="0"/>
              <a:t>умных домов);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те же результаты, но достигаемые без объекта </a:t>
            </a:r>
            <a:r>
              <a:rPr lang="ru-RU" sz="2000" dirty="0" smtClean="0"/>
              <a:t>(управляемая, безопасная среда без домов);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условия, при которых </a:t>
            </a:r>
            <a:r>
              <a:rPr lang="ru-RU" sz="2000" dirty="0" smtClean="0"/>
              <a:t>отпадает </a:t>
            </a:r>
            <a:r>
              <a:rPr lang="ru-RU" sz="2000" dirty="0"/>
              <a:t>необходимость в результатах </a:t>
            </a:r>
            <a:r>
              <a:rPr lang="ru-RU" sz="2000" dirty="0" smtClean="0"/>
              <a:t>(нет необходимости в домах).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547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СВЯЗЬ с внеземными цивилизациями</a:t>
            </a:r>
          </a:p>
          <a:p>
            <a:pPr algn="just"/>
            <a:r>
              <a:rPr lang="ru-RU" sz="2000" dirty="0" smtClean="0"/>
              <a:t>1 ЭТАЖ. </a:t>
            </a:r>
            <a:r>
              <a:rPr lang="ru-RU" sz="2000" b="1" dirty="0"/>
              <a:t>«Первый контакт»</a:t>
            </a:r>
            <a:r>
              <a:rPr lang="ru-RU" sz="2000" dirty="0"/>
              <a:t> — общее </a:t>
            </a:r>
            <a:r>
              <a:rPr lang="ru-RU" sz="2000" dirty="0" smtClean="0"/>
              <a:t>направление научной фантастики, </a:t>
            </a:r>
            <a:r>
              <a:rPr lang="ru-RU" sz="2000" dirty="0"/>
              <a:t>состоящее в описании первой встречи жителей Земли с </a:t>
            </a:r>
            <a:r>
              <a:rPr lang="ru-RU" sz="2000" dirty="0" smtClean="0"/>
              <a:t>представителями внеземного разума</a:t>
            </a:r>
            <a:r>
              <a:rPr lang="ru-RU" sz="2000" dirty="0"/>
              <a:t> </a:t>
            </a:r>
            <a:r>
              <a:rPr lang="ru-RU" sz="2000" dirty="0" smtClean="0"/>
              <a:t>или </a:t>
            </a:r>
            <a:r>
              <a:rPr lang="ru-RU" sz="2000" dirty="0"/>
              <a:t>первой встречи с представителем любого другого разумного биологического вида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Впервые идеи использована в романе Герберта Уэллса «Война миров», 1898 г. и «Первые люди на Луне», 1901 г.</a:t>
            </a:r>
          </a:p>
          <a:p>
            <a:pPr algn="just"/>
            <a:r>
              <a:rPr lang="ru-RU" sz="2000" dirty="0" smtClean="0"/>
              <a:t>(Прототипом можно считать философскую повесть Вольтера «</a:t>
            </a:r>
            <a:r>
              <a:rPr lang="ru-RU" sz="2000" dirty="0" err="1" smtClean="0"/>
              <a:t>Микромегас</a:t>
            </a:r>
            <a:r>
              <a:rPr lang="ru-RU" sz="2000" dirty="0" smtClean="0"/>
              <a:t>», 1792 г.)</a:t>
            </a:r>
          </a:p>
          <a:p>
            <a:pPr algn="just"/>
            <a:r>
              <a:rPr lang="ru-RU" sz="2000" dirty="0" smtClean="0"/>
              <a:t>Термин «Первый контакт» в рассказе </a:t>
            </a:r>
            <a:r>
              <a:rPr lang="ru-RU" sz="2000" dirty="0" err="1" smtClean="0"/>
              <a:t>Мюррея</a:t>
            </a:r>
            <a:r>
              <a:rPr lang="ru-RU" sz="2000" dirty="0" smtClean="0"/>
              <a:t> </a:t>
            </a:r>
            <a:r>
              <a:rPr lang="ru-RU" sz="2000" dirty="0" err="1" smtClean="0"/>
              <a:t>Лейнстера</a:t>
            </a:r>
            <a:r>
              <a:rPr lang="ru-RU" sz="2000" dirty="0" smtClean="0"/>
              <a:t> </a:t>
            </a:r>
            <a:r>
              <a:rPr lang="ru-RU" sz="2000" dirty="0"/>
              <a:t>(Уильям Фицджеральд </a:t>
            </a:r>
            <a:r>
              <a:rPr lang="ru-RU" sz="2000" dirty="0" smtClean="0"/>
              <a:t>Дженкинс), 1945 г. 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368980"/>
            <a:ext cx="2476500" cy="216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200717"/>
            <a:ext cx="1876425" cy="23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13" y="4250027"/>
            <a:ext cx="138764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91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СВЯЗЬ с внеземными цивилизациями</a:t>
            </a:r>
          </a:p>
          <a:p>
            <a:pPr algn="just"/>
            <a:r>
              <a:rPr lang="ru-RU" sz="2000" dirty="0" smtClean="0"/>
              <a:t>1 ЭТАЖ. </a:t>
            </a:r>
            <a:r>
              <a:rPr lang="ru-RU" sz="2000" b="1" dirty="0"/>
              <a:t>«Первый контакт»</a:t>
            </a:r>
            <a:r>
              <a:rPr lang="ru-RU" sz="2000" dirty="0"/>
              <a:t> —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Упражнение: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перечислите известные вам произведения на эту тему;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акие вариации (</a:t>
            </a:r>
            <a:r>
              <a:rPr lang="ru-RU" sz="2000" dirty="0" err="1" smtClean="0"/>
              <a:t>изоэтажные</a:t>
            </a:r>
            <a:r>
              <a:rPr lang="ru-RU" sz="2000" dirty="0" smtClean="0"/>
              <a:t> идеи) разработаны фантастами на этом этаже?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079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2" y="709679"/>
            <a:ext cx="6503728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СВЯЗЬ с внеземными цивилизациями</a:t>
            </a:r>
          </a:p>
          <a:p>
            <a:pPr algn="just"/>
            <a:r>
              <a:rPr lang="ru-RU" sz="1800" dirty="0" smtClean="0"/>
              <a:t>2 ЭТАЖ. Связь о многими внеземными цивилизациями.</a:t>
            </a:r>
          </a:p>
          <a:p>
            <a:pPr algn="just"/>
            <a:r>
              <a:rPr lang="ru-RU" sz="1800" b="1" dirty="0" smtClean="0"/>
              <a:t>«Великое </a:t>
            </a:r>
            <a:r>
              <a:rPr lang="ru-RU" sz="1800" b="1" dirty="0"/>
              <a:t>Кольцо </a:t>
            </a:r>
            <a:r>
              <a:rPr lang="ru-RU" sz="1800" dirty="0"/>
              <a:t>— система радиообмена информацией между высокоразвитыми цивилизациями, описанная в романах </a:t>
            </a:r>
            <a:r>
              <a:rPr lang="ru-RU" sz="1800" b="1" dirty="0"/>
              <a:t>И.А. Ефремова: «Туманность Андромеды» и «Час Быка».</a:t>
            </a:r>
            <a:r>
              <a:rPr lang="ru-RU" sz="1800" dirty="0"/>
              <a:t> Великое Кольцо: является, одновременно, и - содружеством Цивилизаций, и - Информационной Сетью, с единой системой сигналов и базой данных. Согласно Ефремову, на Земле «установка связи Великого Кольца» находилась на горе </a:t>
            </a:r>
            <a:r>
              <a:rPr lang="ru-RU" sz="1800" dirty="0" smtClean="0"/>
              <a:t>Кении».</a:t>
            </a:r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96" y="792514"/>
            <a:ext cx="19376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490" y="3655101"/>
            <a:ext cx="1700760" cy="27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29097" y="3843404"/>
            <a:ext cx="6503728" cy="26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/>
              <a:t>А. Азимов «Конец Вечности».</a:t>
            </a:r>
          </a:p>
          <a:p>
            <a:pPr algn="just"/>
            <a:r>
              <a:rPr lang="ru-RU" sz="1800" dirty="0" smtClean="0"/>
              <a:t>Роман </a:t>
            </a:r>
            <a:r>
              <a:rPr lang="ru-RU" sz="1800" dirty="0"/>
              <a:t>описывает деятельность организации под названием «Вечность», существующей вне времени и зародившейся в 27 столетии. Люди «Вечности» изменяют ход развития истории во имя блага человечества. Миллиарды людей могут навсегда исчезнуть по их воле. Так бы и продолжалось дальше, но главный герой Эндрю </a:t>
            </a:r>
            <a:r>
              <a:rPr lang="ru-RU" sz="1800" dirty="0" err="1"/>
              <a:t>Харлан</a:t>
            </a:r>
            <a:r>
              <a:rPr lang="ru-RU" sz="1800" dirty="0"/>
              <a:t> становится участником странных событий, о которых и пойдёт речь в романе.</a:t>
            </a:r>
          </a:p>
        </p:txBody>
      </p:sp>
    </p:spTree>
    <p:extLst>
      <p:ext uri="{BB962C8B-B14F-4D97-AF65-F5344CB8AC3E}">
        <p14:creationId xmlns:p14="http://schemas.microsoft.com/office/powerpoint/2010/main" val="1868083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СВЯЗЬ с внеземными цивилизациями</a:t>
            </a:r>
          </a:p>
          <a:p>
            <a:pPr algn="just"/>
            <a:r>
              <a:rPr lang="ru-RU" sz="2000" dirty="0" smtClean="0"/>
              <a:t>2 ЭТАЖ. Связь со многими внеземными цивилизациями.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Упражнение: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перечислите известные вам произведения на эту тему;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акие вариации (</a:t>
            </a:r>
            <a:r>
              <a:rPr lang="ru-RU" sz="2000" dirty="0" err="1" smtClean="0"/>
              <a:t>изоэтажные</a:t>
            </a:r>
            <a:r>
              <a:rPr lang="ru-RU" sz="2000" dirty="0" smtClean="0"/>
              <a:t> идеи) разработаны фантастами на этом этаже?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037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СВЯЗЬ с внеземными цивилизациями</a:t>
            </a:r>
          </a:p>
          <a:p>
            <a:pPr algn="just"/>
            <a:r>
              <a:rPr lang="ru-RU" sz="1800" dirty="0" smtClean="0"/>
              <a:t>3 ЭТАЖ. Контакт без контакта.</a:t>
            </a:r>
          </a:p>
          <a:p>
            <a:pPr algn="just"/>
            <a:r>
              <a:rPr lang="ru-RU" sz="1800" b="1" dirty="0" smtClean="0"/>
              <a:t>Инопланетяне среди нас. Люди со </a:t>
            </a:r>
            <a:r>
              <a:rPr lang="ru-RU" sz="1800" b="1" dirty="0" err="1" smtClean="0"/>
              <a:t>сверхспособностями</a:t>
            </a:r>
            <a:r>
              <a:rPr lang="ru-RU" sz="1800" b="1" dirty="0" smtClean="0"/>
              <a:t>. </a:t>
            </a:r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490" y="1794867"/>
            <a:ext cx="3600450" cy="22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490" y="4305924"/>
            <a:ext cx="8665903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/>
              <a:t>А. Тарковский, «</a:t>
            </a:r>
            <a:r>
              <a:rPr lang="ru-RU" sz="1800" b="1" dirty="0" err="1" smtClean="0"/>
              <a:t>Сталкер</a:t>
            </a:r>
            <a:r>
              <a:rPr lang="ru-RU" sz="1800" b="1" dirty="0" smtClean="0"/>
              <a:t>».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3383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СВЯЗЬ с внеземными цивилизациями</a:t>
            </a:r>
          </a:p>
          <a:p>
            <a:pPr algn="just"/>
            <a:r>
              <a:rPr lang="ru-RU" sz="1800" dirty="0"/>
              <a:t>4</a:t>
            </a:r>
            <a:r>
              <a:rPr lang="ru-RU" sz="1800" dirty="0" smtClean="0"/>
              <a:t> ЭТАЖ. Контакт не нужен.</a:t>
            </a:r>
          </a:p>
          <a:p>
            <a:pPr algn="just"/>
            <a:r>
              <a:rPr lang="ru-RU" sz="1800" b="1" dirty="0" smtClean="0"/>
              <a:t>Исследовали всю Вселенную – мы одни…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 smtClean="0"/>
              <a:t>... Есть ли такие фантастические произведения…</a:t>
            </a:r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429958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398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СПОСОБЫ и средства межзвездных перелетов.</a:t>
            </a:r>
          </a:p>
          <a:p>
            <a:pPr algn="just"/>
            <a:r>
              <a:rPr lang="ru-RU" sz="1800" dirty="0"/>
              <a:t>Особенность таких перелетов в том, что необходимо преодолевать огромные расстояния. Корабль должен лететь на субсветовой скорости, а при такой скорости время замедляется. Космонавты вернутся, когда на Земле пройдут десятки, сотни, быть может, тысячи лет. 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b="1" dirty="0" smtClean="0"/>
              <a:t>1 ЭТАЖ. Полет одного корабля. </a:t>
            </a:r>
          </a:p>
          <a:p>
            <a:pPr algn="just"/>
            <a:r>
              <a:rPr lang="ru-RU" sz="1800" dirty="0" smtClean="0"/>
              <a:t>Изюминка здесь в том, что летят впервые, и писатель концентрирует внимание на трудностях полета ,на раскрытии характеров людей, впервые идущих сквозь бездну.</a:t>
            </a:r>
          </a:p>
          <a:p>
            <a:pPr algn="just"/>
            <a:r>
              <a:rPr lang="ru-RU" sz="1800" dirty="0" smtClean="0"/>
              <a:t>С. </a:t>
            </a:r>
            <a:r>
              <a:rPr lang="ru-RU" sz="1800" dirty="0" err="1" smtClean="0"/>
              <a:t>Лем</a:t>
            </a:r>
            <a:r>
              <a:rPr lang="ru-RU" sz="1800" dirty="0" smtClean="0"/>
              <a:t>. «Магелланово облако».</a:t>
            </a:r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3571875"/>
            <a:ext cx="4695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81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СПОСОБЫ и средства межзвездных перелетов.</a:t>
            </a:r>
          </a:p>
          <a:p>
            <a:pPr algn="just"/>
            <a:r>
              <a:rPr lang="ru-RU" sz="2000" dirty="0" smtClean="0"/>
              <a:t>1 ЭТАЖ. Полет одного корабля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Упражнение: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перечислите известные вам произведения на эту тему;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акие вариации (</a:t>
            </a:r>
            <a:r>
              <a:rPr lang="ru-RU" sz="2000" dirty="0" err="1" smtClean="0"/>
              <a:t>изоэтажные</a:t>
            </a:r>
            <a:r>
              <a:rPr lang="ru-RU" sz="2000" dirty="0" smtClean="0"/>
              <a:t> идеи) разработаны фантастами на этом этаже?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32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760" y="2085592"/>
            <a:ext cx="2716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Преподаватель-методист по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«Кубок ТРИЗ Саммита»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методических материалов для педагогов и учебных материалов для детей по курсам ТРИЗ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760" y="1082872"/>
            <a:ext cx="281609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Преподаватель</a:t>
            </a:r>
          </a:p>
          <a:p>
            <a:pPr algn="l"/>
            <a:r>
              <a:rPr lang="ru-RU" sz="1600" b="1" dirty="0" smtClean="0"/>
              <a:t>Рубина Наталия Викторовна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2" y="1329783"/>
            <a:ext cx="1111908" cy="164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2482" y="2098600"/>
            <a:ext cx="27164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Кассу </a:t>
            </a:r>
            <a:r>
              <a:rPr lang="ru-RU" sz="1600" dirty="0"/>
              <a:t>Р.;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Кулаков А.В.;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Прокопенко </a:t>
            </a:r>
            <a:r>
              <a:rPr lang="ru-RU" sz="1600" dirty="0"/>
              <a:t>М.Н.;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Сидоренко М.Ю.;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Харитонов А.С.;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Щедрин Н.А.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847" y="1160506"/>
            <a:ext cx="281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Участники семинара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725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Способы и средства межзвездных перелетов.</a:t>
            </a:r>
          </a:p>
          <a:p>
            <a:pPr algn="just"/>
            <a:r>
              <a:rPr lang="ru-RU" sz="1800" dirty="0"/>
              <a:t>2</a:t>
            </a:r>
            <a:r>
              <a:rPr lang="ru-RU" sz="1800" dirty="0" smtClean="0"/>
              <a:t> ЭТАЖ. Много межзвездных кораблей.</a:t>
            </a:r>
          </a:p>
          <a:p>
            <a:pPr algn="just"/>
            <a:r>
              <a:rPr lang="ru-RU" sz="1800" dirty="0" smtClean="0"/>
              <a:t>Мир с развитой системой межзвездных трасс. Здесь другие проблемы. Не утратят ли единства потоки цивилизации, расходящиеся в разные стороны? Не пойдут ли колонии, отделенные друг от друга сотнями световых лет ,по независимым путям эволюции? 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В. Журавлева «Второй путь». </a:t>
            </a:r>
          </a:p>
          <a:p>
            <a:pPr algn="just"/>
            <a:r>
              <a:rPr lang="ru-RU" sz="1800" dirty="0" smtClean="0"/>
              <a:t>Двойники астронавтов. При плохой связи с далекими экспедициями нет возможности согласовывать решения. </a:t>
            </a:r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72" y="3502751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52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СПОСОБЫ и средства межзвездных перелетов.</a:t>
            </a:r>
          </a:p>
          <a:p>
            <a:pPr algn="just"/>
            <a:r>
              <a:rPr lang="ru-RU" sz="2000" dirty="0" smtClean="0"/>
              <a:t>2 ЭТАЖ. Много межзвездных кораблей.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Упражнение: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перечислите известные вам произведения на эту тему;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акие вариации (</a:t>
            </a:r>
            <a:r>
              <a:rPr lang="ru-RU" sz="2000" dirty="0" err="1" smtClean="0"/>
              <a:t>изоэтажные</a:t>
            </a:r>
            <a:r>
              <a:rPr lang="ru-RU" sz="2000" dirty="0" smtClean="0"/>
              <a:t> идеи) разработаны фантастами на этом этаже?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674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616082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Способы и средства межзвездных перелетов.</a:t>
            </a:r>
          </a:p>
          <a:p>
            <a:pPr algn="just"/>
            <a:r>
              <a:rPr lang="ru-RU" sz="1800" dirty="0" smtClean="0"/>
              <a:t>3 ЭТАЖ. Межзвездные путешествия, но без звездолетов. </a:t>
            </a:r>
          </a:p>
          <a:p>
            <a:pPr algn="just"/>
            <a:r>
              <a:rPr lang="ru-RU" sz="1800" dirty="0" smtClean="0"/>
              <a:t>Одна из первых идей этого этажа – И. Ефремов повесть «Звездные корабли». Предположим, десятки миллионов лет назад чья-то звезда с планетарной системой приблизилась к Солнцу. Тогда межзвездные перелеты были бы возможны.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/>
              <a:t>К</a:t>
            </a:r>
            <a:r>
              <a:rPr lang="ru-RU" sz="1800" dirty="0" smtClean="0"/>
              <a:t>. Саймак «Поколение, достигшее цели».</a:t>
            </a:r>
          </a:p>
          <a:p>
            <a:pPr algn="just"/>
            <a:r>
              <a:rPr lang="ru-RU" sz="1800" dirty="0" smtClean="0"/>
              <a:t>Полет длится очень долго, на корабле сменяются поколения путешественников.</a:t>
            </a:r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9" y="878885"/>
            <a:ext cx="1998791" cy="31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4072743"/>
            <a:ext cx="1481508" cy="24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27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СПОСОБЫ и средства межзвездных перелетов.</a:t>
            </a:r>
          </a:p>
          <a:p>
            <a:pPr algn="just"/>
            <a:r>
              <a:rPr lang="ru-RU" sz="2000" dirty="0" smtClean="0"/>
              <a:t>3 ЭТАЖ. Много межзвездных кораблей.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Упражнение: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перечислите известные вам произведения на эту тему;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акие вариации (</a:t>
            </a:r>
            <a:r>
              <a:rPr lang="ru-RU" sz="2000" dirty="0" err="1" smtClean="0"/>
              <a:t>изоэтажные</a:t>
            </a:r>
            <a:r>
              <a:rPr lang="ru-RU" sz="2000" dirty="0" smtClean="0"/>
              <a:t> идеи) разработаны фантастами на этом этаже?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966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47720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Способы и средства межзвездных перелетов.</a:t>
            </a:r>
          </a:p>
          <a:p>
            <a:pPr algn="just"/>
            <a:r>
              <a:rPr lang="ru-RU" sz="1800" dirty="0" smtClean="0"/>
              <a:t>4 ЭТАЖ. Межзвездные путешествия, но без звездолетов. </a:t>
            </a:r>
          </a:p>
          <a:p>
            <a:pPr algn="just"/>
            <a:r>
              <a:rPr lang="ru-RU" sz="1800" dirty="0" smtClean="0"/>
              <a:t>Г. Альтов «Порт Каменных Бурь».</a:t>
            </a:r>
          </a:p>
          <a:p>
            <a:pPr algn="just"/>
            <a:r>
              <a:rPr lang="ru-RU" sz="1800" dirty="0" smtClean="0"/>
              <a:t>Развитые цивилизации объединяют свои солнечные системы в шаровое скопление, чтобы раз и навсегда (причем для всех, а не только для отдельных космонавтов) преодолеть межзвездные расстояния, войти в постоянный контакт с тысячами других цивилизаций.</a:t>
            </a:r>
          </a:p>
          <a:p>
            <a:pPr algn="just"/>
            <a:endParaRPr lang="ru-RU" sz="1800" dirty="0" smtClean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88" y="2657970"/>
            <a:ext cx="2377539" cy="373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40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СПОСОБЫ и средства межзвездных перелетов.</a:t>
            </a:r>
          </a:p>
          <a:p>
            <a:pPr algn="just"/>
            <a:r>
              <a:rPr lang="ru-RU" sz="2000" dirty="0" smtClean="0"/>
              <a:t>4 ЭТАЖ. </a:t>
            </a:r>
            <a:r>
              <a:rPr lang="ru-RU" sz="2000" dirty="0"/>
              <a:t>Межзвездные путешествия, но без звездолетов.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Упражнение: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перечислите известные вам произведения на эту тему;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акие вариации (</a:t>
            </a:r>
            <a:r>
              <a:rPr lang="ru-RU" sz="2000" dirty="0" err="1" smtClean="0"/>
              <a:t>изоэтажные</a:t>
            </a:r>
            <a:r>
              <a:rPr lang="ru-RU" sz="2000" dirty="0" smtClean="0"/>
              <a:t> идеи) разработаны фантастами на этом этаже?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Эвроритм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558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Необычные свойства человеческого организма</a:t>
            </a:r>
          </a:p>
          <a:p>
            <a:pPr algn="just"/>
            <a:r>
              <a:rPr lang="ru-RU" sz="1800" dirty="0"/>
              <a:t>1</a:t>
            </a:r>
            <a:r>
              <a:rPr lang="ru-RU" sz="1800" dirty="0" smtClean="0"/>
              <a:t> ЭТАЖ. Один человек с необычными свойствами.</a:t>
            </a:r>
          </a:p>
          <a:p>
            <a:pPr algn="just"/>
            <a:r>
              <a:rPr lang="ru-RU" sz="1800" dirty="0" smtClean="0"/>
              <a:t>Человек-амфибия, человек невидимка, человек, проходящий сквозь стены</a:t>
            </a:r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736027"/>
            <a:ext cx="2382172" cy="313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2" y="1736027"/>
            <a:ext cx="2150268" cy="34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68" y="1736027"/>
            <a:ext cx="2430343" cy="34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5721" y="5281679"/>
            <a:ext cx="286768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Продолжите эту идею</a:t>
            </a:r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9183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506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Необычные свойства человеческого организма</a:t>
            </a:r>
          </a:p>
          <a:p>
            <a:pPr algn="just"/>
            <a:r>
              <a:rPr lang="ru-RU" sz="1800" dirty="0" smtClean="0"/>
              <a:t>2 ЭТАЖ. Много необычных свойств.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Известно, что человек в процессе эволюции утратил многие полезные свойства. Почему? Как их вернуть?</a:t>
            </a:r>
          </a:p>
          <a:p>
            <a:pPr algn="just"/>
            <a:r>
              <a:rPr lang="ru-RU" sz="1800" dirty="0" smtClean="0"/>
              <a:t>Генная тетрадь. Генная инженерия. Какими свойствами вы хотели обладать? Вместо чего?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Переход к специализированному обществу.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3 ЭТАЖ – генофонд без записи генов…</a:t>
            </a:r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566195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Динозавры…</a:t>
            </a:r>
          </a:p>
          <a:p>
            <a:pPr algn="just"/>
            <a:r>
              <a:rPr lang="ru-RU" sz="1800" dirty="0" smtClean="0"/>
              <a:t>«Шанс на приключение». Краски для фантазии. стр. 251</a:t>
            </a:r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 smtClean="0"/>
              <a:t>Эвроритм</a:t>
            </a:r>
            <a:endParaRPr lang="ru-RU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9" y="2009265"/>
            <a:ext cx="5631365" cy="41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48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ДОМАШНЕЕ ЗАДАНИЕ</a:t>
            </a:r>
            <a:endParaRPr lang="ru-RU" sz="2000" kern="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3771" y="709679"/>
            <a:ext cx="8665903" cy="464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Выберите конкретную фантастическую идею, придуманную вами для вашего объекта. Развейте идею с помощью 4-х этажной схемы.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Проверьте есть ли что-то похожее в известных фантастических произведениях. </a:t>
            </a:r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00463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94249"/>
            <a:ext cx="7983537" cy="489365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Цель лекции</a:t>
            </a:r>
            <a:endParaRPr lang="ru-RU" sz="22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flipH="1">
            <a:off x="80467" y="1279525"/>
            <a:ext cx="9012327" cy="216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Знакомство с курсом Развития Творческого Воображения (РТВ)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2200" b="1" dirty="0"/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Практика применения методов РТВ </a:t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 err="1" smtClean="0"/>
              <a:t>Эвроритм</a:t>
            </a:r>
            <a:r>
              <a:rPr lang="ru-RU" sz="2400" b="1" dirty="0" smtClean="0"/>
              <a:t>, 4-х этажная схема)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Итоговый проект</a:t>
            </a:r>
            <a:endParaRPr lang="ru-RU" sz="2000" kern="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3771" y="970929"/>
            <a:ext cx="8665903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Выберите новый объект для преобразования. Используйте один или несколько изученных на занятиях методов РТВ для подготовки итоговой работы.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Вы можете поставить перед собой разные цели: придумать новый (несколько вариантов) продукт; спрогнозировать появление нового устройства, технологии; написать фантастический рассказ; подготовить комикс, сюжет (</a:t>
            </a:r>
            <a:r>
              <a:rPr lang="ru-RU" sz="2400" dirty="0" err="1" smtClean="0"/>
              <a:t>раскадровку</a:t>
            </a:r>
            <a:r>
              <a:rPr lang="ru-RU" sz="2400" dirty="0" smtClean="0"/>
              <a:t>) для фантастического фильма, сказки и т.д. </a:t>
            </a:r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0812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9288" y="94249"/>
            <a:ext cx="7983537" cy="489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ru-RU" sz="2200" kern="0" dirty="0" smtClean="0"/>
              <a:t>Курс РТВ в системе Икар и Дедал</a:t>
            </a:r>
            <a:endParaRPr lang="ru-RU" sz="2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292608" y="1790916"/>
            <a:ext cx="6530887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Психологическая </a:t>
            </a:r>
            <a:r>
              <a:rPr lang="ru-RU" sz="1800" b="1" dirty="0" smtClean="0">
                <a:solidFill>
                  <a:srgbClr val="FF0000"/>
                </a:solidFill>
              </a:rPr>
              <a:t>инерция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Системный </a:t>
            </a:r>
            <a:r>
              <a:rPr lang="ru-RU" sz="1800" b="1" dirty="0">
                <a:solidFill>
                  <a:srgbClr val="FF0000"/>
                </a:solidFill>
              </a:rPr>
              <a:t>оператор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Морфологический анализ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МФО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Перенос свойств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Синектика</a:t>
            </a:r>
            <a:r>
              <a:rPr lang="ru-RU" sz="1800" b="1" dirty="0">
                <a:solidFill>
                  <a:srgbClr val="FF0000"/>
                </a:solidFill>
              </a:rPr>
              <a:t>, виды аналогий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Синтез сказок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Приемы фантазирования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err="1">
                <a:solidFill>
                  <a:srgbClr val="FF0000"/>
                </a:solidFill>
              </a:rPr>
              <a:t>Фантограмма</a:t>
            </a:r>
            <a:endParaRPr lang="ru-RU" sz="1800" b="1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ММЧ</a:t>
            </a:r>
            <a:endParaRPr lang="ru-RU" sz="1800" b="1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ИКР, противоречия</a:t>
            </a:r>
            <a:endParaRPr lang="ru-RU" sz="1800" b="1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err="1" smtClean="0">
                <a:solidFill>
                  <a:srgbClr val="FFFF00"/>
                </a:solidFill>
              </a:rPr>
              <a:t>Эвроритм</a:t>
            </a:r>
            <a:endParaRPr lang="ru-RU" dirty="0" smtClean="0">
              <a:solidFill>
                <a:srgbClr val="FFFF00"/>
              </a:solidFill>
            </a:endParaRPr>
          </a:p>
          <a:p>
            <a:pPr marL="171450" indent="-171450" algn="just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608" y="785004"/>
            <a:ext cx="798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системе Икар и Дедал оценивается знание следующих инструментов, изучаемых в курсе РТВ: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23113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C35E14C-9A15-4DE6-82C9-426A2648DB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Программа курса Развития Творческого Воображения</a:t>
            </a:r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985" y="582729"/>
            <a:ext cx="7525907" cy="59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950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32781"/>
            <a:ext cx="57301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 Решите задачу. </a:t>
            </a:r>
          </a:p>
          <a:p>
            <a:pPr algn="just"/>
            <a:r>
              <a:rPr lang="ru-RU" sz="2000" dirty="0" smtClean="0"/>
              <a:t>Важные </a:t>
            </a:r>
            <a:r>
              <a:rPr lang="ru-RU" sz="2000" dirty="0"/>
              <a:t>детали приборов и механизмов хранят, упаковывая в пластиковую пленку. После удаления пленки необходимо убедиться, что на приборе или механизме не осталось ни малейших кусочков налипшей пленки. Как это сделать?</a:t>
            </a:r>
          </a:p>
          <a:p>
            <a:pPr algn="just"/>
            <a:r>
              <a:rPr lang="ru-RU" sz="2000" dirty="0" smtClean="0"/>
              <a:t>Разберите задачу, используя ММЧ, РВС и ИКР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114" y="1332831"/>
            <a:ext cx="2816885" cy="211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Домашнее задание</a:t>
            </a:r>
            <a:endParaRPr lang="ru-RU" sz="2000" kern="0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3727877"/>
            <a:ext cx="750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</a:rPr>
              <a:t>2. Примените </a:t>
            </a:r>
            <a:r>
              <a:rPr lang="ru-RU" sz="2400" dirty="0">
                <a:solidFill>
                  <a:srgbClr val="000000"/>
                </a:solidFill>
              </a:rPr>
              <a:t>оператор РВС к своему персонажу</a:t>
            </a:r>
          </a:p>
        </p:txBody>
      </p:sp>
    </p:spTree>
    <p:extLst>
      <p:ext uri="{BB962C8B-B14F-4D97-AF65-F5344CB8AC3E}">
        <p14:creationId xmlns:p14="http://schemas.microsoft.com/office/powerpoint/2010/main" val="4107221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Разминка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32781"/>
            <a:ext cx="8501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Решите головоломку. </a:t>
            </a:r>
            <a:r>
              <a:rPr lang="ru-RU" sz="2000" dirty="0" smtClean="0"/>
              <a:t>Переместите 3 спички так, чтобы рак пополз вниз.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350" y="1640667"/>
            <a:ext cx="5543549" cy="407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25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Разминка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32781"/>
            <a:ext cx="8501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Решите головоломку. </a:t>
            </a:r>
            <a:r>
              <a:rPr lang="ru-RU" sz="2000" dirty="0" smtClean="0"/>
              <a:t>Переместите одну списку так, чтобы получился квадрат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671638"/>
            <a:ext cx="35909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25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Разминка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32781"/>
            <a:ext cx="8501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Решите головоломку. </a:t>
            </a:r>
            <a:r>
              <a:rPr lang="ru-RU" sz="2000" dirty="0" smtClean="0"/>
              <a:t>П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ереложите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две спички так, чтобы получилось ровно четыре одинаковых квадрата с длиной стороны, равной длине спички?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45" y="2171700"/>
            <a:ext cx="6229494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03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57902</TotalTime>
  <Words>1294</Words>
  <Application>Microsoft Office PowerPoint</Application>
  <PresentationFormat>Экран (4:3)</PresentationFormat>
  <Paragraphs>201</Paragraphs>
  <Slides>31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PPT Template NEW</vt:lpstr>
      <vt:lpstr>Развитие Творческого Воображения (РТВ)</vt:lpstr>
      <vt:lpstr>Презентация PowerPoint</vt:lpstr>
      <vt:lpstr>Цель лекции</vt:lpstr>
      <vt:lpstr>Презентация PowerPoint</vt:lpstr>
      <vt:lpstr>Программа курса Развития Творческого Воображения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Эвроритм</vt:lpstr>
      <vt:lpstr>Эвроритм</vt:lpstr>
      <vt:lpstr>Эвроритм</vt:lpstr>
      <vt:lpstr>Презентация PowerPoint</vt:lpstr>
      <vt:lpstr>Эвроритм</vt:lpstr>
      <vt:lpstr>Презентация PowerPoint</vt:lpstr>
      <vt:lpstr>Презентация PowerPoint</vt:lpstr>
      <vt:lpstr>Презентация PowerPoint</vt:lpstr>
      <vt:lpstr>Эвроритм</vt:lpstr>
      <vt:lpstr>Презентация PowerPoint</vt:lpstr>
      <vt:lpstr>Эвроритм</vt:lpstr>
      <vt:lpstr>Презентация PowerPoint</vt:lpstr>
      <vt:lpstr>Эвроритм</vt:lpstr>
      <vt:lpstr>Презентация PowerPoint</vt:lpstr>
      <vt:lpstr>Эвроритм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Алгоритм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инновацинно-технологического консалтинга «Алгоритм»</dc:title>
  <dc:creator>Герасимов О.М.</dc:creator>
  <cp:lastModifiedBy>User</cp:lastModifiedBy>
  <cp:revision>3913</cp:revision>
  <cp:lastPrinted>2020-01-23T22:00:02Z</cp:lastPrinted>
  <dcterms:created xsi:type="dcterms:W3CDTF">2006-01-09T16:17:19Z</dcterms:created>
  <dcterms:modified xsi:type="dcterms:W3CDTF">2020-01-29T08:55:47Z</dcterms:modified>
</cp:coreProperties>
</file>