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20"/>
  </p:notesMasterIdLst>
  <p:handoutMasterIdLst>
    <p:handoutMasterId r:id="rId21"/>
  </p:handoutMasterIdLst>
  <p:sldIdLst>
    <p:sldId id="4129" r:id="rId2"/>
    <p:sldId id="5225" r:id="rId3"/>
    <p:sldId id="3774" r:id="rId4"/>
    <p:sldId id="5378" r:id="rId5"/>
    <p:sldId id="5379" r:id="rId6"/>
    <p:sldId id="5523" r:id="rId7"/>
    <p:sldId id="5487" r:id="rId8"/>
    <p:sldId id="5501" r:id="rId9"/>
    <p:sldId id="5502" r:id="rId10"/>
    <p:sldId id="5500" r:id="rId11"/>
    <p:sldId id="5360" r:id="rId12"/>
    <p:sldId id="5503" r:id="rId13"/>
    <p:sldId id="5524" r:id="rId14"/>
    <p:sldId id="5504" r:id="rId15"/>
    <p:sldId id="5388" r:id="rId16"/>
    <p:sldId id="5505" r:id="rId17"/>
    <p:sldId id="5522" r:id="rId18"/>
    <p:sldId id="4117" r:id="rId19"/>
  </p:sldIdLst>
  <p:sldSz cx="9144000" cy="6858000" type="screen4x3"/>
  <p:notesSz cx="6797675" cy="9925050"/>
  <p:defaultTextStyle>
    <a:defPPr>
      <a:defRPr lang="en-GB"/>
    </a:defPPr>
    <a:lvl1pPr algn="ctr" rtl="0" fontAlgn="base">
      <a:spcBef>
        <a:spcPct val="15000"/>
      </a:spcBef>
      <a:spcAft>
        <a:spcPct val="0"/>
      </a:spcAft>
      <a:buClr>
        <a:srgbClr val="993300"/>
      </a:buClr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15000"/>
      </a:spcBef>
      <a:spcAft>
        <a:spcPct val="0"/>
      </a:spcAft>
      <a:buClr>
        <a:srgbClr val="993300"/>
      </a:buClr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15000"/>
      </a:spcBef>
      <a:spcAft>
        <a:spcPct val="0"/>
      </a:spcAft>
      <a:buClr>
        <a:srgbClr val="993300"/>
      </a:buClr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15000"/>
      </a:spcBef>
      <a:spcAft>
        <a:spcPct val="0"/>
      </a:spcAft>
      <a:buClr>
        <a:srgbClr val="993300"/>
      </a:buClr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15000"/>
      </a:spcBef>
      <a:spcAft>
        <a:spcPct val="0"/>
      </a:spcAft>
      <a:buClr>
        <a:srgbClr val="993300"/>
      </a:buClr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64">
          <p15:clr>
            <a:srgbClr val="A4A3A4"/>
          </p15:clr>
        </p15:guide>
        <p15:guide id="2" orient="horz" pos="527">
          <p15:clr>
            <a:srgbClr val="A4A3A4"/>
          </p15:clr>
        </p15:guide>
        <p15:guide id="3" orient="horz" pos="1617">
          <p15:clr>
            <a:srgbClr val="A4A3A4"/>
          </p15:clr>
        </p15:guide>
        <p15:guide id="4" orient="horz" pos="94">
          <p15:clr>
            <a:srgbClr val="A4A3A4"/>
          </p15:clr>
        </p15:guide>
        <p15:guide id="5" orient="horz" pos="4062">
          <p15:clr>
            <a:srgbClr val="A4A3A4"/>
          </p15:clr>
        </p15:guide>
        <p15:guide id="6" orient="horz" pos="1163">
          <p15:clr>
            <a:srgbClr val="A4A3A4"/>
          </p15:clr>
        </p15:guide>
        <p15:guide id="7" pos="5586">
          <p15:clr>
            <a:srgbClr val="A4A3A4"/>
          </p15:clr>
        </p15:guide>
        <p15:guide id="8" pos="225">
          <p15:clr>
            <a:srgbClr val="A4A3A4"/>
          </p15:clr>
        </p15:guide>
        <p15:guide id="9" pos="1237">
          <p15:clr>
            <a:srgbClr val="A4A3A4"/>
          </p15:clr>
        </p15:guide>
        <p15:guide id="10" pos="89">
          <p15:clr>
            <a:srgbClr val="A4A3A4"/>
          </p15:clr>
        </p15:guide>
        <p15:guide id="11" pos="5187">
          <p15:clr>
            <a:srgbClr val="A4A3A4"/>
          </p15:clr>
        </p15:guide>
        <p15:guide id="12" pos="39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9FF"/>
    <a:srgbClr val="E3C9FF"/>
    <a:srgbClr val="DCBDFF"/>
    <a:srgbClr val="9900CC"/>
    <a:srgbClr val="97E4FF"/>
    <a:srgbClr val="DAEFC3"/>
    <a:srgbClr val="FFFFCC"/>
    <a:srgbClr val="0033CC"/>
    <a:srgbClr val="0283EE"/>
    <a:srgbClr val="FF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97077" autoAdjust="0"/>
  </p:normalViewPr>
  <p:slideViewPr>
    <p:cSldViewPr snapToGrid="0">
      <p:cViewPr>
        <p:scale>
          <a:sx n="70" d="100"/>
          <a:sy n="70" d="100"/>
        </p:scale>
        <p:origin x="-1152" y="-132"/>
      </p:cViewPr>
      <p:guideLst>
        <p:guide orient="horz" pos="664"/>
        <p:guide orient="horz" pos="527"/>
        <p:guide orient="horz" pos="1617"/>
        <p:guide orient="horz" pos="94"/>
        <p:guide orient="horz" pos="4062"/>
        <p:guide orient="horz" pos="1163"/>
        <p:guide pos="5586"/>
        <p:guide pos="225"/>
        <p:guide pos="1237"/>
        <p:guide pos="89"/>
        <p:guide pos="5187"/>
        <p:guide pos="397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8.xml"/><Relationship Id="rId1" Type="http://schemas.openxmlformats.org/officeDocument/2006/relationships/slide" Target="slides/slide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929301-B28D-4B7A-AEA5-7A6FBD804326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A12689-85D2-4040-92F3-A1282BD1FEE2}">
      <dgm:prSet phldrT="[Текст]"/>
      <dgm:spPr>
        <a:xfrm>
          <a:off x="0" y="1740521"/>
          <a:ext cx="1843552" cy="67022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Алгоритм работы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80D44B0-7A93-475F-B9EA-BD98913BA038}" type="parTrans" cxnId="{AA70643D-35C5-4105-8A49-C9EFAF4D313B}">
      <dgm:prSet/>
      <dgm:spPr/>
      <dgm:t>
        <a:bodyPr/>
        <a:lstStyle/>
        <a:p>
          <a:endParaRPr lang="ru-RU"/>
        </a:p>
      </dgm:t>
    </dgm:pt>
    <dgm:pt modelId="{D8B6EBEF-17EE-4057-A808-21F07901EF4B}" type="sibTrans" cxnId="{AA70643D-35C5-4105-8A49-C9EFAF4D313B}">
      <dgm:prSet/>
      <dgm:spPr/>
      <dgm:t>
        <a:bodyPr/>
        <a:lstStyle/>
        <a:p>
          <a:endParaRPr lang="ru-RU"/>
        </a:p>
      </dgm:t>
    </dgm:pt>
    <dgm:pt modelId="{635A8DB3-826A-4036-8B9C-73ADDFCA30A7}">
      <dgm:prSet phldrT="[Текст]" custT="1"/>
      <dgm:spPr>
        <a:xfrm>
          <a:off x="997230" y="1347216"/>
          <a:ext cx="5104106" cy="709631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1. </a:t>
          </a:r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Выбрать для рассмотрения описание, содержащее одну или несколько фантастических ситуаций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6739CF8-3871-4A40-B638-D0531A457FBE}" type="parTrans" cxnId="{89A55284-AAC8-416F-97B6-59BB53FABC65}">
      <dgm:prSet/>
      <dgm:spPr/>
      <dgm:t>
        <a:bodyPr/>
        <a:lstStyle/>
        <a:p>
          <a:endParaRPr lang="ru-RU"/>
        </a:p>
      </dgm:t>
    </dgm:pt>
    <dgm:pt modelId="{29B6D074-0A07-4DCD-9985-E3C12ACA2366}" type="sibTrans" cxnId="{89A55284-AAC8-416F-97B6-59BB53FABC65}">
      <dgm:prSet/>
      <dgm:spPr/>
      <dgm:t>
        <a:bodyPr/>
        <a:lstStyle/>
        <a:p>
          <a:endParaRPr lang="ru-RU"/>
        </a:p>
      </dgm:t>
    </dgm:pt>
    <dgm:pt modelId="{D9FC7CB0-3CEA-4124-90C1-326FBA1A02A6}">
      <dgm:prSet phldrT="[Текст]" custT="1"/>
      <dgm:spPr>
        <a:xfrm>
          <a:off x="0" y="4378286"/>
          <a:ext cx="6121026" cy="679318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4. </a:t>
          </a:r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Оставшийся необъясненным фантастический остаток представляет собой задачу, которую можно решить с использованием методов ТРИЗ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50953FB-FE68-4CC3-8E57-338946C3F543}" type="parTrans" cxnId="{517EF579-FB73-455C-B769-45A7C09C3C27}">
      <dgm:prSet/>
      <dgm:spPr/>
      <dgm:t>
        <a:bodyPr/>
        <a:lstStyle/>
        <a:p>
          <a:endParaRPr lang="ru-RU"/>
        </a:p>
      </dgm:t>
    </dgm:pt>
    <dgm:pt modelId="{99A9FC68-5D14-4554-B275-9DBA0FD9E675}" type="sibTrans" cxnId="{517EF579-FB73-455C-B769-45A7C09C3C27}">
      <dgm:prSet/>
      <dgm:spPr/>
      <dgm:t>
        <a:bodyPr/>
        <a:lstStyle/>
        <a:p>
          <a:endParaRPr lang="ru-RU"/>
        </a:p>
      </dgm:t>
    </dgm:pt>
    <dgm:pt modelId="{A8E15952-E4C9-4347-92B1-E6FE297A9198}">
      <dgm:prSet phldrT="[Текст]" custT="1"/>
      <dgm:spPr>
        <a:xfrm>
          <a:off x="997230" y="2216301"/>
          <a:ext cx="5104106" cy="814845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2. </a:t>
          </a:r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Выбрать одну фантастическую ситуацию (ФС1) – конкретную проблему, которая в имеющемся описании решена неизвестным способом, или некий феномен, причина которого непонятна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AEF1441-2A43-40D7-BA45-60C6E59783B6}" type="parTrans" cxnId="{C641A0CC-CE29-4B64-BC63-DBFBF5D7297A}">
      <dgm:prSet/>
      <dgm:spPr/>
      <dgm:t>
        <a:bodyPr/>
        <a:lstStyle/>
        <a:p>
          <a:endParaRPr lang="ru-RU"/>
        </a:p>
      </dgm:t>
    </dgm:pt>
    <dgm:pt modelId="{2B4AE96F-0A55-499B-988F-67C6F892A745}" type="sibTrans" cxnId="{C641A0CC-CE29-4B64-BC63-DBFBF5D7297A}">
      <dgm:prSet/>
      <dgm:spPr/>
      <dgm:t>
        <a:bodyPr/>
        <a:lstStyle/>
        <a:p>
          <a:endParaRPr lang="ru-RU"/>
        </a:p>
      </dgm:t>
    </dgm:pt>
    <dgm:pt modelId="{1E714E7B-DBF6-49CD-ACD7-D72DE47C9461}">
      <dgm:prSet phldrT="[Текст]" custT="1"/>
      <dgm:spPr>
        <a:xfrm>
          <a:off x="42090" y="3199521"/>
          <a:ext cx="6048435" cy="994331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3. </a:t>
          </a:r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Выделить в ФС1 реальную часть Р1 и отделить от ее от ФС1, т.е. перейти к новой фантастической ситуации: ФС1 – Р1 = ФС2. Последовательно снимать слои реальности до полного реалистичного объяснения ситуации или до получения необъяснимого остатка.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8E6C186-D94B-4F00-8B89-E19341F5A2A7}" type="parTrans" cxnId="{A99E86C6-0276-413D-84B9-EFB5942C6136}">
      <dgm:prSet/>
      <dgm:spPr/>
      <dgm:t>
        <a:bodyPr/>
        <a:lstStyle/>
        <a:p>
          <a:endParaRPr lang="ru-RU"/>
        </a:p>
      </dgm:t>
    </dgm:pt>
    <dgm:pt modelId="{CDDE7C4D-8352-46DD-8B13-ADE912EFF064}" type="sibTrans" cxnId="{A99E86C6-0276-413D-84B9-EFB5942C6136}">
      <dgm:prSet/>
      <dgm:spPr/>
      <dgm:t>
        <a:bodyPr/>
        <a:lstStyle/>
        <a:p>
          <a:endParaRPr lang="ru-RU"/>
        </a:p>
      </dgm:t>
    </dgm:pt>
    <dgm:pt modelId="{151654FD-F11F-4E7E-B7CE-910B8838643C}" type="pres">
      <dgm:prSet presAssocID="{D1929301-B28D-4B7A-AEA5-7A6FBD80432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CE45602-94E3-40F3-BBAA-B258FE627ED5}" type="pres">
      <dgm:prSet presAssocID="{7CA12689-85D2-4040-92F3-A1282BD1FEE2}" presName="posSpace" presStyleCnt="0"/>
      <dgm:spPr/>
    </dgm:pt>
    <dgm:pt modelId="{3756F38B-8262-4E02-A72B-E17BAFB70B31}" type="pres">
      <dgm:prSet presAssocID="{7CA12689-85D2-4040-92F3-A1282BD1FEE2}" presName="vertFlow" presStyleCnt="0"/>
      <dgm:spPr/>
    </dgm:pt>
    <dgm:pt modelId="{6DEBD986-7B44-4113-BC82-8CD824121C2F}" type="pres">
      <dgm:prSet presAssocID="{7CA12689-85D2-4040-92F3-A1282BD1FEE2}" presName="topSpace" presStyleCnt="0"/>
      <dgm:spPr/>
    </dgm:pt>
    <dgm:pt modelId="{38628150-4F2C-4A14-8CBD-B2CEF3FAB39C}" type="pres">
      <dgm:prSet presAssocID="{7CA12689-85D2-4040-92F3-A1282BD1FEE2}" presName="firstComp" presStyleCnt="0"/>
      <dgm:spPr/>
    </dgm:pt>
    <dgm:pt modelId="{B82CF6FA-2347-4860-81DE-B2554F390A02}" type="pres">
      <dgm:prSet presAssocID="{7CA12689-85D2-4040-92F3-A1282BD1FEE2}" presName="firstChild" presStyleLbl="bgAccFollowNode1" presStyleIdx="0" presStyleCnt="4" custScaleX="118267" custScaleY="34998" custLinFactNeighborX="-5421" custLinFactNeighborY="-40039"/>
      <dgm:spPr/>
      <dgm:t>
        <a:bodyPr/>
        <a:lstStyle/>
        <a:p>
          <a:endParaRPr lang="ru-RU"/>
        </a:p>
      </dgm:t>
    </dgm:pt>
    <dgm:pt modelId="{884597BD-0053-47CE-B7AA-9D3A100917C4}" type="pres">
      <dgm:prSet presAssocID="{7CA12689-85D2-4040-92F3-A1282BD1FEE2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90A19-5FA6-4415-B6F8-B607655F071D}" type="pres">
      <dgm:prSet presAssocID="{A8E15952-E4C9-4347-92B1-E6FE297A9198}" presName="comp" presStyleCnt="0"/>
      <dgm:spPr/>
    </dgm:pt>
    <dgm:pt modelId="{8C25B5D4-66AA-4A94-81B0-81888AB4BA50}" type="pres">
      <dgm:prSet presAssocID="{A8E15952-E4C9-4347-92B1-E6FE297A9198}" presName="child" presStyleLbl="bgAccFollowNode1" presStyleIdx="1" presStyleCnt="4" custScaleX="118267" custScaleY="40187" custLinFactNeighborX="-5421" custLinFactNeighborY="-32175"/>
      <dgm:spPr/>
      <dgm:t>
        <a:bodyPr/>
        <a:lstStyle/>
        <a:p>
          <a:endParaRPr lang="ru-RU"/>
        </a:p>
      </dgm:t>
    </dgm:pt>
    <dgm:pt modelId="{5C59808F-C6C6-4EAF-AD7B-1855EAEA9B4A}" type="pres">
      <dgm:prSet presAssocID="{A8E15952-E4C9-4347-92B1-E6FE297A9198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E1B38-EC9D-4063-92CE-C2ACC648F385}" type="pres">
      <dgm:prSet presAssocID="{1E714E7B-DBF6-49CD-ACD7-D72DE47C9461}" presName="comp" presStyleCnt="0"/>
      <dgm:spPr/>
    </dgm:pt>
    <dgm:pt modelId="{CA644513-10C7-41DE-8F1D-B0D18BDE53ED}" type="pres">
      <dgm:prSet presAssocID="{1E714E7B-DBF6-49CD-ACD7-D72DE47C9461}" presName="child" presStyleLbl="bgAccFollowNode1" presStyleIdx="2" presStyleCnt="4" custScaleX="140148" custScaleY="49039" custLinFactNeighborX="-16612" custLinFactNeighborY="-23871"/>
      <dgm:spPr/>
      <dgm:t>
        <a:bodyPr/>
        <a:lstStyle/>
        <a:p>
          <a:endParaRPr lang="ru-RU"/>
        </a:p>
      </dgm:t>
    </dgm:pt>
    <dgm:pt modelId="{4584C293-C7C7-423D-937F-30BADE02E851}" type="pres">
      <dgm:prSet presAssocID="{1E714E7B-DBF6-49CD-ACD7-D72DE47C9461}" presName="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D837F-835C-4454-9038-5862F0A19E98}" type="pres">
      <dgm:prSet presAssocID="{D9FC7CB0-3CEA-4124-90C1-326FBA1A02A6}" presName="comp" presStyleCnt="0"/>
      <dgm:spPr/>
    </dgm:pt>
    <dgm:pt modelId="{E4076277-1BA2-494F-A43A-5FAB776051FB}" type="pres">
      <dgm:prSet presAssocID="{D9FC7CB0-3CEA-4124-90C1-326FBA1A02A6}" presName="child" presStyleLbl="bgAccFollowNode1" presStyleIdx="3" presStyleCnt="4" custScaleX="141830" custScaleY="33503" custLinFactNeighborX="-17073" custLinFactNeighborY="-14775"/>
      <dgm:spPr/>
      <dgm:t>
        <a:bodyPr/>
        <a:lstStyle/>
        <a:p>
          <a:endParaRPr lang="ru-RU"/>
        </a:p>
      </dgm:t>
    </dgm:pt>
    <dgm:pt modelId="{A3B1544E-2D3D-483E-9892-8BCBF289C3FA}" type="pres">
      <dgm:prSet presAssocID="{D9FC7CB0-3CEA-4124-90C1-326FBA1A02A6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A46EC-659A-44AD-A9B7-E29FB0965FBB}" type="pres">
      <dgm:prSet presAssocID="{7CA12689-85D2-4040-92F3-A1282BD1FEE2}" presName="negSpace" presStyleCnt="0"/>
      <dgm:spPr/>
    </dgm:pt>
    <dgm:pt modelId="{43612121-F90D-4300-91FF-F1958B8F2C4D}" type="pres">
      <dgm:prSet presAssocID="{7CA12689-85D2-4040-92F3-A1282BD1FEE2}" presName="circle" presStyleLbl="node1" presStyleIdx="0" presStyleCnt="1" custScaleX="90878" custScaleY="33039" custLinFactNeighborX="-51799" custLinFactNeighborY="19329"/>
      <dgm:spPr/>
      <dgm:t>
        <a:bodyPr/>
        <a:lstStyle/>
        <a:p>
          <a:endParaRPr lang="ru-RU"/>
        </a:p>
      </dgm:t>
    </dgm:pt>
  </dgm:ptLst>
  <dgm:cxnLst>
    <dgm:cxn modelId="{DB95828C-6D4F-4E31-9C86-36DC14483051}" type="presOf" srcId="{A8E15952-E4C9-4347-92B1-E6FE297A9198}" destId="{5C59808F-C6C6-4EAF-AD7B-1855EAEA9B4A}" srcOrd="1" destOrd="0" presId="urn:microsoft.com/office/officeart/2005/8/layout/hList9"/>
    <dgm:cxn modelId="{AA70643D-35C5-4105-8A49-C9EFAF4D313B}" srcId="{D1929301-B28D-4B7A-AEA5-7A6FBD804326}" destId="{7CA12689-85D2-4040-92F3-A1282BD1FEE2}" srcOrd="0" destOrd="0" parTransId="{380D44B0-7A93-475F-B9EA-BD98913BA038}" sibTransId="{D8B6EBEF-17EE-4057-A808-21F07901EF4B}"/>
    <dgm:cxn modelId="{7505ACD0-CA6B-4766-8600-4555597A8F09}" type="presOf" srcId="{1E714E7B-DBF6-49CD-ACD7-D72DE47C9461}" destId="{4584C293-C7C7-423D-937F-30BADE02E851}" srcOrd="1" destOrd="0" presId="urn:microsoft.com/office/officeart/2005/8/layout/hList9"/>
    <dgm:cxn modelId="{CB9D435A-E156-4F42-B2B1-2044908C8EAC}" type="presOf" srcId="{635A8DB3-826A-4036-8B9C-73ADDFCA30A7}" destId="{B82CF6FA-2347-4860-81DE-B2554F390A02}" srcOrd="0" destOrd="0" presId="urn:microsoft.com/office/officeart/2005/8/layout/hList9"/>
    <dgm:cxn modelId="{A639477B-B93C-4E69-AF36-68088AEA5B67}" type="presOf" srcId="{A8E15952-E4C9-4347-92B1-E6FE297A9198}" destId="{8C25B5D4-66AA-4A94-81B0-81888AB4BA50}" srcOrd="0" destOrd="0" presId="urn:microsoft.com/office/officeart/2005/8/layout/hList9"/>
    <dgm:cxn modelId="{517EF579-FB73-455C-B769-45A7C09C3C27}" srcId="{7CA12689-85D2-4040-92F3-A1282BD1FEE2}" destId="{D9FC7CB0-3CEA-4124-90C1-326FBA1A02A6}" srcOrd="3" destOrd="0" parTransId="{C50953FB-FE68-4CC3-8E57-338946C3F543}" sibTransId="{99A9FC68-5D14-4554-B275-9DBA0FD9E675}"/>
    <dgm:cxn modelId="{7DBBF300-0404-4D5A-A119-4ACB63607B14}" type="presOf" srcId="{635A8DB3-826A-4036-8B9C-73ADDFCA30A7}" destId="{884597BD-0053-47CE-B7AA-9D3A100917C4}" srcOrd="1" destOrd="0" presId="urn:microsoft.com/office/officeart/2005/8/layout/hList9"/>
    <dgm:cxn modelId="{69E42DF5-73EB-442F-B480-0DB802E86F19}" type="presOf" srcId="{D9FC7CB0-3CEA-4124-90C1-326FBA1A02A6}" destId="{A3B1544E-2D3D-483E-9892-8BCBF289C3FA}" srcOrd="1" destOrd="0" presId="urn:microsoft.com/office/officeart/2005/8/layout/hList9"/>
    <dgm:cxn modelId="{6D8A3B5A-F3C3-4997-B6D2-39A0B98F80F0}" type="presOf" srcId="{7CA12689-85D2-4040-92F3-A1282BD1FEE2}" destId="{43612121-F90D-4300-91FF-F1958B8F2C4D}" srcOrd="0" destOrd="0" presId="urn:microsoft.com/office/officeart/2005/8/layout/hList9"/>
    <dgm:cxn modelId="{89A55284-AAC8-416F-97B6-59BB53FABC65}" srcId="{7CA12689-85D2-4040-92F3-A1282BD1FEE2}" destId="{635A8DB3-826A-4036-8B9C-73ADDFCA30A7}" srcOrd="0" destOrd="0" parTransId="{E6739CF8-3871-4A40-B638-D0531A457FBE}" sibTransId="{29B6D074-0A07-4DCD-9985-E3C12ACA2366}"/>
    <dgm:cxn modelId="{7D95A50B-CCF8-453E-800E-F2CFC6296C79}" type="presOf" srcId="{1E714E7B-DBF6-49CD-ACD7-D72DE47C9461}" destId="{CA644513-10C7-41DE-8F1D-B0D18BDE53ED}" srcOrd="0" destOrd="0" presId="urn:microsoft.com/office/officeart/2005/8/layout/hList9"/>
    <dgm:cxn modelId="{C641A0CC-CE29-4B64-BC63-DBFBF5D7297A}" srcId="{7CA12689-85D2-4040-92F3-A1282BD1FEE2}" destId="{A8E15952-E4C9-4347-92B1-E6FE297A9198}" srcOrd="1" destOrd="0" parTransId="{AAEF1441-2A43-40D7-BA45-60C6E59783B6}" sibTransId="{2B4AE96F-0A55-499B-988F-67C6F892A745}"/>
    <dgm:cxn modelId="{BD9F8043-F377-4ACC-A38C-AE4458D50E68}" type="presOf" srcId="{D1929301-B28D-4B7A-AEA5-7A6FBD804326}" destId="{151654FD-F11F-4E7E-B7CE-910B8838643C}" srcOrd="0" destOrd="0" presId="urn:microsoft.com/office/officeart/2005/8/layout/hList9"/>
    <dgm:cxn modelId="{A99E86C6-0276-413D-84B9-EFB5942C6136}" srcId="{7CA12689-85D2-4040-92F3-A1282BD1FEE2}" destId="{1E714E7B-DBF6-49CD-ACD7-D72DE47C9461}" srcOrd="2" destOrd="0" parTransId="{F8E6C186-D94B-4F00-8B89-E19341F5A2A7}" sibTransId="{CDDE7C4D-8352-46DD-8B13-ADE912EFF064}"/>
    <dgm:cxn modelId="{7F8712BC-79ED-4A9B-A647-FA06140F85B2}" type="presOf" srcId="{D9FC7CB0-3CEA-4124-90C1-326FBA1A02A6}" destId="{E4076277-1BA2-494F-A43A-5FAB776051FB}" srcOrd="0" destOrd="0" presId="urn:microsoft.com/office/officeart/2005/8/layout/hList9"/>
    <dgm:cxn modelId="{6E76458B-383B-426E-AB33-33934685EEEF}" type="presParOf" srcId="{151654FD-F11F-4E7E-B7CE-910B8838643C}" destId="{DCE45602-94E3-40F3-BBAA-B258FE627ED5}" srcOrd="0" destOrd="0" presId="urn:microsoft.com/office/officeart/2005/8/layout/hList9"/>
    <dgm:cxn modelId="{ADFC09BB-8474-450E-BCA1-4420BEF798AB}" type="presParOf" srcId="{151654FD-F11F-4E7E-B7CE-910B8838643C}" destId="{3756F38B-8262-4E02-A72B-E17BAFB70B31}" srcOrd="1" destOrd="0" presId="urn:microsoft.com/office/officeart/2005/8/layout/hList9"/>
    <dgm:cxn modelId="{E03EFD4B-80F2-410F-9AD1-5549CBEB595D}" type="presParOf" srcId="{3756F38B-8262-4E02-A72B-E17BAFB70B31}" destId="{6DEBD986-7B44-4113-BC82-8CD824121C2F}" srcOrd="0" destOrd="0" presId="urn:microsoft.com/office/officeart/2005/8/layout/hList9"/>
    <dgm:cxn modelId="{D775D248-CB15-441B-BF12-8A45CF7E6858}" type="presParOf" srcId="{3756F38B-8262-4E02-A72B-E17BAFB70B31}" destId="{38628150-4F2C-4A14-8CBD-B2CEF3FAB39C}" srcOrd="1" destOrd="0" presId="urn:microsoft.com/office/officeart/2005/8/layout/hList9"/>
    <dgm:cxn modelId="{E919F092-00C0-4F7C-A5C8-C3E856172437}" type="presParOf" srcId="{38628150-4F2C-4A14-8CBD-B2CEF3FAB39C}" destId="{B82CF6FA-2347-4860-81DE-B2554F390A02}" srcOrd="0" destOrd="0" presId="urn:microsoft.com/office/officeart/2005/8/layout/hList9"/>
    <dgm:cxn modelId="{D5FCD7C6-46F0-4B30-B9F6-CE00CF991337}" type="presParOf" srcId="{38628150-4F2C-4A14-8CBD-B2CEF3FAB39C}" destId="{884597BD-0053-47CE-B7AA-9D3A100917C4}" srcOrd="1" destOrd="0" presId="urn:microsoft.com/office/officeart/2005/8/layout/hList9"/>
    <dgm:cxn modelId="{B863E0A0-BB80-4E8E-A57E-DB9D510B3A6D}" type="presParOf" srcId="{3756F38B-8262-4E02-A72B-E17BAFB70B31}" destId="{B1890A19-5FA6-4415-B6F8-B607655F071D}" srcOrd="2" destOrd="0" presId="urn:microsoft.com/office/officeart/2005/8/layout/hList9"/>
    <dgm:cxn modelId="{FA280A40-73C7-4314-B34F-8FC5B6BBC3E9}" type="presParOf" srcId="{B1890A19-5FA6-4415-B6F8-B607655F071D}" destId="{8C25B5D4-66AA-4A94-81B0-81888AB4BA50}" srcOrd="0" destOrd="0" presId="urn:microsoft.com/office/officeart/2005/8/layout/hList9"/>
    <dgm:cxn modelId="{F298DEE5-47F1-4693-87D7-E17BC4B19B79}" type="presParOf" srcId="{B1890A19-5FA6-4415-B6F8-B607655F071D}" destId="{5C59808F-C6C6-4EAF-AD7B-1855EAEA9B4A}" srcOrd="1" destOrd="0" presId="urn:microsoft.com/office/officeart/2005/8/layout/hList9"/>
    <dgm:cxn modelId="{F2EF9A2B-73CE-468C-921C-9F901957F966}" type="presParOf" srcId="{3756F38B-8262-4E02-A72B-E17BAFB70B31}" destId="{ACFE1B38-EC9D-4063-92CE-C2ACC648F385}" srcOrd="3" destOrd="0" presId="urn:microsoft.com/office/officeart/2005/8/layout/hList9"/>
    <dgm:cxn modelId="{3869B557-8CF3-4E24-A667-9437EC844880}" type="presParOf" srcId="{ACFE1B38-EC9D-4063-92CE-C2ACC648F385}" destId="{CA644513-10C7-41DE-8F1D-B0D18BDE53ED}" srcOrd="0" destOrd="0" presId="urn:microsoft.com/office/officeart/2005/8/layout/hList9"/>
    <dgm:cxn modelId="{BF7C0651-AD5C-433A-BF1C-4EA6A99B271C}" type="presParOf" srcId="{ACFE1B38-EC9D-4063-92CE-C2ACC648F385}" destId="{4584C293-C7C7-423D-937F-30BADE02E851}" srcOrd="1" destOrd="0" presId="urn:microsoft.com/office/officeart/2005/8/layout/hList9"/>
    <dgm:cxn modelId="{A2139065-CB6D-4A23-BF44-651F49954E46}" type="presParOf" srcId="{3756F38B-8262-4E02-A72B-E17BAFB70B31}" destId="{477D837F-835C-4454-9038-5862F0A19E98}" srcOrd="4" destOrd="0" presId="urn:microsoft.com/office/officeart/2005/8/layout/hList9"/>
    <dgm:cxn modelId="{60F13E78-D883-4646-9544-C923B7DBCBB1}" type="presParOf" srcId="{477D837F-835C-4454-9038-5862F0A19E98}" destId="{E4076277-1BA2-494F-A43A-5FAB776051FB}" srcOrd="0" destOrd="0" presId="urn:microsoft.com/office/officeart/2005/8/layout/hList9"/>
    <dgm:cxn modelId="{CA9DF8E1-A70B-4098-9C6D-8A39BCC9B6C2}" type="presParOf" srcId="{477D837F-835C-4454-9038-5862F0A19E98}" destId="{A3B1544E-2D3D-483E-9892-8BCBF289C3FA}" srcOrd="1" destOrd="0" presId="urn:microsoft.com/office/officeart/2005/8/layout/hList9"/>
    <dgm:cxn modelId="{8203B254-F986-47F5-9ED7-A24CE698DA46}" type="presParOf" srcId="{151654FD-F11F-4E7E-B7CE-910B8838643C}" destId="{37EA46EC-659A-44AD-A9B7-E29FB0965FBB}" srcOrd="2" destOrd="0" presId="urn:microsoft.com/office/officeart/2005/8/layout/hList9"/>
    <dgm:cxn modelId="{AEC800DD-5F1B-49D1-98F0-915867DE12EB}" type="presParOf" srcId="{151654FD-F11F-4E7E-B7CE-910B8838643C}" destId="{43612121-F90D-4300-91FF-F1958B8F2C4D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FAEC98-8591-495D-8643-22EDC073E5F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73D7B8-30F1-48C2-9AF5-B51033AEC1F1}">
      <dgm:prSet phldrT="[Текст]"/>
      <dgm:spPr/>
      <dgm:t>
        <a:bodyPr/>
        <a:lstStyle/>
        <a:p>
          <a:r>
            <a:rPr lang="ru-RU" dirty="0" smtClean="0"/>
            <a:t>Выбрать исходную ситуацию или исходный объект (прототип)</a:t>
          </a:r>
          <a:endParaRPr lang="ru-RU" dirty="0"/>
        </a:p>
      </dgm:t>
    </dgm:pt>
    <dgm:pt modelId="{4E0F51D2-5F8F-4E40-99A7-8282F916A3D4}" type="parTrans" cxnId="{9F8BA02F-91BB-453E-88D7-3887A06C3B54}">
      <dgm:prSet/>
      <dgm:spPr/>
      <dgm:t>
        <a:bodyPr/>
        <a:lstStyle/>
        <a:p>
          <a:endParaRPr lang="ru-RU"/>
        </a:p>
      </dgm:t>
    </dgm:pt>
    <dgm:pt modelId="{00F44AEC-BD5B-4801-8EC5-B7E10279AF21}" type="sibTrans" cxnId="{9F8BA02F-91BB-453E-88D7-3887A06C3B54}">
      <dgm:prSet/>
      <dgm:spPr/>
      <dgm:t>
        <a:bodyPr/>
        <a:lstStyle/>
        <a:p>
          <a:endParaRPr lang="ru-RU"/>
        </a:p>
      </dgm:t>
    </dgm:pt>
    <dgm:pt modelId="{F136AEC2-7A90-421B-B04C-1AAE6BE3EC26}">
      <dgm:prSet phldrT="[Текст]"/>
      <dgm:spPr/>
      <dgm:t>
        <a:bodyPr/>
        <a:lstStyle/>
        <a:p>
          <a:r>
            <a:rPr lang="ru-RU" dirty="0" smtClean="0"/>
            <a:t>Ситуацию ФС2 поместить в новые реальные условия Р2 и получить фантастический результат ФС3 = ФС2 + Р2</a:t>
          </a:r>
          <a:endParaRPr lang="ru-RU" dirty="0"/>
        </a:p>
      </dgm:t>
    </dgm:pt>
    <dgm:pt modelId="{2F60078C-AA4D-4D20-B5E7-B2E6CD7137FE}" type="parTrans" cxnId="{9AEF6042-E288-4576-BF2A-F7C0BD7B0B3B}">
      <dgm:prSet/>
      <dgm:spPr/>
      <dgm:t>
        <a:bodyPr/>
        <a:lstStyle/>
        <a:p>
          <a:endParaRPr lang="ru-RU"/>
        </a:p>
      </dgm:t>
    </dgm:pt>
    <dgm:pt modelId="{9DD697F4-9712-4074-AAAC-91FC26973606}" type="sibTrans" cxnId="{9AEF6042-E288-4576-BF2A-F7C0BD7B0B3B}">
      <dgm:prSet/>
      <dgm:spPr/>
      <dgm:t>
        <a:bodyPr/>
        <a:lstStyle/>
        <a:p>
          <a:endParaRPr lang="ru-RU"/>
        </a:p>
      </dgm:t>
    </dgm:pt>
    <dgm:pt modelId="{ECFEC97A-7CA6-42CC-A8C4-DD695281911B}">
      <dgm:prSet phldrT="[Текст]"/>
      <dgm:spPr/>
      <dgm:t>
        <a:bodyPr/>
        <a:lstStyle/>
        <a:p>
          <a:r>
            <a:rPr lang="ru-RU" dirty="0" smtClean="0"/>
            <a:t>Произвести исходное изменение прототипа, т.е. допустить, что идея уже реализована. Тем самым получить фантастическую ситуацию ФС1</a:t>
          </a:r>
          <a:endParaRPr lang="ru-RU" dirty="0"/>
        </a:p>
      </dgm:t>
    </dgm:pt>
    <dgm:pt modelId="{674F88D1-359A-48E6-A801-539123BBF1A4}" type="parTrans" cxnId="{9289470B-9277-46EE-B293-8F857335F138}">
      <dgm:prSet/>
      <dgm:spPr/>
      <dgm:t>
        <a:bodyPr/>
        <a:lstStyle/>
        <a:p>
          <a:endParaRPr lang="ru-RU"/>
        </a:p>
      </dgm:t>
    </dgm:pt>
    <dgm:pt modelId="{822DC20B-6448-486C-AA3B-007A4174FA2B}" type="sibTrans" cxnId="{9289470B-9277-46EE-B293-8F857335F138}">
      <dgm:prSet/>
      <dgm:spPr/>
      <dgm:t>
        <a:bodyPr/>
        <a:lstStyle/>
        <a:p>
          <a:endParaRPr lang="ru-RU"/>
        </a:p>
      </dgm:t>
    </dgm:pt>
    <dgm:pt modelId="{5E59091E-79D7-45D1-91F8-9F4C97AA9B42}">
      <dgm:prSet phldrT="[Текст]"/>
      <dgm:spPr/>
      <dgm:t>
        <a:bodyPr/>
        <a:lstStyle/>
        <a:p>
          <a:r>
            <a:rPr lang="ru-RU" dirty="0" smtClean="0"/>
            <a:t>Сформулируйте исходную (фантастическую) идею, связанную с прототипом</a:t>
          </a:r>
          <a:endParaRPr lang="ru-RU" dirty="0"/>
        </a:p>
      </dgm:t>
    </dgm:pt>
    <dgm:pt modelId="{7B2CDBC9-DB8E-49BC-9E6E-514855594B2F}" type="parTrans" cxnId="{D77515A8-D9C0-4F7F-8CA3-B6021E9208AF}">
      <dgm:prSet/>
      <dgm:spPr/>
      <dgm:t>
        <a:bodyPr/>
        <a:lstStyle/>
        <a:p>
          <a:endParaRPr lang="ru-RU"/>
        </a:p>
      </dgm:t>
    </dgm:pt>
    <dgm:pt modelId="{A27A6685-95D7-4D25-AA4C-4A39FE98E128}" type="sibTrans" cxnId="{D77515A8-D9C0-4F7F-8CA3-B6021E9208AF}">
      <dgm:prSet/>
      <dgm:spPr/>
      <dgm:t>
        <a:bodyPr/>
        <a:lstStyle/>
        <a:p>
          <a:endParaRPr lang="ru-RU"/>
        </a:p>
      </dgm:t>
    </dgm:pt>
    <dgm:pt modelId="{CA0439A3-6664-4A25-98BA-EAD5685B5AB2}">
      <dgm:prSet phldrT="[Текст]"/>
      <dgm:spPr/>
      <dgm:t>
        <a:bodyPr/>
        <a:lstStyle/>
        <a:p>
          <a:r>
            <a:rPr lang="ru-RU" dirty="0" smtClean="0"/>
            <a:t>Ввести измененный прототип ФС1 в реальные жизненные условия Р1 и получить новую фантастическую ситуацию ФС2 = ФС1+Р1</a:t>
          </a:r>
          <a:endParaRPr lang="ru-RU" dirty="0"/>
        </a:p>
      </dgm:t>
    </dgm:pt>
    <dgm:pt modelId="{13EFAAD9-6E45-49BD-AE86-B0627AB3B343}" type="parTrans" cxnId="{74324963-A6AA-465B-A159-B2153C136A75}">
      <dgm:prSet/>
      <dgm:spPr/>
      <dgm:t>
        <a:bodyPr/>
        <a:lstStyle/>
        <a:p>
          <a:endParaRPr lang="ru-RU"/>
        </a:p>
      </dgm:t>
    </dgm:pt>
    <dgm:pt modelId="{D3264647-3B4D-4059-88A8-9F9293D47DC0}" type="sibTrans" cxnId="{74324963-A6AA-465B-A159-B2153C136A75}">
      <dgm:prSet/>
      <dgm:spPr/>
      <dgm:t>
        <a:bodyPr/>
        <a:lstStyle/>
        <a:p>
          <a:endParaRPr lang="ru-RU"/>
        </a:p>
      </dgm:t>
    </dgm:pt>
    <dgm:pt modelId="{14DAA8B2-9B08-40E8-8901-1B3C29F8AD15}">
      <dgm:prSet phldrT="[Текст]"/>
      <dgm:spPr/>
      <dgm:t>
        <a:bodyPr/>
        <a:lstStyle/>
        <a:p>
          <a:r>
            <a:rPr lang="ru-RU" dirty="0" smtClean="0"/>
            <a:t>Шаг за шагом рассматривать последствия полученных изменений реальности, переходя от одной области действительности к другой. </a:t>
          </a:r>
          <a:endParaRPr lang="ru-RU" dirty="0"/>
        </a:p>
      </dgm:t>
    </dgm:pt>
    <dgm:pt modelId="{AF6E02CE-7AB7-4AEC-986D-8E3492D855F0}" type="parTrans" cxnId="{7C02B55E-65A2-4EE2-8B44-B0E9C346B7CC}">
      <dgm:prSet/>
      <dgm:spPr/>
      <dgm:t>
        <a:bodyPr/>
        <a:lstStyle/>
        <a:p>
          <a:endParaRPr lang="ru-RU"/>
        </a:p>
      </dgm:t>
    </dgm:pt>
    <dgm:pt modelId="{C9273D8D-45E1-4CFA-A63F-D0A40A16729E}" type="sibTrans" cxnId="{7C02B55E-65A2-4EE2-8B44-B0E9C346B7CC}">
      <dgm:prSet/>
      <dgm:spPr/>
      <dgm:t>
        <a:bodyPr/>
        <a:lstStyle/>
        <a:p>
          <a:endParaRPr lang="ru-RU"/>
        </a:p>
      </dgm:t>
    </dgm:pt>
    <dgm:pt modelId="{24E5045A-CB4E-4B85-B519-5B2135AAFD2D}" type="pres">
      <dgm:prSet presAssocID="{C9FAEC98-8591-495D-8643-22EDC073E5F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151D80-3452-4F70-9A20-6FDF3971BCC2}" type="pres">
      <dgm:prSet presAssocID="{B873D7B8-30F1-48C2-9AF5-B51033AEC1F1}" presName="composite" presStyleCnt="0"/>
      <dgm:spPr/>
    </dgm:pt>
    <dgm:pt modelId="{48138803-B836-4237-BADA-6E984CE2EE34}" type="pres">
      <dgm:prSet presAssocID="{B873D7B8-30F1-48C2-9AF5-B51033AEC1F1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2B581-18A2-4432-9C4D-25C853C37BF1}" type="pres">
      <dgm:prSet presAssocID="{B873D7B8-30F1-48C2-9AF5-B51033AEC1F1}" presName="rect2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4A9F7A-57C3-4F6C-A2ED-1B2C901C67D1}" type="pres">
      <dgm:prSet presAssocID="{00F44AEC-BD5B-4801-8EC5-B7E10279AF21}" presName="sibTrans" presStyleCnt="0"/>
      <dgm:spPr/>
    </dgm:pt>
    <dgm:pt modelId="{362D00CD-EA74-44CD-B84F-B3BB0143D662}" type="pres">
      <dgm:prSet presAssocID="{CA0439A3-6664-4A25-98BA-EAD5685B5AB2}" presName="composite" presStyleCnt="0"/>
      <dgm:spPr/>
    </dgm:pt>
    <dgm:pt modelId="{9F2064E1-08A5-4525-92E1-491A92C38C4F}" type="pres">
      <dgm:prSet presAssocID="{CA0439A3-6664-4A25-98BA-EAD5685B5AB2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CF6E3-37D7-4DCC-BB24-6F97F6042CDA}" type="pres">
      <dgm:prSet presAssocID="{CA0439A3-6664-4A25-98BA-EAD5685B5AB2}" presName="rect2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A161AA4-E8BE-4A5D-878A-E7430425804F}" type="pres">
      <dgm:prSet presAssocID="{D3264647-3B4D-4059-88A8-9F9293D47DC0}" presName="sibTrans" presStyleCnt="0"/>
      <dgm:spPr/>
    </dgm:pt>
    <dgm:pt modelId="{DED54E46-0A90-485F-9C4A-7211280A9359}" type="pres">
      <dgm:prSet presAssocID="{5E59091E-79D7-45D1-91F8-9F4C97AA9B42}" presName="composite" presStyleCnt="0"/>
      <dgm:spPr/>
    </dgm:pt>
    <dgm:pt modelId="{4E92BD22-3274-4945-9848-F273F1474AF3}" type="pres">
      <dgm:prSet presAssocID="{5E59091E-79D7-45D1-91F8-9F4C97AA9B42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A664B-E46F-4CC6-84FA-68FF0D357E39}" type="pres">
      <dgm:prSet presAssocID="{5E59091E-79D7-45D1-91F8-9F4C97AA9B42}" presName="rect2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02C10DE-74E3-4CD2-87C1-8E9823B6A28D}" type="pres">
      <dgm:prSet presAssocID="{A27A6685-95D7-4D25-AA4C-4A39FE98E128}" presName="sibTrans" presStyleCnt="0"/>
      <dgm:spPr/>
    </dgm:pt>
    <dgm:pt modelId="{7FABD2C4-88D7-4777-A53A-27EBD67EC333}" type="pres">
      <dgm:prSet presAssocID="{F136AEC2-7A90-421B-B04C-1AAE6BE3EC26}" presName="composite" presStyleCnt="0"/>
      <dgm:spPr/>
    </dgm:pt>
    <dgm:pt modelId="{C8677440-E9C3-4918-A23A-ED271854E8FA}" type="pres">
      <dgm:prSet presAssocID="{F136AEC2-7A90-421B-B04C-1AAE6BE3EC26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F74F0-1890-4E50-93D6-BD161FA99E7B}" type="pres">
      <dgm:prSet presAssocID="{F136AEC2-7A90-421B-B04C-1AAE6BE3EC26}" presName="rect2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AFCCE8E-44DE-46C9-9DCB-418D2CBEBB29}" type="pres">
      <dgm:prSet presAssocID="{9DD697F4-9712-4074-AAAC-91FC26973606}" presName="sibTrans" presStyleCnt="0"/>
      <dgm:spPr/>
    </dgm:pt>
    <dgm:pt modelId="{73797B07-09FD-4124-8457-B3B4BA113C37}" type="pres">
      <dgm:prSet presAssocID="{ECFEC97A-7CA6-42CC-A8C4-DD695281911B}" presName="composite" presStyleCnt="0"/>
      <dgm:spPr/>
    </dgm:pt>
    <dgm:pt modelId="{A05B3A1C-22F5-4967-B222-441C17B8AF98}" type="pres">
      <dgm:prSet presAssocID="{ECFEC97A-7CA6-42CC-A8C4-DD695281911B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17B1D-8CFC-4E34-AC71-324F30CA4340}" type="pres">
      <dgm:prSet presAssocID="{ECFEC97A-7CA6-42CC-A8C4-DD695281911B}" presName="rect2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DFDE9502-432B-4EB6-8A71-2BBA7BB6D699}" type="pres">
      <dgm:prSet presAssocID="{822DC20B-6448-486C-AA3B-007A4174FA2B}" presName="sibTrans" presStyleCnt="0"/>
      <dgm:spPr/>
    </dgm:pt>
    <dgm:pt modelId="{644E362D-F3A2-4F50-B2FD-7624BA39F02E}" type="pres">
      <dgm:prSet presAssocID="{14DAA8B2-9B08-40E8-8901-1B3C29F8AD15}" presName="composite" presStyleCnt="0"/>
      <dgm:spPr/>
    </dgm:pt>
    <dgm:pt modelId="{550140DD-3081-4E6C-932B-66F328DB996E}" type="pres">
      <dgm:prSet presAssocID="{14DAA8B2-9B08-40E8-8901-1B3C29F8AD15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F43B3-E0A2-4F8E-A8BC-6D6B6CB18083}" type="pres">
      <dgm:prSet presAssocID="{14DAA8B2-9B08-40E8-8901-1B3C29F8AD15}" presName="rect2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6609CF77-9A5A-425B-A544-80A4D9B9427E}" type="presOf" srcId="{CA0439A3-6664-4A25-98BA-EAD5685B5AB2}" destId="{9F2064E1-08A5-4525-92E1-491A92C38C4F}" srcOrd="0" destOrd="0" presId="urn:microsoft.com/office/officeart/2008/layout/PictureStrips"/>
    <dgm:cxn modelId="{9F8BA02F-91BB-453E-88D7-3887A06C3B54}" srcId="{C9FAEC98-8591-495D-8643-22EDC073E5FC}" destId="{B873D7B8-30F1-48C2-9AF5-B51033AEC1F1}" srcOrd="0" destOrd="0" parTransId="{4E0F51D2-5F8F-4E40-99A7-8282F916A3D4}" sibTransId="{00F44AEC-BD5B-4801-8EC5-B7E10279AF21}"/>
    <dgm:cxn modelId="{1A915743-3C8D-415A-AA98-9BCA577041B6}" type="presOf" srcId="{B873D7B8-30F1-48C2-9AF5-B51033AEC1F1}" destId="{48138803-B836-4237-BADA-6E984CE2EE34}" srcOrd="0" destOrd="0" presId="urn:microsoft.com/office/officeart/2008/layout/PictureStrips"/>
    <dgm:cxn modelId="{DE49E38F-09BC-4D94-AC32-87887C560AFC}" type="presOf" srcId="{ECFEC97A-7CA6-42CC-A8C4-DD695281911B}" destId="{A05B3A1C-22F5-4967-B222-441C17B8AF98}" srcOrd="0" destOrd="0" presId="urn:microsoft.com/office/officeart/2008/layout/PictureStrips"/>
    <dgm:cxn modelId="{CCFF22DB-C6E9-4AE9-ADEC-14B2D3F1F357}" type="presOf" srcId="{C9FAEC98-8591-495D-8643-22EDC073E5FC}" destId="{24E5045A-CB4E-4B85-B519-5B2135AAFD2D}" srcOrd="0" destOrd="0" presId="urn:microsoft.com/office/officeart/2008/layout/PictureStrips"/>
    <dgm:cxn modelId="{1B44A5A1-B120-439D-834E-500B1AA66168}" type="presOf" srcId="{F136AEC2-7A90-421B-B04C-1AAE6BE3EC26}" destId="{C8677440-E9C3-4918-A23A-ED271854E8FA}" srcOrd="0" destOrd="0" presId="urn:microsoft.com/office/officeart/2008/layout/PictureStrips"/>
    <dgm:cxn modelId="{9289470B-9277-46EE-B293-8F857335F138}" srcId="{C9FAEC98-8591-495D-8643-22EDC073E5FC}" destId="{ECFEC97A-7CA6-42CC-A8C4-DD695281911B}" srcOrd="4" destOrd="0" parTransId="{674F88D1-359A-48E6-A801-539123BBF1A4}" sibTransId="{822DC20B-6448-486C-AA3B-007A4174FA2B}"/>
    <dgm:cxn modelId="{08C8645C-70C4-41C8-B33B-57295C2A26D1}" type="presOf" srcId="{14DAA8B2-9B08-40E8-8901-1B3C29F8AD15}" destId="{550140DD-3081-4E6C-932B-66F328DB996E}" srcOrd="0" destOrd="0" presId="urn:microsoft.com/office/officeart/2008/layout/PictureStrips"/>
    <dgm:cxn modelId="{9AEF6042-E288-4576-BF2A-F7C0BD7B0B3B}" srcId="{C9FAEC98-8591-495D-8643-22EDC073E5FC}" destId="{F136AEC2-7A90-421B-B04C-1AAE6BE3EC26}" srcOrd="3" destOrd="0" parTransId="{2F60078C-AA4D-4D20-B5E7-B2E6CD7137FE}" sibTransId="{9DD697F4-9712-4074-AAAC-91FC26973606}"/>
    <dgm:cxn modelId="{D77515A8-D9C0-4F7F-8CA3-B6021E9208AF}" srcId="{C9FAEC98-8591-495D-8643-22EDC073E5FC}" destId="{5E59091E-79D7-45D1-91F8-9F4C97AA9B42}" srcOrd="2" destOrd="0" parTransId="{7B2CDBC9-DB8E-49BC-9E6E-514855594B2F}" sibTransId="{A27A6685-95D7-4D25-AA4C-4A39FE98E128}"/>
    <dgm:cxn modelId="{6BBDECB3-A7A7-45BD-BCF1-697B19EE6EC4}" type="presOf" srcId="{5E59091E-79D7-45D1-91F8-9F4C97AA9B42}" destId="{4E92BD22-3274-4945-9848-F273F1474AF3}" srcOrd="0" destOrd="0" presId="urn:microsoft.com/office/officeart/2008/layout/PictureStrips"/>
    <dgm:cxn modelId="{7C02B55E-65A2-4EE2-8B44-B0E9C346B7CC}" srcId="{C9FAEC98-8591-495D-8643-22EDC073E5FC}" destId="{14DAA8B2-9B08-40E8-8901-1B3C29F8AD15}" srcOrd="5" destOrd="0" parTransId="{AF6E02CE-7AB7-4AEC-986D-8E3492D855F0}" sibTransId="{C9273D8D-45E1-4CFA-A63F-D0A40A16729E}"/>
    <dgm:cxn modelId="{74324963-A6AA-465B-A159-B2153C136A75}" srcId="{C9FAEC98-8591-495D-8643-22EDC073E5FC}" destId="{CA0439A3-6664-4A25-98BA-EAD5685B5AB2}" srcOrd="1" destOrd="0" parTransId="{13EFAAD9-6E45-49BD-AE86-B0627AB3B343}" sibTransId="{D3264647-3B4D-4059-88A8-9F9293D47DC0}"/>
    <dgm:cxn modelId="{B6C5E747-3B11-4917-9404-CA315210D9AD}" type="presParOf" srcId="{24E5045A-CB4E-4B85-B519-5B2135AAFD2D}" destId="{3B151D80-3452-4F70-9A20-6FDF3971BCC2}" srcOrd="0" destOrd="0" presId="urn:microsoft.com/office/officeart/2008/layout/PictureStrips"/>
    <dgm:cxn modelId="{24D334C6-41BD-4973-9B43-C6E08482388A}" type="presParOf" srcId="{3B151D80-3452-4F70-9A20-6FDF3971BCC2}" destId="{48138803-B836-4237-BADA-6E984CE2EE34}" srcOrd="0" destOrd="0" presId="urn:microsoft.com/office/officeart/2008/layout/PictureStrips"/>
    <dgm:cxn modelId="{336BE31C-3880-43A2-AED0-04BA288736C5}" type="presParOf" srcId="{3B151D80-3452-4F70-9A20-6FDF3971BCC2}" destId="{02B2B581-18A2-4432-9C4D-25C853C37BF1}" srcOrd="1" destOrd="0" presId="urn:microsoft.com/office/officeart/2008/layout/PictureStrips"/>
    <dgm:cxn modelId="{DB85E737-600B-4619-8794-559504F9E217}" type="presParOf" srcId="{24E5045A-CB4E-4B85-B519-5B2135AAFD2D}" destId="{1F4A9F7A-57C3-4F6C-A2ED-1B2C901C67D1}" srcOrd="1" destOrd="0" presId="urn:microsoft.com/office/officeart/2008/layout/PictureStrips"/>
    <dgm:cxn modelId="{62858531-2CBD-4C96-8BE3-6E713B9FE8D6}" type="presParOf" srcId="{24E5045A-CB4E-4B85-B519-5B2135AAFD2D}" destId="{362D00CD-EA74-44CD-B84F-B3BB0143D662}" srcOrd="2" destOrd="0" presId="urn:microsoft.com/office/officeart/2008/layout/PictureStrips"/>
    <dgm:cxn modelId="{A72888BA-0D82-4D43-8456-F1B1928BD602}" type="presParOf" srcId="{362D00CD-EA74-44CD-B84F-B3BB0143D662}" destId="{9F2064E1-08A5-4525-92E1-491A92C38C4F}" srcOrd="0" destOrd="0" presId="urn:microsoft.com/office/officeart/2008/layout/PictureStrips"/>
    <dgm:cxn modelId="{F98EE338-46A2-4F52-9DDE-397EDE2EA790}" type="presParOf" srcId="{362D00CD-EA74-44CD-B84F-B3BB0143D662}" destId="{BE5CF6E3-37D7-4DCC-BB24-6F97F6042CDA}" srcOrd="1" destOrd="0" presId="urn:microsoft.com/office/officeart/2008/layout/PictureStrips"/>
    <dgm:cxn modelId="{40C8D394-92FA-487B-870E-1DCBE0A03E07}" type="presParOf" srcId="{24E5045A-CB4E-4B85-B519-5B2135AAFD2D}" destId="{FA161AA4-E8BE-4A5D-878A-E7430425804F}" srcOrd="3" destOrd="0" presId="urn:microsoft.com/office/officeart/2008/layout/PictureStrips"/>
    <dgm:cxn modelId="{89483CCE-E67E-47E6-BF24-6CED0ECE5762}" type="presParOf" srcId="{24E5045A-CB4E-4B85-B519-5B2135AAFD2D}" destId="{DED54E46-0A90-485F-9C4A-7211280A9359}" srcOrd="4" destOrd="0" presId="urn:microsoft.com/office/officeart/2008/layout/PictureStrips"/>
    <dgm:cxn modelId="{D9BB2F55-8BDE-444D-B5F9-A2ABD59BC491}" type="presParOf" srcId="{DED54E46-0A90-485F-9C4A-7211280A9359}" destId="{4E92BD22-3274-4945-9848-F273F1474AF3}" srcOrd="0" destOrd="0" presId="urn:microsoft.com/office/officeart/2008/layout/PictureStrips"/>
    <dgm:cxn modelId="{1E70BE2A-373D-4C9E-AC08-006735D0D1BD}" type="presParOf" srcId="{DED54E46-0A90-485F-9C4A-7211280A9359}" destId="{D28A664B-E46F-4CC6-84FA-68FF0D357E39}" srcOrd="1" destOrd="0" presId="urn:microsoft.com/office/officeart/2008/layout/PictureStrips"/>
    <dgm:cxn modelId="{2B391C40-B2DD-47F8-A649-AE041CF32AA4}" type="presParOf" srcId="{24E5045A-CB4E-4B85-B519-5B2135AAFD2D}" destId="{F02C10DE-74E3-4CD2-87C1-8E9823B6A28D}" srcOrd="5" destOrd="0" presId="urn:microsoft.com/office/officeart/2008/layout/PictureStrips"/>
    <dgm:cxn modelId="{C2E1F827-E87D-4C2A-8830-995206ABC1F1}" type="presParOf" srcId="{24E5045A-CB4E-4B85-B519-5B2135AAFD2D}" destId="{7FABD2C4-88D7-4777-A53A-27EBD67EC333}" srcOrd="6" destOrd="0" presId="urn:microsoft.com/office/officeart/2008/layout/PictureStrips"/>
    <dgm:cxn modelId="{917E9ABE-AC34-43EA-8A66-D8DDD510474A}" type="presParOf" srcId="{7FABD2C4-88D7-4777-A53A-27EBD67EC333}" destId="{C8677440-E9C3-4918-A23A-ED271854E8FA}" srcOrd="0" destOrd="0" presId="urn:microsoft.com/office/officeart/2008/layout/PictureStrips"/>
    <dgm:cxn modelId="{720D22E0-9C9A-4028-A472-ADC2AAFEDC4E}" type="presParOf" srcId="{7FABD2C4-88D7-4777-A53A-27EBD67EC333}" destId="{341F74F0-1890-4E50-93D6-BD161FA99E7B}" srcOrd="1" destOrd="0" presId="urn:microsoft.com/office/officeart/2008/layout/PictureStrips"/>
    <dgm:cxn modelId="{4C205735-DE4D-447C-8E25-7CE21F7D646F}" type="presParOf" srcId="{24E5045A-CB4E-4B85-B519-5B2135AAFD2D}" destId="{DAFCCE8E-44DE-46C9-9DCB-418D2CBEBB29}" srcOrd="7" destOrd="0" presId="urn:microsoft.com/office/officeart/2008/layout/PictureStrips"/>
    <dgm:cxn modelId="{0BE94798-74A1-47BD-8476-A610A09E877D}" type="presParOf" srcId="{24E5045A-CB4E-4B85-B519-5B2135AAFD2D}" destId="{73797B07-09FD-4124-8457-B3B4BA113C37}" srcOrd="8" destOrd="0" presId="urn:microsoft.com/office/officeart/2008/layout/PictureStrips"/>
    <dgm:cxn modelId="{140B914E-D816-4231-9C1A-9E663DF0F94A}" type="presParOf" srcId="{73797B07-09FD-4124-8457-B3B4BA113C37}" destId="{A05B3A1C-22F5-4967-B222-441C17B8AF98}" srcOrd="0" destOrd="0" presId="urn:microsoft.com/office/officeart/2008/layout/PictureStrips"/>
    <dgm:cxn modelId="{F1E75DD4-490E-46D9-861C-231C8626F6F7}" type="presParOf" srcId="{73797B07-09FD-4124-8457-B3B4BA113C37}" destId="{D5E17B1D-8CFC-4E34-AC71-324F30CA4340}" srcOrd="1" destOrd="0" presId="urn:microsoft.com/office/officeart/2008/layout/PictureStrips"/>
    <dgm:cxn modelId="{04880CBB-60C9-47D3-B6F4-A5E15AB1A2BF}" type="presParOf" srcId="{24E5045A-CB4E-4B85-B519-5B2135AAFD2D}" destId="{DFDE9502-432B-4EB6-8A71-2BBA7BB6D699}" srcOrd="9" destOrd="0" presId="urn:microsoft.com/office/officeart/2008/layout/PictureStrips"/>
    <dgm:cxn modelId="{13D02EAE-4F34-47FB-BAD2-323F3A1DBA99}" type="presParOf" srcId="{24E5045A-CB4E-4B85-B519-5B2135AAFD2D}" destId="{644E362D-F3A2-4F50-B2FD-7624BA39F02E}" srcOrd="10" destOrd="0" presId="urn:microsoft.com/office/officeart/2008/layout/PictureStrips"/>
    <dgm:cxn modelId="{E99A58C4-84E2-482A-A029-F6764BA6B521}" type="presParOf" srcId="{644E362D-F3A2-4F50-B2FD-7624BA39F02E}" destId="{550140DD-3081-4E6C-932B-66F328DB996E}" srcOrd="0" destOrd="0" presId="urn:microsoft.com/office/officeart/2008/layout/PictureStrips"/>
    <dgm:cxn modelId="{619F10AA-23F2-4562-88C7-D0AEAD8F10D7}" type="presParOf" srcId="{644E362D-F3A2-4F50-B2FD-7624BA39F02E}" destId="{609F43B3-E0A2-4F8E-A8BC-6D6B6CB1808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CF6FA-2347-4860-81DE-B2554F390A02}">
      <dsp:nvSpPr>
        <dsp:cNvPr id="0" name=""/>
        <dsp:cNvSpPr/>
      </dsp:nvSpPr>
      <dsp:spPr>
        <a:xfrm>
          <a:off x="1951210" y="0"/>
          <a:ext cx="6245358" cy="86914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1. </a:t>
          </a: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Выбрать для рассмотрения описание, содержащее одну или несколько фантастических ситуаций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950468" y="0"/>
        <a:ext cx="5246100" cy="869149"/>
      </dsp:txXfrm>
    </dsp:sp>
    <dsp:sp modelId="{8C25B5D4-66AA-4A94-81B0-81888AB4BA50}">
      <dsp:nvSpPr>
        <dsp:cNvPr id="0" name=""/>
        <dsp:cNvSpPr/>
      </dsp:nvSpPr>
      <dsp:spPr>
        <a:xfrm>
          <a:off x="1951210" y="1064055"/>
          <a:ext cx="6245358" cy="998015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2. </a:t>
          </a: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Выбрать одну фантастическую ситуацию (ФС1) – конкретную проблему, которая в имеющемся описании решена неизвестным способом, или некий феномен, причина которого непонятна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950468" y="1064055"/>
        <a:ext cx="5246100" cy="998015"/>
      </dsp:txXfrm>
    </dsp:sp>
    <dsp:sp modelId="{CA644513-10C7-41DE-8F1D-B0D18BDE53ED}">
      <dsp:nvSpPr>
        <dsp:cNvPr id="0" name=""/>
        <dsp:cNvSpPr/>
      </dsp:nvSpPr>
      <dsp:spPr>
        <a:xfrm>
          <a:off x="782506" y="2268293"/>
          <a:ext cx="7400834" cy="1217848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3. </a:t>
          </a: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Выделить в ФС1 реальную часть Р1 и отделить от ее от ФС1, т.е. перейти к новой фантастической ситуации: ФС1 – Р1 = ФС2. Последовательно снимать слои реальности до полного реалистичного объяснения ситуации или до получения необъяснимого остатка.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966639" y="2268293"/>
        <a:ext cx="6216700" cy="1217848"/>
      </dsp:txXfrm>
    </dsp:sp>
    <dsp:sp modelId="{E4076277-1BA2-494F-A43A-5FAB776051FB}">
      <dsp:nvSpPr>
        <dsp:cNvPr id="0" name=""/>
        <dsp:cNvSpPr/>
      </dsp:nvSpPr>
      <dsp:spPr>
        <a:xfrm>
          <a:off x="713751" y="3712034"/>
          <a:ext cx="7489656" cy="832022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4. </a:t>
          </a: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Оставшийся необъясненным фантастический остаток представляет собой задачу, которую можно решить с использованием методов ТРИЗ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912096" y="3712034"/>
        <a:ext cx="6291311" cy="832022"/>
      </dsp:txXfrm>
    </dsp:sp>
    <dsp:sp modelId="{43612121-F90D-4300-91FF-F1958B8F2C4D}">
      <dsp:nvSpPr>
        <dsp:cNvPr id="0" name=""/>
        <dsp:cNvSpPr/>
      </dsp:nvSpPr>
      <dsp:spPr>
        <a:xfrm>
          <a:off x="438737" y="480855"/>
          <a:ext cx="2255761" cy="82008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Алгоритм работы</a:t>
          </a:r>
          <a:endParaRPr lang="ru-RU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69086" y="600954"/>
        <a:ext cx="1595063" cy="579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l" defTabSz="946150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r" defTabSz="946150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655"/>
            <a:ext cx="2946400" cy="4968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l" defTabSz="946150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6655"/>
            <a:ext cx="2946400" cy="4968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r" defTabSz="946150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A71BC6B-9E6E-4B5C-984A-CFDDAD3DA9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029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30" tIns="48315" rIns="96630" bIns="48315" numCol="1" anchor="t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30" tIns="48315" rIns="96630" bIns="48315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121"/>
            <a:ext cx="5438775" cy="44680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30" tIns="48315" rIns="96630" bIns="483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655"/>
            <a:ext cx="2946400" cy="4968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30" tIns="48315" rIns="96630" bIns="48315" numCol="1" anchor="b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6655"/>
            <a:ext cx="2946400" cy="4968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30" tIns="48315" rIns="96630" bIns="48315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D10424F4-D513-429B-969A-B5A1E86A6A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449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65200"/>
            <a:fld id="{8E2CD4D3-9DD2-4C7F-A6CC-2FC51DC5FC0B}" type="slidenum">
              <a:rPr lang="en-GB" smtClean="0">
                <a:solidFill>
                  <a:srgbClr val="FFFFFF"/>
                </a:solidFill>
              </a:rPr>
              <a:pPr defTabSz="965200"/>
              <a:t>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49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59350" cy="3721100"/>
          </a:xfrm>
          <a:solidFill>
            <a:srgbClr val="FFFFFF"/>
          </a:solidFill>
          <a:ln/>
        </p:spPr>
      </p:sp>
      <p:sp>
        <p:nvSpPr>
          <p:cNvPr id="349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4" y="4712534"/>
            <a:ext cx="4986337" cy="4471272"/>
          </a:xfrm>
          <a:noFill/>
        </p:spPr>
        <p:txBody>
          <a:bodyPr wrap="none" anchor="ctr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3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7F0BA0-38AA-43A0-8FAF-0CF4327E576D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4067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2950"/>
            <a:ext cx="4962525" cy="3722688"/>
          </a:xfrm>
          <a:ln/>
        </p:spPr>
      </p:sp>
      <p:sp>
        <p:nvSpPr>
          <p:cNvPr id="54067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540677" name="Номер слайда 3"/>
          <p:cNvSpPr txBox="1">
            <a:spLocks noGrp="1"/>
          </p:cNvSpPr>
          <p:nvPr/>
        </p:nvSpPr>
        <p:spPr bwMode="auto">
          <a:xfrm>
            <a:off x="3849688" y="9426655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0" tIns="48315" rIns="96630" bIns="48315" anchor="b"/>
          <a:lstStyle/>
          <a:p>
            <a:pPr algn="r" defTabSz="949325">
              <a:spcBef>
                <a:spcPct val="0"/>
              </a:spcBef>
              <a:buClrTx/>
            </a:pPr>
            <a:fld id="{3FE60BC6-6865-4192-8F9B-D96F2DAF6199}" type="slidenum">
              <a:rPr lang="en-GB">
                <a:latin typeface="Verdana" pitchFamily="34" charset="0"/>
              </a:rPr>
              <a:pPr algn="r" defTabSz="949325">
                <a:spcBef>
                  <a:spcPct val="0"/>
                </a:spcBef>
                <a:buClrTx/>
              </a:pPr>
              <a:t>18</a:t>
            </a:fld>
            <a:endParaRPr lang="en-GB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62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4313" y="109538"/>
            <a:ext cx="2068512" cy="2974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5600" y="109538"/>
            <a:ext cx="6056313" cy="2974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55600" y="898525"/>
            <a:ext cx="8270875" cy="2185988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5600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5600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3813175"/>
            <a:ext cx="7415213" cy="13890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5600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5600" y="898525"/>
            <a:ext cx="4059238" cy="2185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898525"/>
            <a:ext cx="82708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000" tIns="180000" rIns="108000" bIns="180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30" name="Rectangle 70"/>
          <p:cNvSpPr>
            <a:spLocks noChangeArrowheads="1"/>
          </p:cNvSpPr>
          <p:nvPr/>
        </p:nvSpPr>
        <p:spPr bwMode="auto">
          <a:xfrm>
            <a:off x="0" y="6651238"/>
            <a:ext cx="9144000" cy="276999"/>
          </a:xfrm>
          <a:prstGeom prst="rect">
            <a:avLst/>
          </a:prstGeom>
          <a:solidFill>
            <a:srgbClr val="005298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© </a:t>
            </a:r>
            <a:r>
              <a:rPr lang="ru-RU" b="1" dirty="0" smtClean="0">
                <a:solidFill>
                  <a:schemeClr val="bg1"/>
                </a:solidFill>
              </a:rPr>
              <a:t>Рубина Н.В.,  2019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32" name="Text Box 18"/>
          <p:cNvSpPr txBox="1">
            <a:spLocks noChangeArrowheads="1"/>
          </p:cNvSpPr>
          <p:nvPr/>
        </p:nvSpPr>
        <p:spPr bwMode="auto">
          <a:xfrm>
            <a:off x="8915400" y="6697663"/>
            <a:ext cx="155575" cy="174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  <a:defRPr/>
            </a:pPr>
            <a:fld id="{5BF79744-612B-4117-AB13-027BD2D53E64}" type="slidenum">
              <a:rPr lang="en-GB" sz="1000" smtClean="0">
                <a:solidFill>
                  <a:schemeClr val="bg1"/>
                </a:solidFill>
              </a:rPr>
              <a:pPr algn="l" eaLnBrk="1" hangingPunct="1">
                <a:lnSpc>
                  <a:spcPct val="115000"/>
                </a:lnSpc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  <a:defRPr/>
              </a:pPr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 bwMode="auto">
          <a:xfrm>
            <a:off x="0" y="12012"/>
            <a:ext cx="9144000" cy="577516"/>
          </a:xfrm>
          <a:prstGeom prst="rect">
            <a:avLst/>
          </a:prstGeom>
          <a:gradFill>
            <a:gsLst>
              <a:gs pos="59000">
                <a:srgbClr val="0070C0"/>
              </a:gs>
              <a:gs pos="84000">
                <a:srgbClr val="00B0F0"/>
              </a:gs>
            </a:gsLst>
            <a:lin ang="48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477973"/>
            <a:ext cx="649288" cy="3689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233363" indent="-233363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Font typeface="Wingdings 3"/>
        <a:buChar char="}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73088" indent="-225425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SzPct val="120000"/>
        <a:buChar char="•"/>
        <a:defRPr sz="1600" b="1">
          <a:solidFill>
            <a:schemeClr val="tx1"/>
          </a:solidFill>
          <a:latin typeface="+mn-lt"/>
        </a:defRPr>
      </a:lvl2pPr>
      <a:lvl3pPr marL="915988" indent="-228600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Char char="•"/>
        <a:defRPr sz="1600" b="1">
          <a:solidFill>
            <a:schemeClr val="tx1"/>
          </a:solidFill>
          <a:latin typeface="+mn-lt"/>
        </a:defRPr>
      </a:lvl3pPr>
      <a:lvl4pPr marL="1201738" indent="-17145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9933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430338" indent="-11430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5pPr>
      <a:lvl6pPr marL="18875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6pPr>
      <a:lvl7pPr marL="23447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7pPr>
      <a:lvl8pPr marL="28019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8pPr>
      <a:lvl9pPr marL="32591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hyperlink" Target="http://triz-summit.r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69861" y="5895687"/>
            <a:ext cx="3850993" cy="292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defTabSz="457200">
              <a:lnSpc>
                <a:spcPct val="95000"/>
              </a:lnSpc>
              <a:spcBef>
                <a:spcPct val="0"/>
              </a:spcBef>
              <a:buClrTx/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 smtClean="0">
                <a:solidFill>
                  <a:srgbClr val="000099"/>
                </a:solidFill>
              </a:rPr>
              <a:t>Москва, 31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января 2020 </a:t>
            </a:r>
            <a:r>
              <a:rPr lang="ru-RU" sz="2000" dirty="0">
                <a:solidFill>
                  <a:srgbClr val="000099"/>
                </a:solidFill>
              </a:rPr>
              <a:t>года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32692" y="2496793"/>
            <a:ext cx="8704262" cy="1354217"/>
          </a:xfrm>
        </p:spPr>
        <p:txBody>
          <a:bodyPr/>
          <a:lstStyle/>
          <a:p>
            <a:pPr algn="ctr"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smtClean="0">
                <a:solidFill>
                  <a:srgbClr val="000099"/>
                </a:solidFill>
              </a:rPr>
              <a:t>Развитие Творческого Воображения (РТВ)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05" y="725365"/>
            <a:ext cx="2480075" cy="14082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50137" y="6188075"/>
            <a:ext cx="21868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hlinkClick r:id="rId4"/>
              </a:rPr>
              <a:t>http://triz-summit.ru</a:t>
            </a:r>
            <a:r>
              <a:rPr lang="ru-RU" sz="1600" b="1" dirty="0"/>
              <a:t> </a:t>
            </a: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xmlns="" id="{7FF38450-F32C-46FC-8320-308F3FE63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667" y="4143398"/>
            <a:ext cx="7450665" cy="877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defTabSz="457200">
              <a:lnSpc>
                <a:spcPct val="95000"/>
              </a:lnSpc>
              <a:spcBef>
                <a:spcPct val="0"/>
              </a:spcBef>
              <a:buClrTx/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dirty="0">
              <a:solidFill>
                <a:srgbClr val="000099"/>
              </a:solidFill>
            </a:endParaRPr>
          </a:p>
          <a:p>
            <a:pPr defTabSz="457200">
              <a:lnSpc>
                <a:spcPct val="95000"/>
              </a:lnSpc>
              <a:spcBef>
                <a:spcPct val="0"/>
              </a:spcBef>
              <a:buClrTx/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dirty="0">
              <a:solidFill>
                <a:srgbClr val="000099"/>
              </a:solidFill>
            </a:endParaRPr>
          </a:p>
          <a:p>
            <a:pPr algn="r" defTabSz="457200">
              <a:lnSpc>
                <a:spcPct val="95000"/>
              </a:lnSpc>
              <a:spcBef>
                <a:spcPct val="0"/>
              </a:spcBef>
              <a:buClrTx/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 smtClean="0">
                <a:solidFill>
                  <a:srgbClr val="000099"/>
                </a:solidFill>
              </a:rPr>
              <a:t>Рубина Наталия Викторовна</a:t>
            </a:r>
            <a:endParaRPr lang="ru-RU" sz="2000" dirty="0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705" y="625157"/>
            <a:ext cx="1669679" cy="1682078"/>
          </a:xfrm>
          <a:prstGeom prst="rect">
            <a:avLst/>
          </a:prstGeom>
        </p:spPr>
      </p:pic>
    </p:spTree>
  </p:cSld>
  <p:clrMapOvr>
    <a:masterClrMapping/>
  </p:clrMapOvr>
  <p:transition spd="slow" advTm="11264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sz="2000" kern="0" cap="none" dirty="0" smtClean="0"/>
              <a:t>Метод  «Золотой рыбки»</a:t>
            </a:r>
            <a:endParaRPr lang="ru-RU" sz="2000" kern="0" cap="none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19" y="932781"/>
            <a:ext cx="438953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Пустил </a:t>
            </a:r>
            <a:r>
              <a:rPr lang="ru-RU" sz="2000" dirty="0"/>
              <a:t>стрелу Иван-царевич – полетела его стрела прямо в топкое болото, и подняла ее лягушка-квакушка… Долго не мог Иван-царевич найти свою стрелу. Два дня ходил он по лесам и по горам, а на третий день зашел в топкое болото. Смотрит – сидит там лягушка-квакушка, его стрелу держит. Иван-царевич хотел было бежать и отступиться от своей находки, а лягушка и говорит: «Ква-ква, Иван-царевич! Поди ко мне, бери свою стрелу, а меня возьми замуж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0" t="8286" r="19851" b="10846"/>
          <a:stretch/>
        </p:blipFill>
        <p:spPr bwMode="auto">
          <a:xfrm>
            <a:off x="4811452" y="1105090"/>
            <a:ext cx="4052618" cy="453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0796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19" y="1023582"/>
            <a:ext cx="787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 «Золотой рыбки»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075" y="836061"/>
            <a:ext cx="8454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2B2B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Бедный арабский юноша Аладдин взял старую медную лампу, потер ее, раздался хлопок и … перед ним возник могущественный джинн. 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91" y="2036390"/>
            <a:ext cx="7657531" cy="430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5470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19" y="1023582"/>
            <a:ext cx="787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 «Золотой рыбки»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6131" y="792749"/>
            <a:ext cx="84957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2B2B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Задача. </a:t>
            </a:r>
            <a:r>
              <a:rPr lang="ru-RU" sz="2400" dirty="0"/>
              <a:t>Необходимо предложить способ измерения глубины реки с самолета. Представим задачу в виде фантастической ситуации (</a:t>
            </a:r>
            <a:r>
              <a:rPr lang="ru-RU" sz="2400" i="1" dirty="0"/>
              <a:t>Ф</a:t>
            </a:r>
            <a:r>
              <a:rPr lang="ru-RU" sz="2400" dirty="0"/>
              <a:t>): глубина реки с самолета измерена.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91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19" y="1023582"/>
            <a:ext cx="787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 «Золотой рыбки»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9779" y="765529"/>
            <a:ext cx="8577618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/>
              <a:t>Р1</a:t>
            </a:r>
            <a:r>
              <a:rPr lang="ru-RU" sz="1800" dirty="0"/>
              <a:t> — измерение глубины реки. Но с самолета это можно сделать при помощи груза на веревке.</a:t>
            </a:r>
          </a:p>
          <a:p>
            <a:pPr algn="just"/>
            <a:r>
              <a:rPr lang="ru-RU" sz="1800" i="1" dirty="0"/>
              <a:t>Ф1</a:t>
            </a:r>
            <a:r>
              <a:rPr lang="ru-RU" sz="1800" dirty="0"/>
              <a:t> — измерение с самолета.</a:t>
            </a:r>
          </a:p>
          <a:p>
            <a:pPr algn="just"/>
            <a:r>
              <a:rPr lang="ru-RU" sz="1800" i="1" dirty="0"/>
              <a:t>Р2</a:t>
            </a:r>
            <a:r>
              <a:rPr lang="ru-RU" sz="1800" dirty="0"/>
              <a:t> — с самолета можно измерить какой-либо видимый горизонтальный размер, длину чего-нибудь.</a:t>
            </a:r>
          </a:p>
          <a:p>
            <a:pPr algn="just"/>
            <a:r>
              <a:rPr lang="ru-RU" sz="1800" dirty="0"/>
              <a:t>Известны три стороны. Ф2 — превращение глубины реки в какой-либо видимый горизонтальный размер. Однако в этом, собственно говоря, нет ничего фантастического.</a:t>
            </a:r>
          </a:p>
          <a:p>
            <a:pPr algn="just"/>
            <a:r>
              <a:rPr lang="ru-RU" sz="1800" dirty="0"/>
              <a:t>Исчислением размеров занимается тригонометрия. Если сбросить с самолета груз </a:t>
            </a:r>
            <a:r>
              <a:rPr lang="ru-RU" sz="1800" i="1" dirty="0"/>
              <a:t>Р</a:t>
            </a:r>
            <a:r>
              <a:rPr lang="ru-RU" sz="1800" dirty="0"/>
              <a:t> с двумя буйками, закрепленными веревками известной длины </a:t>
            </a:r>
            <a:r>
              <a:rPr lang="ru-RU" sz="1800" i="1" dirty="0"/>
              <a:t>А1</a:t>
            </a:r>
            <a:r>
              <a:rPr lang="ru-RU" sz="1800" dirty="0"/>
              <a:t> и </a:t>
            </a:r>
            <a:r>
              <a:rPr lang="ru-RU" sz="1800" i="1" dirty="0"/>
              <a:t>А2</a:t>
            </a:r>
            <a:r>
              <a:rPr lang="ru-RU" sz="1800" dirty="0"/>
              <a:t>, то, определив с самолета расстояние между буйками а, можно найти глубину реки, как высоту треугольника, у которого известны три стороны 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698" y="4463059"/>
            <a:ext cx="4256087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7773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19" y="1023582"/>
            <a:ext cx="787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 «Снежного кома»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81512421"/>
              </p:ext>
            </p:extLst>
          </p:nvPr>
        </p:nvGraphicFramePr>
        <p:xfrm>
          <a:off x="450379" y="826803"/>
          <a:ext cx="8325136" cy="5519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80798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4"/>
          <p:cNvSpPr txBox="1">
            <a:spLocks/>
          </p:cNvSpPr>
          <p:nvPr/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kern="0" dirty="0" smtClean="0"/>
              <a:t>Метод «Снежного кома»</a:t>
            </a:r>
            <a:endParaRPr lang="ru-RU" kern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22336"/>
            <a:ext cx="914399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РЕКОМЕНДУЕМЫЕ ДЛЯ РАССМОТРЕНИЯ ОБЛАСТИ ДЕЙСТВИТЕЛЬНОСТИ</a:t>
            </a:r>
            <a:endParaRPr lang="ru-RU" sz="16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Жилище человека.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Дом, квартира, мебель, комнаты, ванна, поведение людей в быту и т.д.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Потребности.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Одежда, обувь, питание, сон и т.д.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Общественная жизнь.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Способы общения людей. Средства массовой информации. Средства управления людьми. Система образования. Система здравоохранения.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Семья.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Отношения между супругами, детьми, родителями и пр. как люди знакомятся, как люди прощаются и т.д.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Отношения на работе.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Профессия, рабочая обстановка, трудовые операции.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Экономика. Промышленность. Сельское хозяйство. Торговля. Транспорт. Связь.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Политика.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Геополитическая ситуация. Правительство, парламент, партии, выборы и т.д.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Оружие и войны. 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Искусство, культура, спорт.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Как люди проводят досуг – хобби, развлечения.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Природа.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Экология. Животный и растительный мир.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Планетарные явления.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Погода. Климат. Катаклизмы.</a:t>
            </a:r>
            <a:endParaRPr lang="ru-RU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830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19" y="1023582"/>
            <a:ext cx="787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9551" y="718782"/>
            <a:ext cx="8734424" cy="539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400" dirty="0" smtClean="0"/>
              <a:t>Изобрели очки, в которых  изображение человека меняется, если он врет</a:t>
            </a:r>
          </a:p>
          <a:p>
            <a:pPr marL="342900" indent="-342900" algn="just">
              <a:buFontTx/>
              <a:buChar char="-"/>
            </a:pPr>
            <a:endParaRPr lang="ru-RU" sz="2400" dirty="0" smtClean="0"/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В качестве пищи используются «таблетки», коктейли с питательными веществами</a:t>
            </a:r>
          </a:p>
          <a:p>
            <a:pPr marL="342900" indent="-342900" algn="just">
              <a:buFontTx/>
              <a:buChar char="-"/>
            </a:pPr>
            <a:endParaRPr lang="ru-RU" sz="2400" dirty="0" smtClean="0"/>
          </a:p>
          <a:p>
            <a:pPr marL="342900" indent="-342900" algn="just">
              <a:buFontTx/>
              <a:buChar char="-"/>
            </a:pPr>
            <a:r>
              <a:rPr lang="ru-RU" sz="2400" dirty="0"/>
              <a:t>Все люди на Земле говорят на одном </a:t>
            </a:r>
            <a:r>
              <a:rPr lang="ru-RU" sz="2400" dirty="0" smtClean="0"/>
              <a:t>языке</a:t>
            </a:r>
          </a:p>
          <a:p>
            <a:pPr marL="342900" indent="-342900" algn="just">
              <a:buFontTx/>
              <a:buChar char="-"/>
            </a:pPr>
            <a:endParaRPr lang="ru-RU" sz="2400" dirty="0"/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Для перемещения используются индивидуальные капсулы с программным управлением</a:t>
            </a:r>
          </a:p>
          <a:p>
            <a:pPr marL="342900" indent="-342900" algn="just">
              <a:buFontTx/>
              <a:buChar char="-"/>
            </a:pPr>
            <a:endParaRPr lang="ru-RU" sz="2400" dirty="0" smtClean="0"/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Все дети обучаются индивидуально </a:t>
            </a:r>
          </a:p>
          <a:p>
            <a:pPr marL="342900" indent="-342900" algn="just">
              <a:buFontTx/>
              <a:buChar char="-"/>
            </a:pPr>
            <a:endParaRPr lang="ru-RU" sz="2400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 «Снежного кома»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0373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sz="2000" kern="0" cap="none" dirty="0" smtClean="0"/>
              <a:t>Итоговый проект</a:t>
            </a:r>
            <a:endParaRPr lang="ru-RU" sz="2000" kern="0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163771" y="970929"/>
            <a:ext cx="8665903" cy="3790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Выберите новый объект для преобразования. Используйте один или несколько изученных на занятиях методов РТВ для подготовки итоговой работы.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Вы можете поставить перед собой разные цели: придумать новый (несколько вариантов) продукт; спрогнозировать появление нового устройства, технологии; написать фантастический рассказ; подготовить комикс, сюжет (</a:t>
            </a:r>
            <a:r>
              <a:rPr lang="ru-RU" sz="2400" dirty="0" err="1" smtClean="0"/>
              <a:t>раскадровку</a:t>
            </a:r>
            <a:r>
              <a:rPr lang="ru-RU" sz="2400" dirty="0" smtClean="0"/>
              <a:t>) для фантастического фильма, сказки и т.д. </a:t>
            </a:r>
            <a:endParaRPr lang="ru-RU" sz="1800" dirty="0" smtClean="0"/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70812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994" name="Группа 7"/>
          <p:cNvGrpSpPr>
            <a:grpSpLocks/>
          </p:cNvGrpSpPr>
          <p:nvPr/>
        </p:nvGrpSpPr>
        <p:grpSpPr bwMode="auto">
          <a:xfrm>
            <a:off x="892175" y="676275"/>
            <a:ext cx="7504113" cy="5629275"/>
            <a:chOff x="892507" y="675991"/>
            <a:chExt cx="7504113" cy="5629275"/>
          </a:xfrm>
        </p:grpSpPr>
        <p:pic>
          <p:nvPicPr>
            <p:cNvPr id="340995" name="Picture 4" descr="http://900igr.net/datas/geometrija/Prizma/0012-012-Spasibo-za-vnimani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507" y="675991"/>
              <a:ext cx="7504113" cy="562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99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748" y="5163023"/>
              <a:ext cx="5138737" cy="11223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5760" y="2085592"/>
            <a:ext cx="27164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Преподаватель-методист по ТРИЗ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ТРИЗ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 «Кубок ТРИЗ Саммита» 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программ, методических материалов для педагогов и учебных материалов для детей по курсам ТРИЗ </a:t>
            </a: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5760" y="1082872"/>
            <a:ext cx="2816093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 smtClean="0"/>
              <a:t>Преподаватель</a:t>
            </a:r>
          </a:p>
          <a:p>
            <a:pPr algn="l"/>
            <a:r>
              <a:rPr lang="ru-RU" sz="1600" b="1" dirty="0" smtClean="0"/>
              <a:t>Рубина Наталия Викторовна</a:t>
            </a:r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232" y="1329783"/>
            <a:ext cx="1111908" cy="1642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42482" y="2098600"/>
            <a:ext cx="2716458" cy="228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err="1" smtClean="0"/>
              <a:t>Башкова</a:t>
            </a:r>
            <a:r>
              <a:rPr lang="ru-RU" sz="1600" dirty="0" smtClean="0"/>
              <a:t> Т.Н.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Кассу </a:t>
            </a:r>
            <a:r>
              <a:rPr lang="ru-RU" sz="1600" dirty="0"/>
              <a:t>Р</a:t>
            </a:r>
            <a:r>
              <a:rPr lang="ru-RU" sz="1600" dirty="0" smtClean="0"/>
              <a:t>.;</a:t>
            </a:r>
            <a:endParaRPr lang="ru-RU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Кулаков А.В.;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Прокопенко </a:t>
            </a:r>
            <a:r>
              <a:rPr lang="ru-RU" sz="1600" dirty="0"/>
              <a:t>М.Н.;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Сидоренко М.Ю.;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Харитонов А.С.;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Щедрин Н.А.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2847" y="1160506"/>
            <a:ext cx="2816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 smtClean="0"/>
              <a:t>Участники семинара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6725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94249"/>
            <a:ext cx="7983537" cy="489365"/>
          </a:xfrm>
        </p:spPr>
        <p:txBody>
          <a:bodyPr/>
          <a:lstStyle/>
          <a:p>
            <a:pPr eaLnBrk="1" hangingPunct="1"/>
            <a:r>
              <a:rPr lang="ru-RU" sz="2200" dirty="0" smtClean="0"/>
              <a:t>Цель лекции</a:t>
            </a:r>
            <a:endParaRPr lang="ru-RU" sz="2200" dirty="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 flipH="1">
            <a:off x="80467" y="1279525"/>
            <a:ext cx="9012327" cy="2169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algn="l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/>
              <a:t>Знакомство с курсом Развития Творческого Воображения (РТВ)</a:t>
            </a:r>
          </a:p>
          <a:p>
            <a:pPr marL="342900" indent="-342900" algn="l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ru-RU" sz="2200" b="1" dirty="0"/>
          </a:p>
          <a:p>
            <a:pPr marL="342900" indent="-342900" algn="l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/>
              <a:t>Практика применения методов РТВ </a:t>
            </a:r>
            <a:br>
              <a:rPr lang="ru-RU" sz="2400" b="1" dirty="0" smtClean="0"/>
            </a:br>
            <a:r>
              <a:rPr lang="ru-RU" sz="2400" b="1" dirty="0" smtClean="0"/>
              <a:t>(Метод «Золотой рыбки», Метод «Снежного кома»)</a:t>
            </a:r>
            <a:endParaRPr lang="ru-RU" sz="2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49288" y="94249"/>
            <a:ext cx="7983537" cy="4893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</a:pPr>
            <a:r>
              <a:rPr lang="ru-RU" sz="2200" kern="0" dirty="0" smtClean="0"/>
              <a:t>Курс РТВ в системе Икар и Дедал</a:t>
            </a:r>
            <a:endParaRPr lang="ru-RU" sz="2200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197609" y="1280291"/>
            <a:ext cx="3786576" cy="4241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latin typeface="Calibri"/>
                <a:ea typeface="Calibri"/>
                <a:cs typeface="Times New Roman"/>
              </a:rPr>
              <a:t>Аналогии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. Перенос идей и решений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Calibri"/>
                <a:ea typeface="Calibri"/>
                <a:cs typeface="Times New Roman"/>
              </a:rPr>
              <a:t>ММЧ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Calibri"/>
                <a:ea typeface="Calibri"/>
                <a:cs typeface="Times New Roman"/>
              </a:rPr>
              <a:t>Перенос свойств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Calibri"/>
                <a:ea typeface="Calibri"/>
                <a:cs typeface="Times New Roman"/>
              </a:rPr>
              <a:t>МФО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Calibri"/>
                <a:ea typeface="Calibri"/>
                <a:cs typeface="Times New Roman"/>
              </a:rPr>
              <a:t>Морфологический анализ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Calibri"/>
                <a:ea typeface="Calibri"/>
                <a:cs typeface="Times New Roman"/>
              </a:rPr>
              <a:t>Надсистема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Calibri"/>
                <a:ea typeface="Calibri"/>
                <a:cs typeface="Times New Roman"/>
              </a:rPr>
              <a:t>Психологическая инерция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err="1">
                <a:latin typeface="Calibri"/>
                <a:ea typeface="Calibri"/>
                <a:cs typeface="Times New Roman"/>
              </a:rPr>
              <a:t>Эвроритм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 (4-х этажная схема фантазирования)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Calibri"/>
                <a:ea typeface="Calibri"/>
                <a:cs typeface="Times New Roman"/>
              </a:rPr>
              <a:t>Антисистема</a:t>
            </a:r>
            <a:endParaRPr lang="ru-RU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59184" y="1280291"/>
            <a:ext cx="4572000" cy="402450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Calibri"/>
                <a:ea typeface="Calibri"/>
                <a:cs typeface="Times New Roman"/>
              </a:rPr>
              <a:t>10. ИКР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Calibri"/>
                <a:ea typeface="Calibri"/>
                <a:cs typeface="Times New Roman"/>
              </a:rPr>
              <a:t>11. Подсистема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Calibri"/>
                <a:ea typeface="Calibri"/>
                <a:cs typeface="Times New Roman"/>
              </a:rPr>
              <a:t>12. Синектика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, виды аналогий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Calibri"/>
                <a:ea typeface="Calibri"/>
                <a:cs typeface="Times New Roman"/>
              </a:rPr>
              <a:t>13. Синтез 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сказок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Calibri"/>
                <a:ea typeface="Calibri"/>
                <a:cs typeface="Times New Roman"/>
              </a:rPr>
              <a:t>14. Системный 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филогенез и онтогенез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Calibri"/>
                <a:ea typeface="Calibri"/>
                <a:cs typeface="Times New Roman"/>
              </a:rPr>
              <a:t>15. </a:t>
            </a:r>
            <a:r>
              <a:rPr lang="ru-RU" sz="2000" dirty="0" err="1" smtClean="0">
                <a:latin typeface="Calibri"/>
                <a:ea typeface="Calibri"/>
                <a:cs typeface="Times New Roman"/>
              </a:rPr>
              <a:t>Фантограмма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Calibri"/>
                <a:ea typeface="Calibri"/>
                <a:cs typeface="Times New Roman"/>
              </a:rPr>
              <a:t>16. Приемы 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фантазирования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Calibri"/>
                <a:ea typeface="Calibri"/>
                <a:cs typeface="Times New Roman"/>
              </a:rPr>
              <a:t>17. Система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Calibri"/>
                <a:ea typeface="Calibri"/>
                <a:cs typeface="Times New Roman"/>
              </a:rPr>
              <a:t>18. Системный 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оператор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/>
                <a:ea typeface="Calibri"/>
                <a:cs typeface="Times New Roman"/>
              </a:rPr>
              <a:t>19. Элемент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6231136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7C35E14C-9A15-4DE6-82C9-426A2648DB3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Программа курса Развития Творческого Воображения</a:t>
            </a:r>
            <a:endParaRPr lang="ru-RU" alt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985" y="582729"/>
            <a:ext cx="7525907" cy="599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49508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sz="2000" kern="0" cap="none" dirty="0" smtClean="0"/>
              <a:t>ДОМАШНЕЕ ЗАДАНИЕ</a:t>
            </a:r>
            <a:endParaRPr lang="ru-RU" sz="2000" kern="0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163771" y="709679"/>
            <a:ext cx="8665903" cy="464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Выберите конкретную фантастическую идею, придуманную вами для вашего объекта. Развейте идею с помощью 4-х этажной схемы. 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Проверьте есть ли что-то похожее в известных фантастических произведениях. </a:t>
            </a:r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55461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sz="2000" kern="0" cap="none" dirty="0" smtClean="0"/>
              <a:t>Разминка</a:t>
            </a:r>
            <a:endParaRPr lang="ru-RU" sz="2000" kern="0" cap="none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19" y="932781"/>
            <a:ext cx="8501955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Игра «Черный ящик». Это разновидность игры «Да-</a:t>
            </a:r>
            <a:r>
              <a:rPr lang="ru-RU" sz="2000" dirty="0" err="1" smtClean="0"/>
              <a:t>нетки</a:t>
            </a:r>
            <a:r>
              <a:rPr lang="ru-RU" sz="2000" dirty="0" smtClean="0"/>
              <a:t>». Ведущий загадывает предмет, который находится в «Черном ящике», представляя очень короткую характеристику этого предмета.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181254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sz="2000" kern="0" cap="none" dirty="0" smtClean="0"/>
              <a:t>Метод «Золотой рыбки»</a:t>
            </a:r>
            <a:endParaRPr lang="ru-RU" sz="2000" kern="0" cap="none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535" y="673469"/>
            <a:ext cx="884375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Как попасть в </a:t>
            </a:r>
            <a:r>
              <a:rPr lang="ru-RU" sz="2000" dirty="0" err="1" smtClean="0"/>
              <a:t>Хогвардс</a:t>
            </a:r>
            <a:r>
              <a:rPr lang="ru-RU" sz="2000" dirty="0" smtClean="0"/>
              <a:t>?</a:t>
            </a:r>
          </a:p>
          <a:p>
            <a:pPr marL="457200" indent="-457200" algn="just">
              <a:buAutoNum type="arabicPeriod"/>
            </a:pPr>
            <a:r>
              <a:rPr lang="ru-RU" sz="2000" dirty="0" smtClean="0"/>
              <a:t>Получить письмо с приглашением для обучения в особенной школе</a:t>
            </a:r>
          </a:p>
          <a:p>
            <a:pPr marL="457200" indent="-457200" algn="just">
              <a:buAutoNum type="arabicPeriod"/>
            </a:pPr>
            <a:r>
              <a:rPr lang="ru-RU" sz="2000" dirty="0" smtClean="0"/>
              <a:t>Приобрести необходимые пособия и принадлежности в сопровождении представителя особенной школы</a:t>
            </a:r>
          </a:p>
          <a:p>
            <a:pPr marL="457200" indent="-457200" algn="just">
              <a:buAutoNum type="arabicPeriod"/>
            </a:pPr>
            <a:r>
              <a:rPr lang="ru-RU" sz="2000" dirty="0" smtClean="0"/>
              <a:t>В назначенное время прибыть на вокзал</a:t>
            </a:r>
          </a:p>
          <a:p>
            <a:pPr marL="457200" indent="-457200" algn="just">
              <a:buAutoNum type="arabicPeriod"/>
            </a:pPr>
            <a:r>
              <a:rPr lang="ru-RU" sz="2000" dirty="0" smtClean="0"/>
              <a:t>Найти нужную платформу</a:t>
            </a:r>
          </a:p>
          <a:p>
            <a:pPr marL="457200" indent="-457200" algn="just">
              <a:buAutoNum type="arabicPeriod"/>
            </a:pPr>
            <a:r>
              <a:rPr lang="ru-RU" sz="2000" dirty="0" smtClean="0"/>
              <a:t>Занять свое место в купе</a:t>
            </a:r>
          </a:p>
          <a:p>
            <a:pPr marL="457200" indent="-457200" algn="just">
              <a:buAutoNum type="arabicPeriod"/>
            </a:pP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" y="3248167"/>
            <a:ext cx="2852491" cy="160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917" y="3248167"/>
            <a:ext cx="2459368" cy="160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961" y="4960039"/>
            <a:ext cx="3517710" cy="14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94" y="3153740"/>
            <a:ext cx="2551439" cy="165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5255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sz="2000" kern="0" cap="none" dirty="0" smtClean="0"/>
              <a:t>Метод «Золотой рыбки»</a:t>
            </a:r>
            <a:endParaRPr lang="ru-RU" sz="2000" kern="0" cap="none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37529907"/>
              </p:ext>
            </p:extLst>
          </p:nvPr>
        </p:nvGraphicFramePr>
        <p:xfrm>
          <a:off x="163772" y="682366"/>
          <a:ext cx="8734567" cy="4912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820" y="4999794"/>
            <a:ext cx="2005323" cy="152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6035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Template NEW">
  <a:themeElements>
    <a:clrScheme name="">
      <a:dk1>
        <a:srgbClr val="000000"/>
      </a:dk1>
      <a:lt1>
        <a:srgbClr val="FFFFFF"/>
      </a:lt1>
      <a:dk2>
        <a:srgbClr val="FFFFFF"/>
      </a:dk2>
      <a:lt2>
        <a:srgbClr val="76767C"/>
      </a:lt2>
      <a:accent1>
        <a:srgbClr val="9DB78B"/>
      </a:accent1>
      <a:accent2>
        <a:srgbClr val="5C6F6A"/>
      </a:accent2>
      <a:accent3>
        <a:srgbClr val="FFFFFF"/>
      </a:accent3>
      <a:accent4>
        <a:srgbClr val="000000"/>
      </a:accent4>
      <a:accent5>
        <a:srgbClr val="CCD8C4"/>
      </a:accent5>
      <a:accent6>
        <a:srgbClr val="53645F"/>
      </a:accent6>
      <a:hlink>
        <a:srgbClr val="496D77"/>
      </a:hlink>
      <a:folHlink>
        <a:srgbClr val="EFBC35"/>
      </a:folHlink>
    </a:clrScheme>
    <a:fontScheme name="PPT Template 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233363" marR="0" indent="-233363" algn="ctr" defTabSz="914400" rtl="0" eaLnBrk="1" fontAlgn="base" latinLnBrk="0" hangingPunct="1">
          <a:lnSpc>
            <a:spcPct val="100000"/>
          </a:lnSpc>
          <a:spcBef>
            <a:spcPct val="15000"/>
          </a:spcBef>
          <a:spcAft>
            <a:spcPct val="0"/>
          </a:spcAft>
          <a:buClr>
            <a:srgbClr val="993300"/>
          </a:buClr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233363" marR="0" indent="-233363" algn="ctr" defTabSz="914400" rtl="0" eaLnBrk="1" fontAlgn="base" latinLnBrk="0" hangingPunct="1">
          <a:lnSpc>
            <a:spcPct val="100000"/>
          </a:lnSpc>
          <a:spcBef>
            <a:spcPct val="15000"/>
          </a:spcBef>
          <a:spcAft>
            <a:spcPct val="0"/>
          </a:spcAft>
          <a:buClr>
            <a:srgbClr val="993300"/>
          </a:buClr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 Template 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C6600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B8AA"/>
        </a:accent5>
        <a:accent6>
          <a:srgbClr val="00005C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4D22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00005C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4D22"/>
        </a:accent1>
        <a:accent2>
          <a:srgbClr val="146068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11565E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6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94D22"/>
        </a:accent1>
        <a:accent2>
          <a:srgbClr val="146068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11565E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58625</TotalTime>
  <Words>908</Words>
  <Application>Microsoft Office PowerPoint</Application>
  <PresentationFormat>Экран (4:3)</PresentationFormat>
  <Paragraphs>122</Paragraphs>
  <Slides>18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PPT Template NEW</vt:lpstr>
      <vt:lpstr>Развитие Творческого Воображения (РТВ)</vt:lpstr>
      <vt:lpstr>Презентация PowerPoint</vt:lpstr>
      <vt:lpstr>Цель лекции</vt:lpstr>
      <vt:lpstr>Презентация PowerPoint</vt:lpstr>
      <vt:lpstr>Программа курса Развития Творческого Воображения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 «Золотой рыбки»</vt:lpstr>
      <vt:lpstr>Метод «Золотой рыбки»</vt:lpstr>
      <vt:lpstr>Метод «Золотой рыбки»</vt:lpstr>
      <vt:lpstr>Метод «Снежного кома»</vt:lpstr>
      <vt:lpstr>Презентация PowerPoint</vt:lpstr>
      <vt:lpstr>Метод «Снежного кома»</vt:lpstr>
      <vt:lpstr>Презентация PowerPoint</vt:lpstr>
      <vt:lpstr>Презентация PowerPoint</vt:lpstr>
    </vt:vector>
  </TitlesOfParts>
  <Company>Алгоритм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инновацинно-технологического консалтинга «Алгоритм»</dc:title>
  <dc:creator>Герасимов О.М.</dc:creator>
  <cp:lastModifiedBy>User</cp:lastModifiedBy>
  <cp:revision>3931</cp:revision>
  <cp:lastPrinted>2020-01-23T22:00:02Z</cp:lastPrinted>
  <dcterms:created xsi:type="dcterms:W3CDTF">2006-01-09T16:17:19Z</dcterms:created>
  <dcterms:modified xsi:type="dcterms:W3CDTF">2020-01-31T16:09:16Z</dcterms:modified>
</cp:coreProperties>
</file>