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63" r:id="rId3"/>
  </p:sldMasterIdLst>
  <p:notesMasterIdLst>
    <p:notesMasterId r:id="rId46"/>
  </p:notesMasterIdLst>
  <p:handoutMasterIdLst>
    <p:handoutMasterId r:id="rId47"/>
  </p:handoutMasterIdLst>
  <p:sldIdLst>
    <p:sldId id="256" r:id="rId4"/>
    <p:sldId id="276" r:id="rId5"/>
    <p:sldId id="257" r:id="rId6"/>
    <p:sldId id="278" r:id="rId7"/>
    <p:sldId id="259" r:id="rId8"/>
    <p:sldId id="279" r:id="rId9"/>
    <p:sldId id="281" r:id="rId10"/>
    <p:sldId id="280" r:id="rId11"/>
    <p:sldId id="285" r:id="rId12"/>
    <p:sldId id="283" r:id="rId13"/>
    <p:sldId id="282" r:id="rId14"/>
    <p:sldId id="284" r:id="rId15"/>
    <p:sldId id="286" r:id="rId16"/>
    <p:sldId id="287" r:id="rId17"/>
    <p:sldId id="289" r:id="rId18"/>
    <p:sldId id="290" r:id="rId19"/>
    <p:sldId id="305" r:id="rId20"/>
    <p:sldId id="296" r:id="rId21"/>
    <p:sldId id="310" r:id="rId22"/>
    <p:sldId id="291" r:id="rId23"/>
    <p:sldId id="313" r:id="rId24"/>
    <p:sldId id="292" r:id="rId25"/>
    <p:sldId id="314" r:id="rId26"/>
    <p:sldId id="288" r:id="rId27"/>
    <p:sldId id="293" r:id="rId28"/>
    <p:sldId id="294" r:id="rId29"/>
    <p:sldId id="306" r:id="rId30"/>
    <p:sldId id="297" r:id="rId31"/>
    <p:sldId id="311" r:id="rId32"/>
    <p:sldId id="300" r:id="rId33"/>
    <p:sldId id="299" r:id="rId34"/>
    <p:sldId id="298" r:id="rId35"/>
    <p:sldId id="307" r:id="rId36"/>
    <p:sldId id="304" r:id="rId37"/>
    <p:sldId id="312" r:id="rId38"/>
    <p:sldId id="260" r:id="rId39"/>
    <p:sldId id="301" r:id="rId40"/>
    <p:sldId id="302" r:id="rId41"/>
    <p:sldId id="303" r:id="rId42"/>
    <p:sldId id="308" r:id="rId43"/>
    <p:sldId id="309" r:id="rId44"/>
    <p:sldId id="274" r:id="rId4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1A6"/>
    <a:srgbClr val="00B230"/>
    <a:srgbClr val="F44C2A"/>
    <a:srgbClr val="1669EF"/>
    <a:srgbClr val="133C41"/>
    <a:srgbClr val="FEFEF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9" autoAdjust="0"/>
    <p:restoredTop sz="94624" autoAdjust="0"/>
  </p:normalViewPr>
  <p:slideViewPr>
    <p:cSldViewPr snapToGrid="0">
      <p:cViewPr>
        <p:scale>
          <a:sx n="70" d="100"/>
          <a:sy n="70" d="100"/>
        </p:scale>
        <p:origin x="-1548" y="-4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82" y="4766582"/>
            <a:ext cx="470910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333981" y="4731957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599" y="-313932"/>
            <a:ext cx="4672385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9693" y="4723315"/>
            <a:ext cx="612648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C143BA3E-52CB-5646-B7DC-BAF96CB3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="" xmlns:a16="http://schemas.microsoft.com/office/drawing/2014/main" id="{7867A3F1-3A72-4A89-B097-019CF3129F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390" y="4671728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2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rgbClr val="12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80321" y="1780394"/>
            <a:ext cx="3993357" cy="269635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0321" y="1079500"/>
            <a:ext cx="3986213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3810001" cy="4826639"/>
          </a:xfrm>
          <a:prstGeom prst="rect">
            <a:avLst/>
          </a:prstGeom>
          <a:solidFill>
            <a:srgbClr val="12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94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2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80321" y="1437495"/>
            <a:ext cx="399354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4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7" y="902523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0"/>
            <a:endParaRPr lang="en-US" sz="1100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9" y="1079500"/>
            <a:ext cx="398621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27175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35751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1463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75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735751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431463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80953" y="2098360"/>
            <a:ext cx="5582093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600" baseline="0" dirty="0">
                <a:solidFill>
                  <a:schemeClr val="bg1"/>
                </a:solidFill>
                <a:latin typeface="+mj-lt"/>
              </a:rPr>
            </a:b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600" b="1" spc="20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54820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7595798" y="3681859"/>
            <a:ext cx="1548202" cy="11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F44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82" y="4766582"/>
            <a:ext cx="470910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333981" y="4731957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599" y="-313932"/>
            <a:ext cx="4672385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9693" y="4723315"/>
            <a:ext cx="612648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F1630F5B-F2F8-2949-A2C3-748AC6ED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="" xmlns:a16="http://schemas.microsoft.com/office/drawing/2014/main" id="{7FC8478E-21D0-4B90-9D33-37FC0E27AE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02" y="46794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952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5986464" y="703218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6"/>
            <a:ext cx="5986464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=""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5986464" y="711726"/>
            <a:ext cx="3157536" cy="518593"/>
          </a:xfrm>
          <a:prstGeom prst="rect">
            <a:avLst/>
          </a:prstGeom>
          <a:solidFill>
            <a:srgbClr val="1281A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28575" rIns="0" bIns="28575" anchor="ctr">
            <a:noAutofit/>
          </a:bodyPr>
          <a:lstStyle/>
          <a:p>
            <a:pPr marR="23813" indent="23813" algn="ctr" defTabSz="309567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200" b="1" kern="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462" y="769496"/>
            <a:ext cx="3157537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3213" y="1772289"/>
            <a:ext cx="2656378" cy="3054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3213" y="1429389"/>
            <a:ext cx="2656378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- Lime Green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0422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bg>
      <p:bgPr>
        <a:solidFill>
          <a:srgbClr val="F44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rgbClr val="00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00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82" y="4766582"/>
            <a:ext cx="470910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333981" y="4731957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599" y="-313932"/>
            <a:ext cx="4672385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9693" y="4723315"/>
            <a:ext cx="612648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950D8DD9-4CCF-D34C-8F93-7A336CB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="" xmlns:a16="http://schemas.microsoft.com/office/drawing/2014/main" id="{8D5D25EB-3EFA-4B02-AF0B-C75E56197E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02" y="46794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37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73801" y="0"/>
            <a:ext cx="53035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9D10E6-DD2A-5942-AA77-43CBDB5BC7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82" y="4766582"/>
            <a:ext cx="470910" cy="166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81CD7A-2E0E-4841-8091-B3EFBF416DF8}"/>
              </a:ext>
            </a:extLst>
          </p:cNvPr>
          <p:cNvSpPr txBox="1"/>
          <p:nvPr userDrawn="1"/>
        </p:nvSpPr>
        <p:spPr>
          <a:xfrm>
            <a:off x="-1333981" y="4731957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3BBE9AF-031C-2C41-A915-C1D0716E76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4671"/>
            <a:ext cx="5776787" cy="3424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3BCD10-18CC-F24E-948B-A0205CEEA1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9693" y="4723315"/>
            <a:ext cx="612648" cy="232727"/>
          </a:xfrm>
          <a:prstGeom prst="rect">
            <a:avLst/>
          </a:prstGeom>
        </p:spPr>
      </p:pic>
      <p:pic>
        <p:nvPicPr>
          <p:cNvPr id="15" name="Рисунок 3">
            <a:extLst>
              <a:ext uri="{FF2B5EF4-FFF2-40B4-BE49-F238E27FC236}">
                <a16:creationId xmlns="" xmlns:a16="http://schemas.microsoft.com/office/drawing/2014/main" id="{C362557C-9AF1-48A7-903A-13005A887A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02" y="46794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20F4AA-D7DE-CE4D-81F8-263FD53BD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903" y="4911973"/>
            <a:ext cx="470910" cy="166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3154CD-61BB-FE45-8049-447373805790}"/>
              </a:ext>
            </a:extLst>
          </p:cNvPr>
          <p:cNvSpPr txBox="1"/>
          <p:nvPr userDrawn="1"/>
        </p:nvSpPr>
        <p:spPr>
          <a:xfrm>
            <a:off x="497604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A8B596-C06E-364B-AEA3-F16629E85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173" y="4488377"/>
            <a:ext cx="2076020" cy="1230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F9DEC8-4D07-F94E-BC7E-9409D9EC6E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9714" y="4868706"/>
            <a:ext cx="612648" cy="232727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="" xmlns:a16="http://schemas.microsoft.com/office/drawing/2014/main" id="{DEC9DACF-6476-4E9F-BC46-C3C96A364F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855722"/>
            <a:ext cx="8429625" cy="362102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</a:p>
          <a:p>
            <a:pPr lvl="0"/>
            <a:endParaRPr lang="en-US" sz="1100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860612"/>
            <a:ext cx="3986212" cy="361613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800600" y="860612"/>
            <a:ext cx="3986213" cy="361613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422400"/>
            <a:ext cx="8429625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diam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sz="11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1079500"/>
            <a:ext cx="8429625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7" y="1079500"/>
            <a:ext cx="39933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466" y="1412416"/>
            <a:ext cx="4315968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5596" y="3843769"/>
            <a:ext cx="1945326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12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8" r:id="rId2"/>
    <p:sldLayoutId id="2147483699" r:id="rId3"/>
    <p:sldLayoutId id="2147483670" r:id="rId4"/>
    <p:sldLayoutId id="2147483696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821493"/>
            <a:ext cx="8426449" cy="3655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903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497604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33FF1C-6E72-4940-BDEF-6B6395B8D35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49714" y="4868706"/>
            <a:ext cx="612648" cy="232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E3A35A-B45F-A64E-9815-C3411574D44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63173" y="4497521"/>
            <a:ext cx="2076020" cy="1230630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="" xmlns:a16="http://schemas.microsoft.com/office/drawing/2014/main" id="{28146CAB-2670-4161-9EF3-13FE288DA19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  <p:sldLayoutId id="2147483700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954" y="1803228"/>
            <a:ext cx="5582093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4400" b="1" spc="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80E8CA7-7891-1D42-95B2-09D258542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903" y="4911973"/>
            <a:ext cx="470910" cy="16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3C257F-E4DE-DC46-A917-B55054E58024}"/>
              </a:ext>
            </a:extLst>
          </p:cNvPr>
          <p:cNvSpPr txBox="1"/>
          <p:nvPr userDrawn="1"/>
        </p:nvSpPr>
        <p:spPr>
          <a:xfrm>
            <a:off x="497604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837F71B-D5AA-314D-9483-29AFE42417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3173" y="4497521"/>
            <a:ext cx="2076020" cy="1230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FC99799-BC71-A44D-818D-D7036EBA6DD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49714" y="4868706"/>
            <a:ext cx="612648" cy="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ТРИЗ-турнир. </a:t>
            </a:r>
            <a:br>
              <a:rPr lang="ru-RU" dirty="0" smtClean="0"/>
            </a:br>
            <a:r>
              <a:rPr lang="ru-RU" dirty="0" smtClean="0"/>
              <a:t>2 сессия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1466" y="3049747"/>
            <a:ext cx="4315968" cy="313932"/>
          </a:xfrm>
        </p:spPr>
        <p:txBody>
          <a:bodyPr/>
          <a:lstStyle/>
          <a:p>
            <a:r>
              <a:rPr lang="ru-RU" dirty="0" smtClean="0"/>
              <a:t>Соревнование по </a:t>
            </a:r>
            <a:br>
              <a:rPr lang="ru-RU" dirty="0" smtClean="0"/>
            </a:br>
            <a:r>
              <a:rPr lang="ru-RU" dirty="0" smtClean="0"/>
              <a:t>Теории Решения Изобретательских Задач</a:t>
            </a:r>
            <a:endParaRPr lang="en-US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441" y="4666426"/>
            <a:ext cx="564455" cy="3205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90" y="1357313"/>
            <a:ext cx="32131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2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«Нужна «штуковина»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«Нужна штуковина»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 уровней сложности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Максимум – 17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Вам нужно угадать предмет (элемент), который задумал эксперт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 можете получить подсказки – первые 3 бесплатно, а остальные за таланты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5-й уровень – игра «Да-нет»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1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1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Какой предмет задумал эксперт?</a:t>
            </a:r>
          </a:p>
          <a:p>
            <a:pPr marL="0" indent="0">
              <a:buNone/>
            </a:pPr>
            <a:r>
              <a:rPr lang="ru-RU" dirty="0" smtClean="0"/>
              <a:t>Вы можете получить до 10 подсказок </a:t>
            </a:r>
            <a:r>
              <a:rPr lang="ru-RU" sz="1800" dirty="0" smtClean="0"/>
              <a:t>(первые 3 бесплатно, остальные за таланты)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527757"/>
            <a:ext cx="5867400" cy="33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2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Какой элемент задумал эксперт?</a:t>
            </a:r>
          </a:p>
          <a:p>
            <a:pPr marL="0" indent="0">
              <a:buNone/>
            </a:pPr>
            <a:r>
              <a:rPr lang="ru-RU" dirty="0" smtClean="0"/>
              <a:t>Вы можете использовать подсказки за таланты или «в кредит».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4" y="1506522"/>
            <a:ext cx="5892831" cy="33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3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Участникам предлагается категория, к которой принадлежит предмет. Категории: автомобили, самолеты, поезда, космическая техника. Эксперт задумал один предмет.</a:t>
            </a:r>
          </a:p>
          <a:p>
            <a:pPr marL="0" indent="0">
              <a:buNone/>
            </a:pPr>
            <a:r>
              <a:rPr lang="ru-RU" dirty="0" smtClean="0"/>
              <a:t>Вы можете получить подсказки за таланты или «в кредит».</a:t>
            </a:r>
          </a:p>
          <a:p>
            <a:pPr marL="0" indent="0">
              <a:buNone/>
            </a:pPr>
            <a:r>
              <a:rPr lang="ru-RU" dirty="0"/>
              <a:t>Вы можете получить до 10 подсказок (первые 3 бесплатно, остальные за таланты)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683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4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rgbClr val="222222"/>
                </a:solidFill>
              </a:rPr>
              <a:t>Участникам предлагается категория, к которой принадлежит элемент предмета. Категории: автомобили, самолеты, поезда, космическая техника. Эксперт задумал один элемент.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222222"/>
                </a:solidFill>
              </a:rPr>
              <a:t>Вы можете получить подсказки за таланты или «в кредит».</a:t>
            </a:r>
          </a:p>
          <a:p>
            <a:pPr marL="0" indent="0">
              <a:buNone/>
            </a:pPr>
            <a:r>
              <a:rPr lang="ru-RU" dirty="0"/>
              <a:t>Вы можете получить до 10 подсказок (первые 3 бесплатно, остальные за таланты)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6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5 – 5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Эксперт задумал предмет, связанный с транспортом.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 можете задать 10 вопросов, на которые эксперт будет отвечать только «Да» или «Нет».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Если ответа все еще нет, вы можете задать дополнительные вопросы за таланты.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2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«Нужна «штуковина»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3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«Правило </a:t>
            </a:r>
            <a:r>
              <a:rPr lang="ru-RU" sz="3200" dirty="0" err="1" smtClean="0">
                <a:solidFill>
                  <a:schemeClr val="bg1"/>
                </a:solidFill>
              </a:rPr>
              <a:t>Филеаса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Фогга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«Правило </a:t>
            </a:r>
            <a:r>
              <a:rPr lang="ru-RU" dirty="0" err="1" smtClean="0"/>
              <a:t>Филеаса</a:t>
            </a:r>
            <a:r>
              <a:rPr lang="ru-RU" dirty="0" smtClean="0"/>
              <a:t> </a:t>
            </a:r>
            <a:r>
              <a:rPr lang="ru-RU" dirty="0" err="1" smtClean="0"/>
              <a:t>Фогга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60612"/>
            <a:ext cx="8227253" cy="36161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этом этапе вам нужно исключить лишнюю систему или элемент, дополнить ряд объектов, определить из чего состоит объект.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этом этапе можно получить </a:t>
            </a:r>
            <a:r>
              <a:rPr lang="ru-RU" b="1" dirty="0" smtClean="0"/>
              <a:t>от 32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 можете получить ответы на  вопросы за таланты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075" y="2016692"/>
            <a:ext cx="8921363" cy="1421928"/>
          </a:xfrm>
        </p:spPr>
        <p:txBody>
          <a:bodyPr/>
          <a:lstStyle/>
          <a:p>
            <a:pPr algn="ctr"/>
            <a:r>
              <a:rPr lang="ru-RU" sz="4400" dirty="0" smtClean="0"/>
              <a:t>Пусть победит самый смышленый!!!</a:t>
            </a:r>
            <a:endParaRPr lang="en-US" sz="4400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441" y="4666426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1.1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Найдите лишний автомобиль, дайте название оставшейся группе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2871364"/>
            <a:ext cx="3181351" cy="1727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224456"/>
            <a:ext cx="3267970" cy="1495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" y="2806652"/>
            <a:ext cx="2783258" cy="1836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" y="1171904"/>
            <a:ext cx="2890851" cy="14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1.2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Найдите лишнее транспортное средство. По какому признаку вы сделали свой выбор?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33" y="1600517"/>
            <a:ext cx="2423076" cy="1311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9" y="3135550"/>
            <a:ext cx="3402330" cy="1417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37" y="3194020"/>
            <a:ext cx="3117081" cy="1358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37" y="1602181"/>
            <a:ext cx="1927365" cy="131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2.1 – 6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7" y="790575"/>
            <a:ext cx="4940300" cy="3705225"/>
          </a:xfrm>
        </p:spPr>
      </p:pic>
      <p:sp>
        <p:nvSpPr>
          <p:cNvPr id="6" name="TextBox 5"/>
          <p:cNvSpPr txBox="1"/>
          <p:nvPr/>
        </p:nvSpPr>
        <p:spPr>
          <a:xfrm>
            <a:off x="5505450" y="762000"/>
            <a:ext cx="3298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Какими видами транспорта доставляется почта?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…………………………………………...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……………………………………………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……………………………………………</a:t>
            </a:r>
          </a:p>
          <a:p>
            <a:pPr marL="342900" indent="-342900">
              <a:buAutoNum type="arabicPeriod"/>
            </a:pPr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Как доставлялась почта, когда не было транспорта?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166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2.2 – 5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6" y="802576"/>
            <a:ext cx="2089428" cy="91704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4" y="842280"/>
            <a:ext cx="1637731" cy="872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842280"/>
            <a:ext cx="1333189" cy="8723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2" y="842280"/>
            <a:ext cx="1879254" cy="8723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0" y="1964354"/>
            <a:ext cx="2527538" cy="12412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8" y="1964353"/>
            <a:ext cx="1756173" cy="12412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04" y="1964354"/>
            <a:ext cx="1667017" cy="12412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06" y="3464043"/>
            <a:ext cx="1972573" cy="9023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48" y="3464043"/>
            <a:ext cx="2450411" cy="9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3 – 6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" y="760413"/>
            <a:ext cx="4346577" cy="3621087"/>
          </a:xfrm>
        </p:spPr>
      </p:pic>
      <p:sp>
        <p:nvSpPr>
          <p:cNvPr id="6" name="TextBox 5"/>
          <p:cNvSpPr txBox="1"/>
          <p:nvPr/>
        </p:nvSpPr>
        <p:spPr>
          <a:xfrm>
            <a:off x="4410075" y="58429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каких элементов состоит колесо?</a:t>
            </a:r>
          </a:p>
          <a:p>
            <a:r>
              <a:rPr lang="ru-RU" sz="1800" dirty="0" smtClean="0"/>
              <a:t>1 ………………………………………………………….</a:t>
            </a:r>
          </a:p>
          <a:p>
            <a:endParaRPr lang="ru-RU" sz="1800" dirty="0" smtClean="0"/>
          </a:p>
          <a:p>
            <a:r>
              <a:rPr lang="ru-RU" sz="1800" dirty="0" smtClean="0"/>
              <a:t>2 ………………………………………………………….</a:t>
            </a:r>
          </a:p>
          <a:p>
            <a:endParaRPr lang="ru-RU" sz="1800" dirty="0" smtClean="0"/>
          </a:p>
          <a:p>
            <a:r>
              <a:rPr lang="ru-RU" sz="1800" dirty="0" smtClean="0"/>
              <a:t>3 ………………………………………. ………………..</a:t>
            </a:r>
          </a:p>
          <a:p>
            <a:endParaRPr lang="ru-RU" sz="1800" dirty="0" smtClean="0"/>
          </a:p>
          <a:p>
            <a:r>
              <a:rPr lang="ru-RU" sz="1800" dirty="0" smtClean="0"/>
              <a:t>4 ………………………………………………………….</a:t>
            </a:r>
          </a:p>
          <a:p>
            <a:endParaRPr lang="ru-RU" sz="1800" dirty="0" smtClean="0"/>
          </a:p>
          <a:p>
            <a:r>
              <a:rPr lang="ru-RU" sz="1800" dirty="0" smtClean="0"/>
              <a:t>5 ………………………………………...................</a:t>
            </a:r>
          </a:p>
          <a:p>
            <a:endParaRPr lang="ru-RU" sz="1800" dirty="0" smtClean="0"/>
          </a:p>
          <a:p>
            <a:r>
              <a:rPr lang="ru-RU" sz="1800" dirty="0" smtClean="0"/>
              <a:t>6 ……………………………………......................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067" y="4203507"/>
            <a:ext cx="7979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 позволяет шине амортизировать движение?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24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4 – за каждый ответ 1 талант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Вспомните, когда появились эти фантастические идеи? Расставьте в хронологическом порядке. </a:t>
            </a:r>
          </a:p>
          <a:p>
            <a:pPr marL="457200" indent="-457200">
              <a:buAutoNum type="arabicPeriod"/>
            </a:pPr>
            <a:r>
              <a:rPr lang="ru-RU" dirty="0" smtClean="0"/>
              <a:t>Герберт Уэллс – городской транспорт. Размер города зависит от развития транспорта</a:t>
            </a:r>
          </a:p>
          <a:p>
            <a:pPr marL="457200" indent="-457200">
              <a:buAutoNum type="arabicPeriod"/>
            </a:pPr>
            <a:r>
              <a:rPr lang="ru-RU" dirty="0" smtClean="0"/>
              <a:t>Жюль Верн – человек на Луне</a:t>
            </a:r>
          </a:p>
          <a:p>
            <a:pPr marL="457200" indent="-457200">
              <a:buAutoNum type="arabicPeriod"/>
            </a:pPr>
            <a:r>
              <a:rPr lang="ru-RU" dirty="0" smtClean="0"/>
              <a:t>Артур Кларк – орбитальные спутники</a:t>
            </a:r>
          </a:p>
          <a:p>
            <a:pPr marL="457200" indent="-457200">
              <a:buAutoNum type="arabicPeriod"/>
            </a:pPr>
            <a:r>
              <a:rPr lang="ru-RU" dirty="0" smtClean="0"/>
              <a:t>Алексей Толстой – полет на Марс</a:t>
            </a:r>
          </a:p>
          <a:p>
            <a:pPr marL="457200" indent="-457200">
              <a:buAutoNum type="arabicPeriod"/>
            </a:pPr>
            <a:r>
              <a:rPr lang="ru-RU" dirty="0" smtClean="0"/>
              <a:t>Джон </a:t>
            </a:r>
            <a:r>
              <a:rPr lang="ru-RU" dirty="0" err="1" smtClean="0"/>
              <a:t>Джекоб</a:t>
            </a:r>
            <a:r>
              <a:rPr lang="ru-RU" dirty="0" smtClean="0"/>
              <a:t> </a:t>
            </a:r>
            <a:r>
              <a:rPr lang="ru-RU" dirty="0" err="1" smtClean="0"/>
              <a:t>Астор</a:t>
            </a:r>
            <a:r>
              <a:rPr lang="ru-RU" dirty="0" smtClean="0"/>
              <a:t> </a:t>
            </a:r>
            <a:r>
              <a:rPr lang="en-US" dirty="0" smtClean="0"/>
              <a:t>IV</a:t>
            </a:r>
            <a:r>
              <a:rPr lang="ru-RU" dirty="0" smtClean="0"/>
              <a:t> – магнитная железная дорога и электромобиль</a:t>
            </a:r>
          </a:p>
          <a:p>
            <a:pPr marL="457200" indent="-457200">
              <a:buAutoNum type="arabicPeriod"/>
            </a:pPr>
            <a:r>
              <a:rPr lang="ru-RU" dirty="0" smtClean="0"/>
              <a:t>Айзек </a:t>
            </a:r>
            <a:r>
              <a:rPr lang="ru-RU" dirty="0"/>
              <a:t>А</a:t>
            </a:r>
            <a:r>
              <a:rPr lang="ru-RU" dirty="0" smtClean="0"/>
              <a:t>зимов – автомобиль парящий над дорогой, лодка идущая поверх воды, </a:t>
            </a:r>
            <a:r>
              <a:rPr lang="ru-RU" dirty="0" err="1" smtClean="0"/>
              <a:t>пневмопочта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8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5 – 6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31" y="613569"/>
            <a:ext cx="6105525" cy="2828925"/>
          </a:xfrm>
        </p:spPr>
      </p:pic>
      <p:sp>
        <p:nvSpPr>
          <p:cNvPr id="6" name="TextBox 5"/>
          <p:cNvSpPr txBox="1"/>
          <p:nvPr/>
        </p:nvSpPr>
        <p:spPr>
          <a:xfrm>
            <a:off x="495300" y="3495675"/>
            <a:ext cx="836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Куда едет автобус? Почему?</a:t>
            </a:r>
          </a:p>
          <a:p>
            <a:endParaRPr lang="ru-RU" sz="1800" dirty="0"/>
          </a:p>
          <a:p>
            <a:r>
              <a:rPr lang="ru-RU" sz="1800" dirty="0" smtClean="0"/>
              <a:t>Какого элемента не хватает?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268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«Правило </a:t>
            </a:r>
            <a:r>
              <a:rPr lang="ru-RU" dirty="0" err="1" smtClean="0"/>
              <a:t>Филеаса</a:t>
            </a:r>
            <a:r>
              <a:rPr lang="ru-RU" dirty="0" smtClean="0"/>
              <a:t> </a:t>
            </a:r>
            <a:r>
              <a:rPr lang="ru-RU" dirty="0" err="1" smtClean="0"/>
              <a:t>Фогга</a:t>
            </a:r>
            <a:r>
              <a:rPr lang="ru-RU" dirty="0" smtClean="0"/>
              <a:t>»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1803228"/>
            <a:ext cx="6515100" cy="122018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4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</a:rPr>
              <a:t>Раскадровка</a:t>
            </a:r>
            <a:r>
              <a:rPr lang="ru-RU" sz="3200" dirty="0" smtClean="0">
                <a:solidFill>
                  <a:schemeClr val="bg1"/>
                </a:solidFill>
              </a:rPr>
              <a:t> для Микки Мауса»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«</a:t>
            </a:r>
            <a:r>
              <a:rPr lang="ru-RU" dirty="0" err="1" smtClean="0"/>
              <a:t>Раскадровка</a:t>
            </a:r>
            <a:r>
              <a:rPr lang="ru-RU" dirty="0" smtClean="0"/>
              <a:t>» для Микки Мауса»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60612"/>
            <a:ext cx="8227253" cy="36161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Задания этого этапа связаны с технологическими или другими процессами.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Вам нужно представить поэтапно как и что происходит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этом этапе можно получить 30</a:t>
            </a:r>
            <a:r>
              <a:rPr lang="ru-RU" b="1" dirty="0" smtClean="0"/>
              <a:t>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 можете получить ответы на  вопросы за таланты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6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Г.С. </a:t>
            </a:r>
            <a:r>
              <a:rPr lang="ru-RU" dirty="0" err="1" smtClean="0"/>
              <a:t>Альтшуллер</a:t>
            </a:r>
            <a:r>
              <a:rPr lang="ru-RU" dirty="0" smtClean="0"/>
              <a:t>. Основоположник ТРИЗ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2198" b="3341"/>
          <a:stretch/>
        </p:blipFill>
        <p:spPr bwMode="auto">
          <a:xfrm>
            <a:off x="667265" y="849485"/>
            <a:ext cx="2378676" cy="350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7854" y="920578"/>
            <a:ext cx="5276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ТРИЗ (теория решения изобретательских задач) </a:t>
            </a:r>
            <a:r>
              <a:rPr lang="ru-RU" sz="1800" dirty="0" smtClean="0"/>
              <a:t>– комплекс методик и инструментов для анализа развития систем, выявления и разрешения противоречий, прогнозирования развития систем.</a:t>
            </a:r>
          </a:p>
          <a:p>
            <a:endParaRPr lang="ru-RU" sz="1800" dirty="0"/>
          </a:p>
          <a:p>
            <a:r>
              <a:rPr lang="ru-RU" sz="1800" dirty="0" smtClean="0"/>
              <a:t>Генрих </a:t>
            </a:r>
            <a:r>
              <a:rPr lang="ru-RU" sz="1800" dirty="0" err="1" smtClean="0"/>
              <a:t>Саулович</a:t>
            </a:r>
            <a:r>
              <a:rPr lang="ru-RU" sz="1800" dirty="0" smtClean="0"/>
              <a:t> </a:t>
            </a:r>
            <a:r>
              <a:rPr lang="ru-RU" sz="1800" dirty="0" err="1" smtClean="0"/>
              <a:t>Альтшуллер</a:t>
            </a:r>
            <a:r>
              <a:rPr lang="ru-RU" sz="1800" dirty="0" smtClean="0"/>
              <a:t> (1926 – 1998) – советский и российский ученый, изобретатель, писатель-фантаст (Г. Альтов).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114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уровень 1 – 3 таланта + 1 за каждый ответ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70225"/>
            <a:ext cx="8429625" cy="359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2" y="631776"/>
            <a:ext cx="8791636" cy="34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032" y="4380931"/>
            <a:ext cx="8791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Восстановите порядок действий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уровень 2 – 10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2" y="1334871"/>
            <a:ext cx="6277969" cy="3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1666" y="617169"/>
            <a:ext cx="8496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Перед Вами процесс изготовления льняных изделий. Восстановите последовательность и дайте названия каждому этапу. </a:t>
            </a:r>
          </a:p>
        </p:txBody>
      </p:sp>
    </p:spTree>
    <p:extLst>
      <p:ext uri="{BB962C8B-B14F-4D97-AF65-F5344CB8AC3E}">
        <p14:creationId xmlns:p14="http://schemas.microsoft.com/office/powerpoint/2010/main" val="4897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уровень 3 – 10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73777484"/>
              </p:ext>
            </p:extLst>
          </p:nvPr>
        </p:nvGraphicFramePr>
        <p:xfrm>
          <a:off x="356694" y="1504950"/>
          <a:ext cx="8501058" cy="318135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28737"/>
                <a:gridCol w="238125"/>
                <a:gridCol w="1476375"/>
                <a:gridCol w="276225"/>
                <a:gridCol w="1571625"/>
                <a:gridCol w="238125"/>
                <a:gridCol w="1581150"/>
                <a:gridCol w="295275"/>
                <a:gridCol w="1495421"/>
              </a:tblGrid>
              <a:tr h="141804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54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81050"/>
            <a:ext cx="847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Восстановите путь одного из вас от дома до школы, </a:t>
            </a:r>
            <a:br>
              <a:rPr lang="ru-RU" sz="1800" dirty="0" smtClean="0"/>
            </a:br>
            <a:r>
              <a:rPr lang="ru-RU" sz="1800" dirty="0" smtClean="0"/>
              <a:t>выделите 10 этапов от подъема до 1-го урока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32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«</a:t>
            </a:r>
            <a:r>
              <a:rPr lang="ru-RU" dirty="0" err="1" smtClean="0"/>
              <a:t>Раскадровка</a:t>
            </a:r>
            <a:r>
              <a:rPr lang="ru-RU" dirty="0" smtClean="0"/>
              <a:t>» для Микки Мауса»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1803228"/>
            <a:ext cx="6515100" cy="122018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5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«Тринадцатый подвиг Геракла»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«Тринадцатый подвиг Геракла»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60612"/>
            <a:ext cx="8227253" cy="36161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Вам предстоит совершить… </a:t>
            </a:r>
            <a:r>
              <a:rPr lang="ru-RU" sz="2400" b="1" dirty="0" smtClean="0"/>
              <a:t>изобретение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этом этапе можно получить </a:t>
            </a:r>
            <a:r>
              <a:rPr lang="ru-RU" b="1" dirty="0" smtClean="0"/>
              <a:t>от 14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Вспомните что такое функция, как формулируются Противоречия, что такое ИКР, попробуйте предложить свои идеи решений.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7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задание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9088" y="850900"/>
            <a:ext cx="8429625" cy="30543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Выберите знакомую ТС (</a:t>
            </a:r>
            <a:r>
              <a:rPr lang="ru-RU" sz="2400" b="1" dirty="0" smtClean="0"/>
              <a:t>окно в автомобиле</a:t>
            </a:r>
            <a:r>
              <a:rPr lang="ru-RU" dirty="0" smtClean="0"/>
              <a:t>, весло лодки, фары автомобиля, шасси самолета, скафандр для выхода в космос, очки мотоциклиста и т.д.)</a:t>
            </a:r>
          </a:p>
          <a:p>
            <a:pPr marL="0" indent="0">
              <a:buNone/>
            </a:pPr>
            <a:r>
              <a:rPr lang="ru-RU" dirty="0" smtClean="0"/>
              <a:t>Сформулируйте 5 функций по схеме: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b="1" dirty="0"/>
              <a:t>Окно </a:t>
            </a:r>
            <a:r>
              <a:rPr lang="ru-RU" b="1" u="sng" dirty="0"/>
              <a:t>задерживает</a:t>
            </a:r>
            <a:r>
              <a:rPr lang="ru-RU" b="1" dirty="0"/>
              <a:t> воздух</a:t>
            </a:r>
          </a:p>
          <a:p>
            <a:pPr marL="0" indent="0" algn="r">
              <a:buNone/>
            </a:pPr>
            <a:r>
              <a:rPr lang="ru-RU" b="1" dirty="0"/>
              <a:t>Окно </a:t>
            </a:r>
            <a:r>
              <a:rPr lang="ru-RU" b="1" u="sng" dirty="0"/>
              <a:t>пропускает</a:t>
            </a:r>
            <a:r>
              <a:rPr lang="ru-RU" b="1" dirty="0"/>
              <a:t> свет</a:t>
            </a:r>
          </a:p>
          <a:p>
            <a:pPr marL="0" indent="0" algn="r">
              <a:buNone/>
            </a:pPr>
            <a:r>
              <a:rPr lang="ru-RU" b="1" dirty="0"/>
              <a:t>Окно </a:t>
            </a:r>
            <a:r>
              <a:rPr lang="ru-RU" b="1" u="sng" dirty="0"/>
              <a:t>удерживает</a:t>
            </a:r>
            <a:r>
              <a:rPr lang="ru-RU" b="1" dirty="0"/>
              <a:t> грязь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6035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282825"/>
            <a:ext cx="4889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5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задание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8138" y="698500"/>
            <a:ext cx="8429625" cy="41264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 неудобно в данной конструкции? Перечислите:</a:t>
            </a:r>
          </a:p>
          <a:p>
            <a:pPr marL="0" indent="0" algn="r">
              <a:buNone/>
            </a:pPr>
            <a:r>
              <a:rPr lang="ru-RU" sz="1800" u="sng" dirty="0"/>
              <a:t>Окно автомобиля не задерживает солнечные лучи – салон автомобиля нагревается</a:t>
            </a:r>
          </a:p>
          <a:p>
            <a:pPr marL="0" indent="0" algn="r">
              <a:buNone/>
            </a:pPr>
            <a:r>
              <a:rPr lang="ru-RU" sz="1800" u="sng" dirty="0"/>
              <a:t>Стекло, из которого сделано окно, хрупкое – может разбиться</a:t>
            </a:r>
          </a:p>
          <a:p>
            <a:pPr marL="0" indent="0">
              <a:buNone/>
            </a:pPr>
            <a:r>
              <a:rPr lang="ru-RU" dirty="0" smtClean="0"/>
              <a:t>Сформулируйте </a:t>
            </a:r>
            <a:r>
              <a:rPr lang="ru-RU" dirty="0"/>
              <a:t>противоречия по формуле:</a:t>
            </a:r>
          </a:p>
          <a:p>
            <a:pPr marL="0" indent="0">
              <a:buNone/>
            </a:pPr>
            <a:r>
              <a:rPr lang="ru-RU" b="1" dirty="0"/>
              <a:t>Если (действие)</a:t>
            </a:r>
          </a:p>
          <a:p>
            <a:pPr marL="0" indent="0">
              <a:buNone/>
            </a:pPr>
            <a:r>
              <a:rPr lang="ru-RU" b="1" dirty="0"/>
              <a:t>То (+) требование 1</a:t>
            </a:r>
          </a:p>
          <a:p>
            <a:pPr marL="0" indent="0">
              <a:buNone/>
            </a:pPr>
            <a:r>
              <a:rPr lang="ru-RU" b="1" dirty="0"/>
              <a:t>Но (-) требование 2</a:t>
            </a:r>
          </a:p>
          <a:p>
            <a:pPr marL="0" indent="0" algn="r">
              <a:buNone/>
            </a:pPr>
            <a:r>
              <a:rPr lang="ru-RU" sz="1800" u="sng" dirty="0"/>
              <a:t>Если изготавливать окно из стекла, </a:t>
            </a:r>
            <a:endParaRPr lang="ru-RU" sz="1800" u="sng" dirty="0" smtClean="0"/>
          </a:p>
          <a:p>
            <a:pPr marL="0" indent="0" algn="r">
              <a:buNone/>
            </a:pPr>
            <a:r>
              <a:rPr lang="ru-RU" sz="1800" u="sng" dirty="0" smtClean="0"/>
              <a:t>то </a:t>
            </a:r>
            <a:r>
              <a:rPr lang="ru-RU" sz="1800" u="sng" dirty="0"/>
              <a:t>(+) окно прозрачное у водителя и пассажиров хороший обзор</a:t>
            </a:r>
            <a:r>
              <a:rPr lang="ru-RU" sz="1800" u="sng" dirty="0" smtClean="0"/>
              <a:t>,</a:t>
            </a:r>
          </a:p>
          <a:p>
            <a:pPr marL="0" indent="0" algn="r">
              <a:buNone/>
            </a:pPr>
            <a:r>
              <a:rPr lang="ru-RU" sz="1800" u="sng" dirty="0" smtClean="0"/>
              <a:t> </a:t>
            </a:r>
            <a:r>
              <a:rPr lang="ru-RU" sz="1800" u="sng" dirty="0"/>
              <a:t>но (-) </a:t>
            </a:r>
            <a:r>
              <a:rPr lang="ru-RU" sz="1800" u="sng" dirty="0" smtClean="0"/>
              <a:t>лучи попадают вовнутрь, салон </a:t>
            </a:r>
            <a:r>
              <a:rPr lang="ru-RU" sz="1800" u="sng" dirty="0"/>
              <a:t>автомобиля нагревается</a:t>
            </a:r>
          </a:p>
          <a:p>
            <a:pPr marL="0" indent="0" algn="r">
              <a:buNone/>
            </a:pPr>
            <a:endParaRPr lang="ru-RU" sz="1800" u="sng" dirty="0" smtClean="0"/>
          </a:p>
          <a:p>
            <a:pPr marL="0" indent="0" algn="r">
              <a:buNone/>
            </a:pPr>
            <a:r>
              <a:rPr lang="ru-RU" sz="1800" u="sng" dirty="0" smtClean="0"/>
              <a:t>Если </a:t>
            </a:r>
            <a:r>
              <a:rPr lang="ru-RU" sz="1800" u="sng" dirty="0"/>
              <a:t>изготавливать окно из </a:t>
            </a:r>
            <a:r>
              <a:rPr lang="ru-RU" sz="1800" u="sng" dirty="0" smtClean="0"/>
              <a:t>отражающего </a:t>
            </a:r>
            <a:r>
              <a:rPr lang="ru-RU" sz="1800" u="sng" dirty="0"/>
              <a:t>материала, </a:t>
            </a:r>
            <a:endParaRPr lang="ru-RU" sz="1800" u="sng" dirty="0" smtClean="0"/>
          </a:p>
          <a:p>
            <a:pPr marL="0" indent="0" algn="r">
              <a:buNone/>
            </a:pPr>
            <a:r>
              <a:rPr lang="ru-RU" sz="1800" u="sng" dirty="0" smtClean="0"/>
              <a:t>то </a:t>
            </a:r>
            <a:r>
              <a:rPr lang="ru-RU" sz="1800" u="sng" dirty="0"/>
              <a:t>(+) </a:t>
            </a:r>
            <a:r>
              <a:rPr lang="ru-RU" sz="1800" u="sng" dirty="0" smtClean="0"/>
              <a:t>лучи не попадают внутрь, салон </a:t>
            </a:r>
            <a:r>
              <a:rPr lang="ru-RU" sz="1800" u="sng" dirty="0"/>
              <a:t>автомобиля не нагревается, </a:t>
            </a:r>
            <a:endParaRPr lang="ru-RU" sz="1800" u="sng" dirty="0" smtClean="0"/>
          </a:p>
          <a:p>
            <a:pPr marL="0" indent="0" algn="r">
              <a:buNone/>
            </a:pPr>
            <a:r>
              <a:rPr lang="ru-RU" sz="1800" u="sng" dirty="0" smtClean="0"/>
              <a:t>но </a:t>
            </a:r>
            <a:r>
              <a:rPr lang="ru-RU" sz="1800" u="sng" dirty="0"/>
              <a:t>(-) не будет хорошего обзора.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6035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задание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7188" y="908050"/>
            <a:ext cx="8429625" cy="30543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Сформулируйте ИКР по одной из трех формул:</a:t>
            </a:r>
          </a:p>
          <a:p>
            <a:pPr marL="0" indent="0">
              <a:buNone/>
            </a:pPr>
            <a:r>
              <a:rPr lang="ru-RU" b="1" dirty="0"/>
              <a:t>Система САМА устраняет (-), сохраняя (+)</a:t>
            </a:r>
          </a:p>
          <a:p>
            <a:pPr marL="0" indent="0" algn="r">
              <a:buNone/>
            </a:pPr>
            <a:r>
              <a:rPr lang="ru-RU" sz="1800" u="sng" dirty="0"/>
              <a:t>Прозрачное окно САМО защищает салон от нагрева, сохраняя хороший обзор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Система </a:t>
            </a:r>
            <a:r>
              <a:rPr lang="ru-RU" b="1" dirty="0"/>
              <a:t>выполняет больше функций</a:t>
            </a:r>
          </a:p>
          <a:p>
            <a:pPr marL="0" indent="0" algn="r">
              <a:buNone/>
            </a:pPr>
            <a:r>
              <a:rPr lang="ru-RU" sz="1800" u="sng" dirty="0"/>
              <a:t>Окно и обеспечивает хороший обзор, и защищает от нагрева салон, и показывает температуру наружного воздуха.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Системы </a:t>
            </a:r>
            <a:r>
              <a:rPr lang="ru-RU" b="1" dirty="0"/>
              <a:t>нет, а функция выполняется</a:t>
            </a:r>
          </a:p>
          <a:p>
            <a:pPr marL="0" indent="0" algn="r">
              <a:buNone/>
            </a:pPr>
            <a:r>
              <a:rPr lang="ru-RU" sz="1800" u="sng" dirty="0"/>
              <a:t>Х-элемент позволяет прозрачному окну защищать салон от нагрева, обеспечивать хороший обзор и показывать температуру наружного воздуха.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6035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задание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Предложите возможные решения противоречий и достижения ИКР.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 smtClean="0"/>
              <a:t>Тонированное </a:t>
            </a:r>
            <a:r>
              <a:rPr lang="ru-RU" u="sng" dirty="0"/>
              <a:t>специальной краской окно изменяет свою прозрачность и цвет при увеличении наружной температуры.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6035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4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соревнования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algn="just"/>
            <a:r>
              <a:rPr lang="ru-RU" dirty="0"/>
              <a:t>1 ЭТАП «ЗАГАДКА ШЕРЛОКА ХОЛМСА» - </a:t>
            </a:r>
            <a:r>
              <a:rPr lang="en-US" dirty="0"/>
              <a:t>max 10</a:t>
            </a:r>
            <a:r>
              <a:rPr lang="ru-RU" dirty="0"/>
              <a:t> талантов</a:t>
            </a:r>
          </a:p>
          <a:p>
            <a:pPr marL="0" indent="0" algn="just">
              <a:buNone/>
            </a:pPr>
            <a:r>
              <a:rPr lang="ru-RU" dirty="0"/>
              <a:t>(изобретательские задачи 1-2 уровня)</a:t>
            </a:r>
          </a:p>
          <a:p>
            <a:pPr algn="just"/>
            <a:r>
              <a:rPr lang="ru-RU" dirty="0"/>
              <a:t>2 ЭТАП «НУЖНА «ШТУКОВИНА» - </a:t>
            </a:r>
            <a:r>
              <a:rPr lang="en-US" dirty="0"/>
              <a:t>max 17 </a:t>
            </a:r>
            <a:r>
              <a:rPr lang="ru-RU" dirty="0"/>
              <a:t>талантов</a:t>
            </a:r>
          </a:p>
          <a:p>
            <a:pPr marL="0" indent="0" algn="just">
              <a:buNone/>
            </a:pPr>
            <a:r>
              <a:rPr lang="ru-RU" dirty="0"/>
              <a:t>(выбор предмета (элемента) по параметрам)</a:t>
            </a:r>
          </a:p>
          <a:p>
            <a:pPr algn="just"/>
            <a:r>
              <a:rPr lang="ru-RU" dirty="0"/>
              <a:t>3 ЭТАП «ПРАВИЛО ФИЛЕАСА ФОГГА» - </a:t>
            </a:r>
            <a:r>
              <a:rPr lang="en-US" dirty="0"/>
              <a:t>max </a:t>
            </a:r>
            <a:r>
              <a:rPr lang="ru-RU" dirty="0" smtClean="0"/>
              <a:t>32 таланта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(исключить предмет (элемент), не входящий в надсистему)</a:t>
            </a:r>
          </a:p>
          <a:p>
            <a:pPr algn="just"/>
            <a:r>
              <a:rPr lang="ru-RU" dirty="0"/>
              <a:t>4 ЭТАП «РАСКАДРОВКА ДЛЯ МИККИ МАУСА»- </a:t>
            </a:r>
            <a:r>
              <a:rPr lang="ru-RU" sz="1800" dirty="0"/>
              <a:t>талантов </a:t>
            </a:r>
            <a:r>
              <a:rPr lang="ru-RU" sz="1800" dirty="0" smtClean="0"/>
              <a:t>30 </a:t>
            </a:r>
            <a:endParaRPr lang="ru-RU" sz="1800" dirty="0"/>
          </a:p>
          <a:p>
            <a:pPr marL="0" indent="0" algn="just">
              <a:buNone/>
            </a:pPr>
            <a:r>
              <a:rPr lang="ru-RU" dirty="0"/>
              <a:t>(выстроить последовательность технологического процесса)</a:t>
            </a:r>
          </a:p>
          <a:p>
            <a:pPr algn="just"/>
            <a:r>
              <a:rPr lang="ru-RU" dirty="0"/>
              <a:t>5 ЭТАП «13-Й ПОДВИГ ГЕРАКЛА» - талантов </a:t>
            </a:r>
            <a:r>
              <a:rPr lang="ru-RU" dirty="0" smtClean="0"/>
              <a:t>14 </a:t>
            </a:r>
            <a:r>
              <a:rPr lang="ru-RU" dirty="0"/>
              <a:t>+</a:t>
            </a:r>
          </a:p>
          <a:p>
            <a:pPr marL="0" indent="0" algn="just">
              <a:buNone/>
            </a:pPr>
            <a:r>
              <a:rPr lang="ru-RU" dirty="0"/>
              <a:t>(комплексное задание по анализу и разрешению противоречий)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0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«Тринадцатый подвиг Геракла»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97902609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5" y="1803228"/>
            <a:ext cx="6962775" cy="1220182"/>
          </a:xfrm>
        </p:spPr>
        <p:txBody>
          <a:bodyPr/>
          <a:lstStyle/>
          <a:p>
            <a:r>
              <a:rPr lang="ru-RU" sz="2400" dirty="0" smtClean="0"/>
              <a:t>ЖДЕМ ВАС НА НОВОМ ТРИЗ-ТУРНИРЕ!</a:t>
            </a:r>
            <a:endParaRPr lang="en-US" sz="2400" dirty="0"/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79911305"/>
              </p:ext>
            </p:extLst>
          </p:nvPr>
        </p:nvGraphicFramePr>
        <p:xfrm>
          <a:off x="826937" y="58858"/>
          <a:ext cx="7506030" cy="475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9007"/>
                <a:gridCol w="1850599"/>
                <a:gridCol w="2546424"/>
              </a:tblGrid>
              <a:tr h="3494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 этапа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Продолжительность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Открытие соревнований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3</a:t>
                      </a:r>
                      <a:r>
                        <a:rPr lang="ru-RU" sz="1800" dirty="0" smtClean="0"/>
                        <a:t>0</a:t>
                      </a:r>
                      <a:r>
                        <a:rPr lang="ru-RU" sz="1800" baseline="0" dirty="0" smtClean="0"/>
                        <a:t> – 1</a:t>
                      </a:r>
                      <a:r>
                        <a:rPr lang="en-US" sz="1800" baseline="0" dirty="0" smtClean="0"/>
                        <a:t>4</a:t>
                      </a:r>
                      <a:r>
                        <a:rPr lang="ru-RU" sz="1800" baseline="0" dirty="0" smtClean="0"/>
                        <a:t>:</a:t>
                      </a:r>
                      <a:r>
                        <a:rPr lang="en-US" sz="1800" baseline="0" dirty="0" smtClean="0"/>
                        <a:t>4</a:t>
                      </a:r>
                      <a:r>
                        <a:rPr lang="ru-RU" sz="1800" baseline="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Этап 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5 – 1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0</a:t>
                      </a:r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0</a:t>
                      </a:r>
                      <a:r>
                        <a:rPr lang="ru-RU" sz="1800" dirty="0" smtClean="0"/>
                        <a:t>0 – 1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0</a:t>
                      </a:r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Этап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20</a:t>
                      </a:r>
                      <a:r>
                        <a:rPr lang="ru-RU" sz="1800" baseline="0" dirty="0" smtClean="0"/>
                        <a:t> – 1</a:t>
                      </a:r>
                      <a:r>
                        <a:rPr lang="en-US" sz="1800" baseline="0" dirty="0" smtClean="0"/>
                        <a:t>5</a:t>
                      </a:r>
                      <a:r>
                        <a:rPr lang="ru-RU" sz="1800" baseline="0" dirty="0" smtClean="0"/>
                        <a:t>:</a:t>
                      </a:r>
                      <a:r>
                        <a:rPr lang="en-US" sz="1800" baseline="0" dirty="0" smtClean="0"/>
                        <a:t>3</a:t>
                      </a:r>
                      <a:r>
                        <a:rPr lang="ru-RU" sz="1800" baseline="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3</a:t>
                      </a:r>
                      <a:r>
                        <a:rPr lang="ru-RU" sz="1800" dirty="0" smtClean="0"/>
                        <a:t>5 – 1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45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 Этап 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45</a:t>
                      </a:r>
                      <a:r>
                        <a:rPr lang="ru-RU" sz="1800" dirty="0" smtClean="0"/>
                        <a:t> – 1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00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00</a:t>
                      </a:r>
                      <a:r>
                        <a:rPr lang="ru-RU" sz="1800" baseline="0" dirty="0" smtClean="0"/>
                        <a:t> – 1</a:t>
                      </a:r>
                      <a:r>
                        <a:rPr lang="en-US" sz="1800" baseline="0" dirty="0" smtClean="0"/>
                        <a:t>6</a:t>
                      </a:r>
                      <a:r>
                        <a:rPr lang="ru-RU" sz="1800" baseline="0" dirty="0" smtClean="0"/>
                        <a:t>:0</a:t>
                      </a:r>
                      <a:r>
                        <a:rPr lang="en-US" sz="1800" baseline="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8. Этап 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:0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 – 1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25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35</a:t>
                      </a:r>
                      <a:r>
                        <a:rPr lang="ru-RU" sz="1800" dirty="0" smtClean="0"/>
                        <a:t> – 1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45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10. Этап 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5 – 1</a:t>
                      </a:r>
                      <a:r>
                        <a:rPr lang="en-US" sz="1800" dirty="0" smtClean="0"/>
                        <a:t>7</a:t>
                      </a:r>
                      <a:r>
                        <a:rPr lang="ru-RU" sz="1800" dirty="0" smtClean="0"/>
                        <a:t>:0</a:t>
                      </a:r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7</a:t>
                      </a:r>
                      <a:r>
                        <a:rPr lang="ru-RU" sz="1800" dirty="0" smtClean="0"/>
                        <a:t>:0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 – 1</a:t>
                      </a:r>
                      <a:r>
                        <a:rPr lang="en-US" sz="1800" dirty="0" smtClean="0"/>
                        <a:t>7</a:t>
                      </a:r>
                      <a:r>
                        <a:rPr lang="ru-RU" sz="1800" dirty="0" smtClean="0"/>
                        <a:t>:</a:t>
                      </a:r>
                      <a:r>
                        <a:rPr lang="en-US" sz="1800" dirty="0" smtClean="0"/>
                        <a:t>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 Закрытие, поведение итогов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dirty="0" smtClean="0"/>
                        <a:t>7</a:t>
                      </a:r>
                      <a:r>
                        <a:rPr lang="ru-RU" sz="1800" dirty="0" smtClean="0"/>
                        <a:t>:2</a:t>
                      </a:r>
                      <a:r>
                        <a:rPr lang="en-US" sz="1800" dirty="0" smtClean="0"/>
                        <a:t>0</a:t>
                      </a:r>
                      <a:r>
                        <a:rPr lang="ru-RU" sz="1800" dirty="0" smtClean="0"/>
                        <a:t> – 1</a:t>
                      </a:r>
                      <a:r>
                        <a:rPr lang="en-US" sz="1800" dirty="0" smtClean="0"/>
                        <a:t>7</a:t>
                      </a:r>
                      <a:r>
                        <a:rPr lang="ru-RU" sz="1800" dirty="0" smtClean="0"/>
                        <a:t>:4</a:t>
                      </a:r>
                      <a:r>
                        <a:rPr lang="en-US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минут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команде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Команда № …………</a:t>
            </a:r>
          </a:p>
          <a:p>
            <a:pPr marL="0" indent="0">
              <a:buNone/>
            </a:pPr>
            <a:r>
              <a:rPr lang="ru-RU" dirty="0" smtClean="0"/>
              <a:t>Эксперт:_____________________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72722"/>
              </p:ext>
            </p:extLst>
          </p:nvPr>
        </p:nvGraphicFramePr>
        <p:xfrm>
          <a:off x="371062" y="1597275"/>
          <a:ext cx="8486690" cy="2724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867"/>
                <a:gridCol w="1804946"/>
                <a:gridCol w="1590261"/>
                <a:gridCol w="1467278"/>
                <a:gridCol w="1697338"/>
              </a:tblGrid>
              <a:tr h="454162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школа,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Капитан</a:t>
                      </a:r>
                      <a:endParaRPr lang="ru-RU" dirty="0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3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1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«Загадка Шерлока Холмса»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 «Загадка Шерлока Холмса»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Максимальное количество талантов – 10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Решите 10 задач. Ответы запишите в таблицу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Можно задавать уточняющие вопросы эксперту-ведущему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Заработанные таланты можно будет использовать на следующих этапах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 «Загадка Шерлока Холмса»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73006909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1917</TotalTime>
  <Words>1461</Words>
  <Application>Microsoft Office PowerPoint</Application>
  <PresentationFormat>Экран (16:9)</PresentationFormat>
  <Paragraphs>306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Covers</vt:lpstr>
      <vt:lpstr>General</vt:lpstr>
      <vt:lpstr>Breakers</vt:lpstr>
      <vt:lpstr>ТРИЗ-турнир.  2 сессия</vt:lpstr>
      <vt:lpstr>Пусть победит самый смышленый!!!</vt:lpstr>
      <vt:lpstr>Г.С. Альтшуллер. Основоположник ТРИЗ</vt:lpstr>
      <vt:lpstr>Этапы соревнования</vt:lpstr>
      <vt:lpstr>Презентация PowerPoint</vt:lpstr>
      <vt:lpstr>Информация о команде</vt:lpstr>
      <vt:lpstr>Этап 1 «Загадка Шерлока Холмса»</vt:lpstr>
      <vt:lpstr>Этап 1 «Загадка Шерлока Холмса»</vt:lpstr>
      <vt:lpstr>Этап 1 «Загадка Шерлока Холмса» ИТОГ</vt:lpstr>
      <vt:lpstr>Этап 2 «Нужна «штуковина»</vt:lpstr>
      <vt:lpstr>Этап 2 «Нужна штуковина»</vt:lpstr>
      <vt:lpstr>Этап 2 уровень 1 – 3 таланта</vt:lpstr>
      <vt:lpstr>Этап 2 уровень 2 – 3 таланта</vt:lpstr>
      <vt:lpstr>Этап 2 уровень 3 – 3 таланта</vt:lpstr>
      <vt:lpstr>Этап 2 уровень 4 – 3 таланта</vt:lpstr>
      <vt:lpstr>Этап 2 уровень 5 – 5 талантов</vt:lpstr>
      <vt:lpstr>Этап 2 «Нужна «штуковина» ИТОГ</vt:lpstr>
      <vt:lpstr>Этап 3 «Правило Филеаса Фогга»</vt:lpstr>
      <vt:lpstr>Этап 3 «Правило Филеаса Фогга»</vt:lpstr>
      <vt:lpstr>Этап 3 уровень 1.1 – 3 таланта</vt:lpstr>
      <vt:lpstr>Этап 3 уровень 1.2 – 3 таланта</vt:lpstr>
      <vt:lpstr>Этап 3 уровень 2.1 – 6 талантов</vt:lpstr>
      <vt:lpstr>Этап 3 уровень 2.2 – 5 талантов</vt:lpstr>
      <vt:lpstr>Этап 3 уровень 3 – 6 талантов</vt:lpstr>
      <vt:lpstr>Этап 3 уровень 4 – за каждый ответ 1 талант</vt:lpstr>
      <vt:lpstr>Этап 3 уровень 5 – 6 талантов</vt:lpstr>
      <vt:lpstr>Этап 3 «Правило Филеаса Фогга» ИТОГ</vt:lpstr>
      <vt:lpstr>Этап 4 «Раскадровка для Микки Мауса»</vt:lpstr>
      <vt:lpstr>Этап 4 «Раскадровка» для Микки Мауса»</vt:lpstr>
      <vt:lpstr>Этап 4 уровень 1 – 3 таланта + 1 за каждый ответ</vt:lpstr>
      <vt:lpstr>Этап 4 уровень 2 – 10 талантов</vt:lpstr>
      <vt:lpstr>Этап 4 уровень 3 – 10 талантов</vt:lpstr>
      <vt:lpstr>Этап 4 «Раскадровка» для Микки Мауса» ИТОГ</vt:lpstr>
      <vt:lpstr>Этап 5 «Тринадцатый подвиг Геракла»</vt:lpstr>
      <vt:lpstr>Этап 5 «Тринадцатый подвиг Геракла»</vt:lpstr>
      <vt:lpstr>Этап 5 задание 1</vt:lpstr>
      <vt:lpstr>Этап 5 задание 2</vt:lpstr>
      <vt:lpstr>Этап 5 задание 3</vt:lpstr>
      <vt:lpstr>Этап 5 задание 4</vt:lpstr>
      <vt:lpstr>Этап 5 «Тринадцатый подвиг Геракла» ИТОГ</vt:lpstr>
      <vt:lpstr>ОБЩИЙ ИТОГ</vt:lpstr>
      <vt:lpstr>ЖДЕМ ВАС НА НОВОМ ТРИЗ-ТУРНИРЕ!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User</cp:lastModifiedBy>
  <cp:revision>80</cp:revision>
  <dcterms:created xsi:type="dcterms:W3CDTF">2018-01-26T19:23:30Z</dcterms:created>
  <dcterms:modified xsi:type="dcterms:W3CDTF">2019-06-13T15:25:33Z</dcterms:modified>
</cp:coreProperties>
</file>