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17"/>
  </p:notesMasterIdLst>
  <p:handoutMasterIdLst>
    <p:handoutMasterId r:id="rId18"/>
  </p:handoutMasterIdLst>
  <p:sldIdLst>
    <p:sldId id="4129" r:id="rId2"/>
    <p:sldId id="5225" r:id="rId3"/>
    <p:sldId id="3774" r:id="rId4"/>
    <p:sldId id="5378" r:id="rId5"/>
    <p:sldId id="5379" r:id="rId6"/>
    <p:sldId id="5501" r:id="rId7"/>
    <p:sldId id="5525" r:id="rId8"/>
    <p:sldId id="5502" r:id="rId9"/>
    <p:sldId id="5526" r:id="rId10"/>
    <p:sldId id="5527" r:id="rId11"/>
    <p:sldId id="5528" r:id="rId12"/>
    <p:sldId id="5529" r:id="rId13"/>
    <p:sldId id="5530" r:id="rId14"/>
    <p:sldId id="5522" r:id="rId15"/>
    <p:sldId id="4117" r:id="rId16"/>
  </p:sldIdLst>
  <p:sldSz cx="9144000" cy="6858000" type="screen4x3"/>
  <p:notesSz cx="6797675" cy="9925050"/>
  <p:defaultTextStyle>
    <a:defPPr>
      <a:defRPr lang="en-GB"/>
    </a:defPPr>
    <a:lvl1pPr algn="ctr" rtl="0" fontAlgn="base">
      <a:spcBef>
        <a:spcPct val="15000"/>
      </a:spcBef>
      <a:spcAft>
        <a:spcPct val="0"/>
      </a:spcAft>
      <a:buClr>
        <a:srgbClr val="993300"/>
      </a:buClr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15000"/>
      </a:spcBef>
      <a:spcAft>
        <a:spcPct val="0"/>
      </a:spcAft>
      <a:buClr>
        <a:srgbClr val="993300"/>
      </a:buClr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15000"/>
      </a:spcBef>
      <a:spcAft>
        <a:spcPct val="0"/>
      </a:spcAft>
      <a:buClr>
        <a:srgbClr val="993300"/>
      </a:buClr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15000"/>
      </a:spcBef>
      <a:spcAft>
        <a:spcPct val="0"/>
      </a:spcAft>
      <a:buClr>
        <a:srgbClr val="993300"/>
      </a:buClr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15000"/>
      </a:spcBef>
      <a:spcAft>
        <a:spcPct val="0"/>
      </a:spcAft>
      <a:buClr>
        <a:srgbClr val="993300"/>
      </a:buClr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664">
          <p15:clr>
            <a:srgbClr val="A4A3A4"/>
          </p15:clr>
        </p15:guide>
        <p15:guide id="2" orient="horz" pos="527">
          <p15:clr>
            <a:srgbClr val="A4A3A4"/>
          </p15:clr>
        </p15:guide>
        <p15:guide id="3" orient="horz" pos="1617">
          <p15:clr>
            <a:srgbClr val="A4A3A4"/>
          </p15:clr>
        </p15:guide>
        <p15:guide id="4" orient="horz" pos="94">
          <p15:clr>
            <a:srgbClr val="A4A3A4"/>
          </p15:clr>
        </p15:guide>
        <p15:guide id="5" orient="horz" pos="4062">
          <p15:clr>
            <a:srgbClr val="A4A3A4"/>
          </p15:clr>
        </p15:guide>
        <p15:guide id="6" orient="horz" pos="1163">
          <p15:clr>
            <a:srgbClr val="A4A3A4"/>
          </p15:clr>
        </p15:guide>
        <p15:guide id="7" pos="5586">
          <p15:clr>
            <a:srgbClr val="A4A3A4"/>
          </p15:clr>
        </p15:guide>
        <p15:guide id="8" pos="225">
          <p15:clr>
            <a:srgbClr val="A4A3A4"/>
          </p15:clr>
        </p15:guide>
        <p15:guide id="9" pos="1237">
          <p15:clr>
            <a:srgbClr val="A4A3A4"/>
          </p15:clr>
        </p15:guide>
        <p15:guide id="10" pos="89">
          <p15:clr>
            <a:srgbClr val="A4A3A4"/>
          </p15:clr>
        </p15:guide>
        <p15:guide id="11" pos="5187">
          <p15:clr>
            <a:srgbClr val="A4A3A4"/>
          </p15:clr>
        </p15:guide>
        <p15:guide id="12" pos="3978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B9FF"/>
    <a:srgbClr val="E3C9FF"/>
    <a:srgbClr val="DCBDFF"/>
    <a:srgbClr val="9900CC"/>
    <a:srgbClr val="97E4FF"/>
    <a:srgbClr val="DAEFC3"/>
    <a:srgbClr val="FFFFCC"/>
    <a:srgbClr val="0033CC"/>
    <a:srgbClr val="0283EE"/>
    <a:srgbClr val="FF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9" autoAdjust="0"/>
    <p:restoredTop sz="97077" autoAdjust="0"/>
  </p:normalViewPr>
  <p:slideViewPr>
    <p:cSldViewPr snapToGrid="0">
      <p:cViewPr>
        <p:scale>
          <a:sx n="70" d="100"/>
          <a:sy n="70" d="100"/>
        </p:scale>
        <p:origin x="-1152" y="-132"/>
      </p:cViewPr>
      <p:guideLst>
        <p:guide orient="horz" pos="664"/>
        <p:guide orient="horz" pos="527"/>
        <p:guide orient="horz" pos="1617"/>
        <p:guide orient="horz" pos="94"/>
        <p:guide orient="horz" pos="4062"/>
        <p:guide orient="horz" pos="1163"/>
        <p:guide pos="5586"/>
        <p:guide pos="225"/>
        <p:guide pos="1237"/>
        <p:guide pos="89"/>
        <p:guide pos="5187"/>
        <p:guide pos="397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5.xml"/><Relationship Id="rId1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829" tIns="47414" rIns="94829" bIns="47414" numCol="1" anchor="t" anchorCtr="0" compatLnSpc="1">
            <a:prstTxWarp prst="textNoShape">
              <a:avLst/>
            </a:prstTxWarp>
          </a:bodyPr>
          <a:lstStyle>
            <a:lvl1pPr algn="l" defTabSz="946150">
              <a:spcBef>
                <a:spcPct val="0"/>
              </a:spcBef>
              <a:buClrTx/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829" tIns="47414" rIns="94829" bIns="47414" numCol="1" anchor="t" anchorCtr="0" compatLnSpc="1">
            <a:prstTxWarp prst="textNoShape">
              <a:avLst/>
            </a:prstTxWarp>
          </a:bodyPr>
          <a:lstStyle>
            <a:lvl1pPr algn="r" defTabSz="946150">
              <a:spcBef>
                <a:spcPct val="0"/>
              </a:spcBef>
              <a:buClrTx/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4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6655"/>
            <a:ext cx="2946400" cy="49680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829" tIns="47414" rIns="94829" bIns="47414" numCol="1" anchor="b" anchorCtr="0" compatLnSpc="1">
            <a:prstTxWarp prst="textNoShape">
              <a:avLst/>
            </a:prstTxWarp>
          </a:bodyPr>
          <a:lstStyle>
            <a:lvl1pPr algn="l" defTabSz="946150">
              <a:spcBef>
                <a:spcPct val="0"/>
              </a:spcBef>
              <a:buClrTx/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4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6655"/>
            <a:ext cx="2946400" cy="49680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4829" tIns="47414" rIns="94829" bIns="47414" numCol="1" anchor="b" anchorCtr="0" compatLnSpc="1">
            <a:prstTxWarp prst="textNoShape">
              <a:avLst/>
            </a:prstTxWarp>
          </a:bodyPr>
          <a:lstStyle>
            <a:lvl1pPr algn="r" defTabSz="946150">
              <a:spcBef>
                <a:spcPct val="0"/>
              </a:spcBef>
              <a:buClrTx/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AA71BC6B-9E6E-4B5C-984A-CFDDAD3DA9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029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30" tIns="48315" rIns="96630" bIns="48315" numCol="1" anchor="t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buClrTx/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30" tIns="48315" rIns="96630" bIns="48315" numCol="1" anchor="t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ClrTx/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481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2950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1"/>
            <a:ext cx="5438775" cy="446809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30" tIns="48315" rIns="96630" bIns="483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6655"/>
            <a:ext cx="2946400" cy="49680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30" tIns="48315" rIns="96630" bIns="48315" numCol="1" anchor="b" anchorCtr="0" compatLnSpc="1">
            <a:prstTxWarp prst="textNoShape">
              <a:avLst/>
            </a:prstTxWarp>
          </a:bodyPr>
          <a:lstStyle>
            <a:lvl1pPr algn="l" defTabSz="966788">
              <a:spcBef>
                <a:spcPct val="0"/>
              </a:spcBef>
              <a:buClrTx/>
              <a:defRPr>
                <a:latin typeface="Verdan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6655"/>
            <a:ext cx="2946400" cy="49680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6630" tIns="48315" rIns="96630" bIns="48315" numCol="1" anchor="b" anchorCtr="0" compatLnSpc="1">
            <a:prstTxWarp prst="textNoShape">
              <a:avLst/>
            </a:prstTxWarp>
          </a:bodyPr>
          <a:lstStyle>
            <a:lvl1pPr algn="r" defTabSz="966788">
              <a:spcBef>
                <a:spcPct val="0"/>
              </a:spcBef>
              <a:buClrTx/>
              <a:defRPr>
                <a:latin typeface="Verdana" pitchFamily="34" charset="0"/>
              </a:defRPr>
            </a:lvl1pPr>
          </a:lstStyle>
          <a:p>
            <a:pPr>
              <a:defRPr/>
            </a:pPr>
            <a:fld id="{D10424F4-D513-429B-969A-B5A1E86A6AE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64494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 defTabSz="965200"/>
            <a:fld id="{8E2CD4D3-9DD2-4C7F-A6CC-2FC51DC5FC0B}" type="slidenum">
              <a:rPr lang="en-GB" smtClean="0">
                <a:solidFill>
                  <a:srgbClr val="FFFFFF"/>
                </a:solidFill>
              </a:rPr>
              <a:pPr defTabSz="965200"/>
              <a:t>1</a:t>
            </a:fld>
            <a:endParaRPr lang="en-GB">
              <a:solidFill>
                <a:srgbClr val="FFFFFF"/>
              </a:solidFill>
            </a:endParaRPr>
          </a:p>
        </p:txBody>
      </p:sp>
      <p:sp>
        <p:nvSpPr>
          <p:cNvPr id="349187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4538"/>
            <a:ext cx="4959350" cy="3721100"/>
          </a:xfrm>
          <a:solidFill>
            <a:srgbClr val="FFFFFF"/>
          </a:solidFill>
          <a:ln/>
        </p:spPr>
      </p:sp>
      <p:sp>
        <p:nvSpPr>
          <p:cNvPr id="34918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6464" y="4712534"/>
            <a:ext cx="4986337" cy="4471272"/>
          </a:xfrm>
          <a:noFill/>
        </p:spPr>
        <p:txBody>
          <a:bodyPr wrap="none" anchor="ctr"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732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47F0BA0-38AA-43A0-8FAF-0CF4327E576D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40675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2950"/>
            <a:ext cx="4962525" cy="3722688"/>
          </a:xfrm>
          <a:ln/>
        </p:spPr>
      </p:sp>
      <p:sp>
        <p:nvSpPr>
          <p:cNvPr id="540676" name="Заметки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ru-RU"/>
          </a:p>
        </p:txBody>
      </p:sp>
      <p:sp>
        <p:nvSpPr>
          <p:cNvPr id="540677" name="Номер слайда 3"/>
          <p:cNvSpPr txBox="1">
            <a:spLocks noGrp="1"/>
          </p:cNvSpPr>
          <p:nvPr/>
        </p:nvSpPr>
        <p:spPr bwMode="auto">
          <a:xfrm>
            <a:off x="3849688" y="9426655"/>
            <a:ext cx="2946400" cy="496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6630" tIns="48315" rIns="96630" bIns="48315" anchor="b"/>
          <a:lstStyle/>
          <a:p>
            <a:pPr algn="r" defTabSz="949325">
              <a:spcBef>
                <a:spcPct val="0"/>
              </a:spcBef>
              <a:buClrTx/>
            </a:pPr>
            <a:fld id="{3FE60BC6-6865-4192-8F9B-D96F2DAF6199}" type="slidenum">
              <a:rPr lang="en-GB">
                <a:latin typeface="Verdana" pitchFamily="34" charset="0"/>
              </a:rPr>
              <a:pPr algn="r" defTabSz="949325">
                <a:spcBef>
                  <a:spcPct val="0"/>
                </a:spcBef>
                <a:buClrTx/>
              </a:pPr>
              <a:t>15</a:t>
            </a:fld>
            <a:endParaRPr lang="en-GB"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628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64313" y="109538"/>
            <a:ext cx="2068512" cy="29749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55600" y="109538"/>
            <a:ext cx="6056313" cy="29749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288" y="109538"/>
            <a:ext cx="7983537" cy="4587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355600" y="898525"/>
            <a:ext cx="8270875" cy="2185988"/>
          </a:xfrm>
        </p:spPr>
        <p:txBody>
          <a:bodyPr/>
          <a:lstStyle/>
          <a:p>
            <a:pPr lvl="0"/>
            <a:endParaRPr lang="ru-RU" noProof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288" y="109538"/>
            <a:ext cx="7983537" cy="4587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55600" y="898525"/>
            <a:ext cx="4059238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67238" y="898525"/>
            <a:ext cx="4059237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артинк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288" y="109538"/>
            <a:ext cx="7983537" cy="4587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55600" y="898525"/>
            <a:ext cx="4059238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Картинка 3"/>
          <p:cNvSpPr>
            <a:spLocks noGrp="1"/>
          </p:cNvSpPr>
          <p:nvPr>
            <p:ph type="clipArt" sz="half" idx="2"/>
          </p:nvPr>
        </p:nvSpPr>
        <p:spPr>
          <a:xfrm>
            <a:off x="4567238" y="898525"/>
            <a:ext cx="4059237" cy="2185988"/>
          </a:xfrm>
        </p:spPr>
        <p:txBody>
          <a:bodyPr/>
          <a:lstStyle/>
          <a:p>
            <a:pPr lvl="0"/>
            <a:endParaRPr lang="ru-RU" noProof="0"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7200" y="3813175"/>
            <a:ext cx="7415213" cy="13890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9288" y="109538"/>
            <a:ext cx="7983537" cy="45878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5600" y="898525"/>
            <a:ext cx="4059238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67238" y="898525"/>
            <a:ext cx="4059237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55600" y="898525"/>
            <a:ext cx="4059238" cy="2185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67238" y="898525"/>
            <a:ext cx="4059237" cy="21859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5600" y="898525"/>
            <a:ext cx="8270875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8000" tIns="180000" rIns="108000" bIns="18000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0" name="Rectangle 70"/>
          <p:cNvSpPr>
            <a:spLocks noChangeArrowheads="1"/>
          </p:cNvSpPr>
          <p:nvPr/>
        </p:nvSpPr>
        <p:spPr bwMode="auto">
          <a:xfrm>
            <a:off x="0" y="6651238"/>
            <a:ext cx="9144000" cy="276999"/>
          </a:xfrm>
          <a:prstGeom prst="rect">
            <a:avLst/>
          </a:prstGeom>
          <a:solidFill>
            <a:srgbClr val="005298"/>
          </a:soli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 dirty="0">
                <a:solidFill>
                  <a:schemeClr val="bg1"/>
                </a:solidFill>
              </a:rPr>
              <a:t>© </a:t>
            </a:r>
            <a:r>
              <a:rPr lang="ru-RU" b="1" dirty="0" smtClean="0">
                <a:solidFill>
                  <a:schemeClr val="bg1"/>
                </a:solidFill>
              </a:rPr>
              <a:t>Рубина Н.В.,  2019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032" name="Text Box 18"/>
          <p:cNvSpPr txBox="1">
            <a:spLocks noChangeArrowheads="1"/>
          </p:cNvSpPr>
          <p:nvPr/>
        </p:nvSpPr>
        <p:spPr bwMode="auto">
          <a:xfrm>
            <a:off x="8915400" y="6697663"/>
            <a:ext cx="155575" cy="1746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none" lIns="0" tIns="0" rIns="0" bIns="0">
            <a:spAutoFit/>
          </a:bodyPr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 eaLnBrk="1" hangingPunct="1">
              <a:lnSpc>
                <a:spcPct val="115000"/>
              </a:lnSpc>
              <a:spcBef>
                <a:spcPct val="20000"/>
              </a:spcBef>
              <a:buClr>
                <a:schemeClr val="accent1"/>
              </a:buClr>
              <a:buFont typeface="Arial" charset="0"/>
              <a:buNone/>
              <a:defRPr/>
            </a:pPr>
            <a:fld id="{5BF79744-612B-4117-AB13-027BD2D53E64}" type="slidenum">
              <a:rPr lang="en-GB" sz="1000" smtClean="0">
                <a:solidFill>
                  <a:schemeClr val="bg1"/>
                </a:solidFill>
              </a:rPr>
              <a:pPr algn="l" eaLnBrk="1" hangingPunct="1">
                <a:lnSpc>
                  <a:spcPct val="115000"/>
                </a:lnSpc>
                <a:spcBef>
                  <a:spcPct val="20000"/>
                </a:spcBef>
                <a:buClr>
                  <a:schemeClr val="accent1"/>
                </a:buClr>
                <a:buFont typeface="Arial" charset="0"/>
                <a:buNone/>
                <a:defRPr/>
              </a:pPr>
              <a:t>‹#›</a:t>
            </a:fld>
            <a:endParaRPr lang="en-GB" sz="10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 userDrawn="1"/>
        </p:nvSpPr>
        <p:spPr bwMode="auto">
          <a:xfrm>
            <a:off x="0" y="12012"/>
            <a:ext cx="9144000" cy="577516"/>
          </a:xfrm>
          <a:prstGeom prst="rect">
            <a:avLst/>
          </a:prstGeom>
          <a:gradFill>
            <a:gsLst>
              <a:gs pos="59000">
                <a:srgbClr val="0070C0"/>
              </a:gs>
              <a:gs pos="84000">
                <a:srgbClr val="00B0F0"/>
              </a:gs>
            </a:gsLst>
            <a:lin ang="4800000" scaled="0"/>
          </a:gra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33363" marR="0" indent="-233363" algn="ctr" defTabSz="914400" rtl="0" eaLnBrk="1" fontAlgn="base" latinLnBrk="0" hangingPunct="1">
              <a:lnSpc>
                <a:spcPct val="100000"/>
              </a:lnSpc>
              <a:spcBef>
                <a:spcPct val="15000"/>
              </a:spcBef>
              <a:spcAft>
                <a:spcPct val="0"/>
              </a:spcAft>
              <a:buClr>
                <a:srgbClr val="993300"/>
              </a:buClr>
              <a:buSzTx/>
              <a:buFontTx/>
              <a:buNone/>
              <a:tabLst/>
            </a:pPr>
            <a:endParaRPr kumimoji="0" lang="ru-RU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" y="6477973"/>
            <a:ext cx="649288" cy="36891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  <p:sldLayoutId id="2147483665" r:id="rId13"/>
    <p:sldLayoutId id="2147483666" r:id="rId14"/>
    <p:sldLayoutId id="2147483667" r:id="rId15"/>
  </p:sldLayoutIdLst>
  <p:transition spd="med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bg1"/>
          </a:solidFill>
          <a:latin typeface="Arial" charset="0"/>
        </a:defRPr>
      </a:lvl9pPr>
    </p:titleStyle>
    <p:bodyStyle>
      <a:lvl1pPr marL="233363" indent="-233363" algn="l" rtl="0" eaLnBrk="0" fontAlgn="base" hangingPunct="0">
        <a:lnSpc>
          <a:spcPct val="115000"/>
        </a:lnSpc>
        <a:spcBef>
          <a:spcPct val="30000"/>
        </a:spcBef>
        <a:spcAft>
          <a:spcPct val="30000"/>
        </a:spcAft>
        <a:buClr>
          <a:schemeClr val="hlink"/>
        </a:buClr>
        <a:buFont typeface="Wingdings 3"/>
        <a:buChar char="}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573088" indent="-225425" algn="l" rtl="0" eaLnBrk="0" fontAlgn="base" hangingPunct="0">
        <a:lnSpc>
          <a:spcPct val="115000"/>
        </a:lnSpc>
        <a:spcBef>
          <a:spcPct val="30000"/>
        </a:spcBef>
        <a:spcAft>
          <a:spcPct val="30000"/>
        </a:spcAft>
        <a:buClr>
          <a:schemeClr val="hlink"/>
        </a:buClr>
        <a:buSzPct val="120000"/>
        <a:buChar char="•"/>
        <a:defRPr sz="1600" b="1">
          <a:solidFill>
            <a:schemeClr val="tx1"/>
          </a:solidFill>
          <a:latin typeface="+mn-lt"/>
        </a:defRPr>
      </a:lvl2pPr>
      <a:lvl3pPr marL="915988" indent="-228600" algn="l" rtl="0" eaLnBrk="0" fontAlgn="base" hangingPunct="0">
        <a:lnSpc>
          <a:spcPct val="115000"/>
        </a:lnSpc>
        <a:spcBef>
          <a:spcPct val="30000"/>
        </a:spcBef>
        <a:spcAft>
          <a:spcPct val="30000"/>
        </a:spcAft>
        <a:buClr>
          <a:schemeClr val="hlink"/>
        </a:buClr>
        <a:buChar char="•"/>
        <a:defRPr sz="1600" b="1">
          <a:solidFill>
            <a:schemeClr val="tx1"/>
          </a:solidFill>
          <a:latin typeface="+mn-lt"/>
        </a:defRPr>
      </a:lvl3pPr>
      <a:lvl4pPr marL="1201738" indent="-17145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Clr>
          <a:srgbClr val="993300"/>
        </a:buClr>
        <a:buFont typeface="Wingdings" pitchFamily="2" charset="2"/>
        <a:buChar char="§"/>
        <a:defRPr sz="1400">
          <a:solidFill>
            <a:schemeClr val="tx1"/>
          </a:solidFill>
          <a:latin typeface="+mn-lt"/>
        </a:defRPr>
      </a:lvl4pPr>
      <a:lvl5pPr marL="1430338" indent="-114300" algn="l" rtl="0" eaLnBrk="0" fontAlgn="base" hangingPunct="0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5pPr>
      <a:lvl6pPr marL="1887538" indent="-114300" algn="l" rtl="0" fontAlgn="base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6pPr>
      <a:lvl7pPr marL="2344738" indent="-114300" algn="l" rtl="0" fontAlgn="base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7pPr>
      <a:lvl8pPr marL="2801938" indent="-114300" algn="l" rtl="0" fontAlgn="base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8pPr>
      <a:lvl9pPr marL="3259138" indent="-114300" algn="l" rtl="0" fontAlgn="base">
        <a:lnSpc>
          <a:spcPct val="115000"/>
        </a:lnSpc>
        <a:spcBef>
          <a:spcPct val="20000"/>
        </a:spcBef>
        <a:spcAft>
          <a:spcPct val="0"/>
        </a:spcAft>
        <a:buClr>
          <a:schemeClr val="accent1"/>
        </a:buClr>
        <a:buChar char="o"/>
        <a:defRPr sz="14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jpeg"/><Relationship Id="rId4" Type="http://schemas.openxmlformats.org/officeDocument/2006/relationships/hyperlink" Target="http://triz-summit.ru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169861" y="5895687"/>
            <a:ext cx="3850993" cy="292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/>
          <a:p>
            <a:pPr defTabSz="457200">
              <a:lnSpc>
                <a:spcPct val="95000"/>
              </a:lnSpc>
              <a:spcBef>
                <a:spcPct val="0"/>
              </a:spcBef>
              <a:buClrTx/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dirty="0" smtClean="0">
                <a:solidFill>
                  <a:srgbClr val="000099"/>
                </a:solidFill>
              </a:rPr>
              <a:t>Москва, </a:t>
            </a:r>
            <a:r>
              <a:rPr lang="ru-RU" sz="2000" dirty="0" smtClean="0">
                <a:solidFill>
                  <a:srgbClr val="000099"/>
                </a:solidFill>
              </a:rPr>
              <a:t>10</a:t>
            </a:r>
            <a:r>
              <a:rPr lang="en-US" sz="2000" dirty="0" smtClean="0">
                <a:solidFill>
                  <a:srgbClr val="000099"/>
                </a:solidFill>
              </a:rPr>
              <a:t> </a:t>
            </a:r>
            <a:r>
              <a:rPr lang="ru-RU" sz="2000" dirty="0" smtClean="0">
                <a:solidFill>
                  <a:srgbClr val="000099"/>
                </a:solidFill>
              </a:rPr>
              <a:t>февраля </a:t>
            </a:r>
            <a:r>
              <a:rPr lang="ru-RU" sz="2000" dirty="0" smtClean="0">
                <a:solidFill>
                  <a:srgbClr val="000099"/>
                </a:solidFill>
              </a:rPr>
              <a:t>2020 </a:t>
            </a:r>
            <a:r>
              <a:rPr lang="ru-RU" sz="2000" dirty="0">
                <a:solidFill>
                  <a:srgbClr val="000099"/>
                </a:solidFill>
              </a:rPr>
              <a:t>года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>
          <a:xfrm>
            <a:off x="332692" y="2496793"/>
            <a:ext cx="8704262" cy="1354217"/>
          </a:xfrm>
        </p:spPr>
        <p:txBody>
          <a:bodyPr/>
          <a:lstStyle/>
          <a:p>
            <a:pPr algn="ctr" eaLnBrk="1" hangingPunct="1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4000" smtClean="0">
                <a:solidFill>
                  <a:srgbClr val="000099"/>
                </a:solidFill>
              </a:rPr>
              <a:t>Развитие Творческого Воображения (РТВ)</a:t>
            </a:r>
            <a:endParaRPr lang="ru-RU" sz="4000" dirty="0">
              <a:solidFill>
                <a:srgbClr val="000099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5505" y="725365"/>
            <a:ext cx="2480075" cy="1408245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850137" y="6188075"/>
            <a:ext cx="218681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hlinkClick r:id="rId4"/>
              </a:rPr>
              <a:t>http://triz-summit.ru</a:t>
            </a:r>
            <a:r>
              <a:rPr lang="ru-RU" sz="1600" b="1" dirty="0"/>
              <a:t> </a:t>
            </a:r>
          </a:p>
        </p:txBody>
      </p:sp>
      <p:sp>
        <p:nvSpPr>
          <p:cNvPr id="8" name="Text Box 1">
            <a:extLst>
              <a:ext uri="{FF2B5EF4-FFF2-40B4-BE49-F238E27FC236}">
                <a16:creationId xmlns="" xmlns:a16="http://schemas.microsoft.com/office/drawing/2014/main" id="{7FF38450-F32C-46FC-8320-308F3FE63B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667" y="4143398"/>
            <a:ext cx="7450665" cy="8771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0" tIns="0" rIns="0" bIns="0" anchor="b">
            <a:spAutoFit/>
          </a:bodyPr>
          <a:lstStyle/>
          <a:p>
            <a:pPr defTabSz="457200">
              <a:lnSpc>
                <a:spcPct val="95000"/>
              </a:lnSpc>
              <a:spcBef>
                <a:spcPct val="0"/>
              </a:spcBef>
              <a:buClrTx/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2000" dirty="0">
              <a:solidFill>
                <a:srgbClr val="000099"/>
              </a:solidFill>
            </a:endParaRPr>
          </a:p>
          <a:p>
            <a:pPr defTabSz="457200">
              <a:lnSpc>
                <a:spcPct val="95000"/>
              </a:lnSpc>
              <a:spcBef>
                <a:spcPct val="0"/>
              </a:spcBef>
              <a:buClrTx/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ru-RU" sz="2000" dirty="0">
              <a:solidFill>
                <a:srgbClr val="000099"/>
              </a:solidFill>
            </a:endParaRPr>
          </a:p>
          <a:p>
            <a:pPr algn="r" defTabSz="457200">
              <a:lnSpc>
                <a:spcPct val="95000"/>
              </a:lnSpc>
              <a:spcBef>
                <a:spcPct val="0"/>
              </a:spcBef>
              <a:buClrTx/>
              <a:buSzPct val="10000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ru-RU" sz="2000" dirty="0" smtClean="0">
                <a:solidFill>
                  <a:srgbClr val="000099"/>
                </a:solidFill>
              </a:rPr>
              <a:t>Рубина Наталия Викторовна</a:t>
            </a:r>
            <a:endParaRPr lang="ru-RU" sz="2000" dirty="0">
              <a:solidFill>
                <a:srgbClr val="000099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08705" y="625157"/>
            <a:ext cx="1669679" cy="1682078"/>
          </a:xfrm>
          <a:prstGeom prst="rect">
            <a:avLst/>
          </a:prstGeom>
        </p:spPr>
      </p:pic>
    </p:spTree>
  </p:cSld>
  <p:clrMapOvr>
    <a:masterClrMapping/>
  </p:clrMapOvr>
  <p:transition spd="slow" advTm="11264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Tx/>
            </a:pPr>
            <a:r>
              <a:rPr lang="ru-RU" sz="2000" kern="0" cap="none" dirty="0" smtClean="0"/>
              <a:t>Регистр Научно-фантастических идей</a:t>
            </a:r>
            <a:endParaRPr lang="ru-RU" sz="2000" kern="0" cap="none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7075" y="897187"/>
            <a:ext cx="8550322" cy="14619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 Класс. Космос. </a:t>
            </a:r>
          </a:p>
          <a:p>
            <a:pPr algn="just"/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П/К 1.1. Космические полеты. 12. Групп:</a:t>
            </a:r>
          </a:p>
          <a:p>
            <a:pPr marL="457200" indent="-457200" algn="just">
              <a:buAutoNum type="arabicPeriod"/>
            </a:pPr>
            <a:endParaRPr lang="ru-R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7075" y="1743760"/>
            <a:ext cx="8659504" cy="45104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 1. Межпланетные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полеты и межпланетные 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корабли.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1.1.2. Межзвездные полеты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и межзвездные 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корабли.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1.1.3. Межзвездные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перелеты на 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планетах.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1.1.4. Прочие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особенности 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полетов.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1.1.5. Цели.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1.1.6. Конечные пункты полетов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(и место действия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1.1.7. Псевдо-полеты.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1.1.8. Лететь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или не 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лететь.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1.1.9. Космические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станции и оборудование</a:t>
            </a: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1.1.9-а. Исследования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с помощью киборгов</a:t>
            </a: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1.1.9-б. Особые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способы исследования и 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освоения </a:t>
            </a:r>
            <a:r>
              <a:rPr lang="ru-RU" sz="18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неземле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 подобных планет.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1.1.10. Наземное оборудование для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подготовки 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полетов. 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1.1.11. Совершенно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непонятные 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произведения.</a:t>
            </a:r>
            <a:endParaRPr lang="ru-RU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1.1.12. Комбинации </a:t>
            </a:r>
            <a:r>
              <a:rPr lang="ru-RU" sz="1800" dirty="0">
                <a:latin typeface="Calibri" panose="020F0502020204030204" pitchFamily="34" charset="0"/>
                <a:cs typeface="Calibri" panose="020F0502020204030204" pitchFamily="34" charset="0"/>
              </a:rPr>
              <a:t>"на тему</a:t>
            </a:r>
            <a:r>
              <a:rPr lang="ru-RU" sz="1800" dirty="0" smtClean="0">
                <a:latin typeface="Calibri" panose="020F0502020204030204" pitchFamily="34" charset="0"/>
                <a:cs typeface="Calibri" panose="020F0502020204030204" pitchFamily="34" charset="0"/>
              </a:rPr>
              <a:t>"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99490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Tx/>
            </a:pPr>
            <a:r>
              <a:rPr lang="ru-RU" sz="2000" kern="0" cap="none" dirty="0" smtClean="0"/>
              <a:t>Регистр Научно-фантастических идей</a:t>
            </a:r>
            <a:endParaRPr lang="ru-RU" sz="2000" kern="0" cap="none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7075" y="665171"/>
            <a:ext cx="8550322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 Класс. Космос. </a:t>
            </a:r>
          </a:p>
          <a:p>
            <a:pPr algn="just"/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П/К 1.1. Космические полеты. 12. Групп: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816" y="1417710"/>
            <a:ext cx="6905768" cy="512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002353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Tx/>
            </a:pPr>
            <a:r>
              <a:rPr lang="ru-RU" sz="2000" kern="0" cap="none" dirty="0" smtClean="0"/>
              <a:t>Патентный Фонд Фантастики (ППФ)</a:t>
            </a:r>
            <a:endParaRPr lang="ru-RU" sz="2000" kern="0" cap="none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91069" y="749724"/>
            <a:ext cx="8802805" cy="168046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Патентное описание 1</a:t>
            </a:r>
          </a:p>
          <a:p>
            <a:pPr algn="just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СПОСОБ ПОДЪЕМА ЗАТОНУВШИХ КОРАБЛЕЙ</a:t>
            </a:r>
          </a:p>
          <a:p>
            <a:pPr algn="just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Автор изобретения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Г.Гуревич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 Приоритет - 1951 год, повесть "Иней на пальмах".</a:t>
            </a:r>
          </a:p>
          <a:p>
            <a:pPr algn="just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Способ подъема затонувших кораблей, отличающийся тем, что, с целью увеличения быстроты подъема и величины поднимаемых судов, замораживают окружающую корабль воду, причем образуется айсберг, всплывающий вместе с вмороженным в него кораблем на поверхность.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91069" y="2677257"/>
            <a:ext cx="8802805" cy="1680460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Патентное описание 6</a:t>
            </a:r>
          </a:p>
          <a:p>
            <a:pPr algn="just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СПОСОБ ПЕРЕДВИЖЕНИЯ В КОСМИЧЕСКОМ ПРОСТРАНСТВЕ</a:t>
            </a:r>
          </a:p>
          <a:p>
            <a:pPr algn="just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Автор изобретения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Б.Красногорский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 Приоритет - 1913 год, повесть "По волнам эфира".</a:t>
            </a:r>
          </a:p>
          <a:p>
            <a:pPr algn="just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Способ передвижения в космическом пространстве за счет давления света, отличающийся тем, что, с целью удешевления аппарата и уменьшения его массы, движение осуществляют давлением солнечных лучей на парус с большой рабочей поверхностью.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91068" y="4532379"/>
            <a:ext cx="8802805" cy="1926681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Патентное описание 10</a:t>
            </a:r>
          </a:p>
          <a:p>
            <a:pPr algn="just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СПОСОБ ПОЛУЧЕНИЯ ПРЕСНОЙ ВОДЫ</a:t>
            </a:r>
          </a:p>
          <a:p>
            <a:pPr algn="just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Патент Х. Автор изобретения </a:t>
            </a:r>
            <a:r>
              <a:rPr lang="ru-RU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А.Азимов</a:t>
            </a:r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. Приоритет - 1940 год, рассказ "Путь марсиан".</a:t>
            </a:r>
          </a:p>
          <a:p>
            <a:pPr algn="just"/>
            <a:r>
              <a:rPr lang="ru-RU" sz="1600" dirty="0">
                <a:latin typeface="Calibri" panose="020F0502020204030204" pitchFamily="34" charset="0"/>
                <a:cs typeface="Calibri" panose="020F0502020204030204" pitchFamily="34" charset="0"/>
              </a:rPr>
              <a:t>Способ получения пресной воды, отличающийся тем, что, с целью коренного решения проблемы водоснабжения, добычу воды производят из ледяных астероидов, метеоров и других небесных тел (расположенных, например, в кольцах Сатурна), причем объект может быть предварительно транспортирован в удобное для дальнейшей обработки место.</a:t>
            </a:r>
          </a:p>
        </p:txBody>
      </p:sp>
    </p:spTree>
    <p:extLst>
      <p:ext uri="{BB962C8B-B14F-4D97-AF65-F5344CB8AC3E}">
        <p14:creationId xmlns:p14="http://schemas.microsoft.com/office/powerpoint/2010/main" val="4745300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Tx/>
            </a:pPr>
            <a:r>
              <a:rPr lang="ru-RU" sz="2000" kern="0" cap="none" dirty="0" smtClean="0"/>
              <a:t>Патентный Фонд Фантастики (ППФ)</a:t>
            </a:r>
            <a:endParaRPr lang="ru-RU" sz="2000" kern="0" cap="none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77421" y="782741"/>
            <a:ext cx="8789158" cy="576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latin typeface="Calibri" panose="020F0502020204030204" pitchFamily="34" charset="0"/>
                <a:cs typeface="Calibri" panose="020F0502020204030204" pitchFamily="34" charset="0"/>
              </a:rPr>
              <a:t>Патентное описание 2</a:t>
            </a:r>
          </a:p>
          <a:p>
            <a:pPr algn="just"/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ГИПЕРПРОСТРАНСТВО</a:t>
            </a:r>
          </a:p>
          <a:p>
            <a:pPr algn="just"/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Автор открытия </a:t>
            </a:r>
            <a:r>
              <a:rPr lang="ru-RU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Д.Кэмпбелл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. Приоритет - 1934 год, роман "Ловушка".</a:t>
            </a:r>
          </a:p>
          <a:p>
            <a:pPr algn="just"/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Впервые обнаружено физическое явление, заключающееся в том, что существует измерение пространства (гиперпространство), передвигаясь в котором можно мгновенно преодолевать любые расстояния в пространстве трех измерений.</a:t>
            </a:r>
          </a:p>
          <a:p>
            <a:pPr algn="just"/>
            <a:endParaRPr lang="ru-R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Теория относительности запрещает движение материальных тел быстрее света. Физики с этим постулатом примирились, фантасты - нет. После того, как на страницах фантастических произведений к звездам отправились первые экспедиции, авторы начали искать способ обойти постулат Эйнштейна. Первым это сделал </a:t>
            </a:r>
            <a:r>
              <a:rPr lang="ru-RU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Д.Кэмпбелл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, снабдивший пространство еще одним измерением, в котором скорость света - вовсе не предел. Впоследствии фантасты писали о над-, под-, нуль- и прочих пространствах, ничем не отличавшихся от гиперпространства </a:t>
            </a:r>
            <a:r>
              <a:rPr lang="ru-RU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Кэмпбелла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. Принцип один: использование для движения неких, пока неизвестных, измерений пространства.</a:t>
            </a:r>
          </a:p>
          <a:p>
            <a:pPr algn="just"/>
            <a:endParaRPr lang="ru-R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В научной литературе последних десяти лет уже не редки работы, описывающие космос как структуру многомерную. Количество измерений пространства, вводимых авторами (не фантастами!), достигает десяти и более. Физическое четырехмерное пространство-время является как бы проекцией, доступной нашим органам чувств и приборам. Вопрос о том, является ли это </a:t>
            </a:r>
            <a:r>
              <a:rPr lang="ru-RU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многомерие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 лишь математической абстракцией, пока открыт. Не исключено, однако, что идея гиперпространства станет реальностью науки.</a:t>
            </a:r>
          </a:p>
          <a:p>
            <a:pPr algn="just"/>
            <a:endParaRPr lang="ru-R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Для фантастики же открытие </a:t>
            </a:r>
            <a:r>
              <a:rPr lang="ru-RU" sz="1400" dirty="0" err="1">
                <a:latin typeface="Calibri" panose="020F0502020204030204" pitchFamily="34" charset="0"/>
                <a:cs typeface="Calibri" panose="020F0502020204030204" pitchFamily="34" charset="0"/>
              </a:rPr>
              <a:t>Д.Кэмпбелла</a:t>
            </a:r>
            <a:r>
              <a:rPr lang="ru-RU" sz="1400" dirty="0">
                <a:latin typeface="Calibri" panose="020F0502020204030204" pitchFamily="34" charset="0"/>
                <a:cs typeface="Calibri" panose="020F0502020204030204" pitchFamily="34" charset="0"/>
              </a:rPr>
              <a:t> сыграло положительную роль, и не только потому, что позволило героям фантастических произведений летать от звезды к звезде, как из Москвы в Париж. Исподволь воздействуя на читателя, литература приучает его к мысли о гораздо большей сложности мироздания, чем это предполагает обыденное сознание.</a:t>
            </a:r>
          </a:p>
        </p:txBody>
      </p:sp>
    </p:spTree>
    <p:extLst>
      <p:ext uri="{BB962C8B-B14F-4D97-AF65-F5344CB8AC3E}">
        <p14:creationId xmlns:p14="http://schemas.microsoft.com/office/powerpoint/2010/main" val="19011292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Tx/>
            </a:pPr>
            <a:r>
              <a:rPr lang="ru-RU" sz="2000" kern="0" cap="none" dirty="0" smtClean="0"/>
              <a:t>Итоговый проект</a:t>
            </a:r>
            <a:endParaRPr lang="ru-RU" sz="2000" kern="0" cap="none" dirty="0"/>
          </a:p>
        </p:txBody>
      </p:sp>
      <p:sp>
        <p:nvSpPr>
          <p:cNvPr id="3" name="TextBox 2"/>
          <p:cNvSpPr txBox="1"/>
          <p:nvPr/>
        </p:nvSpPr>
        <p:spPr>
          <a:xfrm>
            <a:off x="163771" y="970929"/>
            <a:ext cx="8665903" cy="3790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Выберите новый объект для преобразования. Используйте один или несколько изученных на занятиях методов РТВ для подготовки итоговой работы. 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 smtClean="0"/>
              <a:t>Вы можете поставить перед собой разные цели: придумать новый (несколько вариантов) продукт; спрогнозировать появление нового устройства, технологии; написать фантастический рассказ; подготовить комикс, сюжет (</a:t>
            </a:r>
            <a:r>
              <a:rPr lang="ru-RU" sz="2400" dirty="0" err="1" smtClean="0"/>
              <a:t>раскадровку</a:t>
            </a:r>
            <a:r>
              <a:rPr lang="ru-RU" sz="2400" dirty="0" smtClean="0"/>
              <a:t>) для фантастического фильма, сказки и т.д. </a:t>
            </a:r>
            <a:endParaRPr lang="ru-RU" sz="1800" dirty="0" smtClean="0"/>
          </a:p>
          <a:p>
            <a:pPr algn="just"/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67081206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994" name="Группа 7"/>
          <p:cNvGrpSpPr>
            <a:grpSpLocks/>
          </p:cNvGrpSpPr>
          <p:nvPr/>
        </p:nvGrpSpPr>
        <p:grpSpPr bwMode="auto">
          <a:xfrm>
            <a:off x="892175" y="676275"/>
            <a:ext cx="7504113" cy="5629275"/>
            <a:chOff x="892507" y="675991"/>
            <a:chExt cx="7504113" cy="5629275"/>
          </a:xfrm>
        </p:grpSpPr>
        <p:pic>
          <p:nvPicPr>
            <p:cNvPr id="340995" name="Picture 4" descr="http://900igr.net/datas/geometrija/Prizma/0012-012-Spasibo-za-vnimanie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92507" y="675991"/>
              <a:ext cx="7504113" cy="5629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40996" name="Picture 6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7748" y="5163023"/>
              <a:ext cx="5138737" cy="1122363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65760" y="2085592"/>
            <a:ext cx="271645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Преподаватель-методист по ТРИЗ</a:t>
            </a:r>
          </a:p>
          <a:p>
            <a:pPr marL="285750" indent="-285750" algn="l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Мастер ТРИЗ</a:t>
            </a:r>
          </a:p>
          <a:p>
            <a:pPr marL="285750" indent="-285750" algn="l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 «Кубок ТРИЗ Саммита» </a:t>
            </a:r>
          </a:p>
          <a:p>
            <a:pPr marL="285750" indent="-285750" algn="l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r>
              <a:rPr lang="ru-RU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Автор </a:t>
            </a:r>
            <a:r>
              <a:rPr lang="ru-RU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программ, методических материалов для педагогов и учебных материалов для детей по курсам ТРИЗ </a:t>
            </a:r>
            <a:endParaRPr lang="ru-RU" sz="11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endParaRPr lang="ru-RU" sz="1600" dirty="0" smtClean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65760" y="1082872"/>
            <a:ext cx="2816093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600" b="1" dirty="0" smtClean="0"/>
              <a:t>Преподаватель</a:t>
            </a:r>
          </a:p>
          <a:p>
            <a:pPr algn="l"/>
            <a:r>
              <a:rPr lang="ru-RU" sz="1600" b="1" dirty="0" smtClean="0"/>
              <a:t>Рубина Наталия Викторовна</a:t>
            </a:r>
            <a:endParaRPr lang="ru-RU" sz="16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232" y="1329783"/>
            <a:ext cx="1111908" cy="16421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42482" y="2098600"/>
            <a:ext cx="2716458" cy="2283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err="1" smtClean="0"/>
              <a:t>Башкова</a:t>
            </a:r>
            <a:r>
              <a:rPr lang="ru-RU" sz="1600" dirty="0" smtClean="0"/>
              <a:t> Т.Н.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Кассу </a:t>
            </a:r>
            <a:r>
              <a:rPr lang="ru-RU" sz="1600" dirty="0"/>
              <a:t>Р</a:t>
            </a:r>
            <a:r>
              <a:rPr lang="ru-RU" sz="1600" dirty="0" smtClean="0"/>
              <a:t>.;</a:t>
            </a:r>
            <a:endParaRPr lang="ru-RU" sz="1600" dirty="0"/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Кулаков А.В.;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 smtClean="0"/>
              <a:t>Прокопенко </a:t>
            </a:r>
            <a:r>
              <a:rPr lang="ru-RU" sz="1600" dirty="0"/>
              <a:t>М.Н.;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Сидоренко М.Ю.;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Харитонов А.С.;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1600" dirty="0"/>
              <a:t>Щедрин Н.А.</a:t>
            </a:r>
          </a:p>
          <a:p>
            <a:pPr marL="285750" indent="-285750" algn="l" fontAlgn="auto">
              <a:spcBef>
                <a:spcPts val="0"/>
              </a:spcBef>
              <a:spcAft>
                <a:spcPts val="0"/>
              </a:spcAft>
              <a:buClrTx/>
              <a:buFont typeface="Arial" panose="020B0604020202020204" pitchFamily="34" charset="0"/>
              <a:buChar char="•"/>
            </a:pPr>
            <a:endParaRPr lang="ru-RU" sz="1600" dirty="0" smtClean="0">
              <a:solidFill>
                <a:prstClr val="black"/>
              </a:solidFill>
              <a:latin typeface="Verdan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42847" y="1160506"/>
            <a:ext cx="28160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1600" b="1" dirty="0" smtClean="0"/>
              <a:t>Участники семинара</a:t>
            </a:r>
            <a:endParaRPr lang="ru-RU" sz="1600" b="1" dirty="0"/>
          </a:p>
        </p:txBody>
      </p:sp>
    </p:spTree>
    <p:extLst>
      <p:ext uri="{BB962C8B-B14F-4D97-AF65-F5344CB8AC3E}">
        <p14:creationId xmlns:p14="http://schemas.microsoft.com/office/powerpoint/2010/main" val="1672574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49288" y="94249"/>
            <a:ext cx="7983537" cy="489365"/>
          </a:xfrm>
        </p:spPr>
        <p:txBody>
          <a:bodyPr/>
          <a:lstStyle/>
          <a:p>
            <a:pPr eaLnBrk="1" hangingPunct="1"/>
            <a:r>
              <a:rPr lang="ru-RU" sz="2200" dirty="0" smtClean="0"/>
              <a:t>Цель лекции</a:t>
            </a:r>
            <a:endParaRPr lang="ru-RU" sz="2200" dirty="0"/>
          </a:p>
        </p:txBody>
      </p:sp>
      <p:sp>
        <p:nvSpPr>
          <p:cNvPr id="4099" name="Text Box 5"/>
          <p:cNvSpPr txBox="1">
            <a:spLocks noChangeArrowheads="1"/>
          </p:cNvSpPr>
          <p:nvPr/>
        </p:nvSpPr>
        <p:spPr bwMode="auto">
          <a:xfrm flipH="1">
            <a:off x="2074459" y="1279525"/>
            <a:ext cx="7018334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342900" indent="-342900" algn="l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/>
              <a:t>Подведение итогов занятий</a:t>
            </a:r>
          </a:p>
          <a:p>
            <a:pPr marL="342900" indent="-342900" algn="l">
              <a:spcBef>
                <a:spcPct val="50000"/>
              </a:spcBef>
              <a:buFont typeface="Wingdings" panose="05000000000000000000" pitchFamily="2" charset="2"/>
              <a:buChar char="ü"/>
            </a:pPr>
            <a:r>
              <a:rPr lang="ru-RU" sz="2400" b="1" dirty="0" smtClean="0"/>
              <a:t>Защита проектов</a:t>
            </a:r>
            <a:endParaRPr lang="ru-RU" sz="24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49288" y="94249"/>
            <a:ext cx="7983537" cy="489365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buClrTx/>
            </a:pPr>
            <a:r>
              <a:rPr lang="ru-RU" sz="2200" kern="0" dirty="0" smtClean="0"/>
              <a:t>Курс РТВ в системе Икар и Дедал</a:t>
            </a:r>
            <a:endParaRPr lang="ru-RU" sz="2200" kern="0" dirty="0"/>
          </a:p>
        </p:txBody>
      </p:sp>
      <p:sp>
        <p:nvSpPr>
          <p:cNvPr id="3" name="TextBox 2"/>
          <p:cNvSpPr txBox="1"/>
          <p:nvPr/>
        </p:nvSpPr>
        <p:spPr>
          <a:xfrm>
            <a:off x="197609" y="1280291"/>
            <a:ext cx="3786576" cy="4241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Аналогии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. Перенос идей и решений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Calibri"/>
                <a:ea typeface="Calibri"/>
                <a:cs typeface="Times New Roman"/>
              </a:rPr>
              <a:t>ММЧ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Calibri"/>
                <a:ea typeface="Calibri"/>
                <a:cs typeface="Times New Roman"/>
              </a:rPr>
              <a:t>Перенос свойств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Calibri"/>
                <a:ea typeface="Calibri"/>
                <a:cs typeface="Times New Roman"/>
              </a:rPr>
              <a:t>МФО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Calibri"/>
                <a:ea typeface="Calibri"/>
                <a:cs typeface="Times New Roman"/>
              </a:rPr>
              <a:t>Морфологический анализ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Calibri"/>
                <a:ea typeface="Calibri"/>
                <a:cs typeface="Times New Roman"/>
              </a:rPr>
              <a:t>Надсистема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>
                <a:latin typeface="Calibri"/>
                <a:ea typeface="Calibri"/>
                <a:cs typeface="Times New Roman"/>
              </a:rPr>
              <a:t>Психологическая инерция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err="1">
                <a:latin typeface="Calibri"/>
                <a:ea typeface="Calibri"/>
                <a:cs typeface="Times New Roman"/>
              </a:rPr>
              <a:t>Эвроритм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 (4-х этажная схема фантазирования)</a:t>
            </a: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Антисистема</a:t>
            </a:r>
            <a:endParaRPr lang="ru-RU" sz="2000" dirty="0">
              <a:latin typeface="Calibri"/>
              <a:ea typeface="Calibri"/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59184" y="1280291"/>
            <a:ext cx="4572000" cy="402450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10. ИКР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11. Подсистема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12. Синектика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, виды аналогий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13. Синтез 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сказок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14. Системный 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филогенез и онтогенез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15. </a:t>
            </a:r>
            <a:r>
              <a:rPr lang="ru-RU" sz="2000" dirty="0" err="1" smtClean="0">
                <a:latin typeface="Calibri"/>
                <a:ea typeface="Calibri"/>
                <a:cs typeface="Times New Roman"/>
              </a:rPr>
              <a:t>Фантограмма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16. Приемы 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фантазирования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17. Система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18. Системный 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>оператор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 smtClean="0">
                <a:latin typeface="Calibri"/>
                <a:ea typeface="Calibri"/>
                <a:cs typeface="Times New Roman"/>
              </a:rPr>
              <a:t>19. Элемент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16231136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="" xmlns:a16="http://schemas.microsoft.com/office/drawing/2014/main" id="{7C35E14C-9A15-4DE6-82C9-426A2648DB3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649288" y="109538"/>
            <a:ext cx="7983537" cy="458787"/>
          </a:xfrm>
        </p:spPr>
        <p:txBody>
          <a:bodyPr/>
          <a:lstStyle/>
          <a:p>
            <a:pPr eaLnBrk="1" hangingPunct="1"/>
            <a:r>
              <a:rPr lang="ru-RU" altLang="ru-RU" dirty="0" smtClean="0"/>
              <a:t>Программа курса Развития Творческого Воображения</a:t>
            </a:r>
            <a:endParaRPr lang="ru-RU" alt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4985" y="582729"/>
            <a:ext cx="7525907" cy="59913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949508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Tx/>
            </a:pPr>
            <a:r>
              <a:rPr lang="ru-RU" sz="2000" kern="0" cap="none" dirty="0" smtClean="0"/>
              <a:t>Регистр научно-фантастических идей</a:t>
            </a:r>
            <a:endParaRPr lang="ru-RU" sz="2000" kern="0" cap="none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0124" y="641447"/>
            <a:ext cx="8830103" cy="4273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Начало создания Регистра НФИ – 1964 г.</a:t>
            </a:r>
          </a:p>
          <a:p>
            <a:pPr algn="just"/>
            <a:endParaRPr lang="ru-RU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Автор идеи Г.С. </a:t>
            </a:r>
            <a:r>
              <a:rPr lang="ru-RU" sz="22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Альтшуллер</a:t>
            </a:r>
            <a:endParaRPr lang="ru-RU" sz="22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Соавторы П. </a:t>
            </a:r>
            <a:r>
              <a:rPr lang="ru-RU" sz="22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Амнуэль</a:t>
            </a:r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Р. Леонидов, Д. </a:t>
            </a:r>
            <a:r>
              <a:rPr lang="ru-RU" sz="22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Биленкин</a:t>
            </a:r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И. </a:t>
            </a:r>
            <a:r>
              <a:rPr lang="ru-RU" sz="22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Верткин</a:t>
            </a:r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, В. Журавлева, В. Фей, В. Гаков</a:t>
            </a:r>
          </a:p>
          <a:p>
            <a:pPr algn="just"/>
            <a:endParaRPr lang="ru-RU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Этажная схема</a:t>
            </a:r>
          </a:p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Шкала «Фантазия-2»</a:t>
            </a:r>
          </a:p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Приемы фантазирования</a:t>
            </a:r>
          </a:p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Курс РТВ</a:t>
            </a:r>
          </a:p>
          <a:p>
            <a:pPr algn="just"/>
            <a:endParaRPr lang="ru-RU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50124" y="4534818"/>
            <a:ext cx="88301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Calibri" panose="020F0502020204030204" pitchFamily="34" charset="0"/>
                <a:cs typeface="Calibri" panose="020F0502020204030204" pitchFamily="34" charset="0"/>
              </a:rPr>
              <a:t>"Такого рода исследования - на всю жизнь (и не на одну жизнь). Эта работа требует сил большого творческого коллектива. Но кто бы ни вел такое исследование, он должен ясно себе представить цель работы и "что мы ищем". Ищем мы </a:t>
            </a:r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законы развития интеллектуальных, развивающихся систем".</a:t>
            </a:r>
          </a:p>
        </p:txBody>
      </p:sp>
    </p:spTree>
    <p:extLst>
      <p:ext uri="{BB962C8B-B14F-4D97-AF65-F5344CB8AC3E}">
        <p14:creationId xmlns:p14="http://schemas.microsoft.com/office/powerpoint/2010/main" val="20685255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Tx/>
            </a:pPr>
            <a:r>
              <a:rPr lang="ru-RU" sz="2000" kern="0" cap="none" dirty="0" smtClean="0"/>
              <a:t>Регистр научно-фантастических идей</a:t>
            </a:r>
            <a:endParaRPr lang="ru-RU" sz="2000" kern="0" cap="none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0124" y="682391"/>
            <a:ext cx="8830103" cy="50352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Прямая цель 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создания Регистра заключалась в систематизации и классификации НФИ. Однако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сверхцели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этого труда были гораздо более интересны и важны</a:t>
            </a:r>
            <a:r>
              <a:rPr lang="ru-RU" sz="22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algn="just"/>
            <a:endParaRPr lang="ru-RU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Первая </a:t>
            </a: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сверхцель</a:t>
            </a: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выявление методов и приемов, которые можно использовать для создания новых НФИ. В рамках этой </a:t>
            </a:r>
            <a:r>
              <a:rPr lang="ru-RU" sz="2200" dirty="0" err="1">
                <a:latin typeface="Calibri" panose="020F0502020204030204" pitchFamily="34" charset="0"/>
                <a:cs typeface="Calibri" panose="020F0502020204030204" pitchFamily="34" charset="0"/>
              </a:rPr>
              <a:t>сверхцели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 ставятся дополнительные задачи. Первая: используя выявленные приемы, усовершенствовать уже существующие НФИ. И вторая: поскольку для усовершенствования чего бы то ни было, нужно сначала оценить уже достигнутое, необходимо разработать шкалу оценки НФИ.</a:t>
            </a:r>
          </a:p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Вторая </a:t>
            </a: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сверхцель</a:t>
            </a: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на основе выявленных приемов создание методики развития творческого воображения (РТВ).</a:t>
            </a:r>
          </a:p>
          <a:p>
            <a:pPr algn="just"/>
            <a:r>
              <a:rPr lang="ru-RU" sz="2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Третья </a:t>
            </a:r>
            <a:r>
              <a:rPr lang="ru-RU" sz="2200" b="1" dirty="0" err="1">
                <a:latin typeface="Calibri" panose="020F0502020204030204" pitchFamily="34" charset="0"/>
                <a:cs typeface="Calibri" panose="020F0502020204030204" pitchFamily="34" charset="0"/>
              </a:rPr>
              <a:t>сверхцель</a:t>
            </a:r>
            <a:r>
              <a:rPr lang="ru-RU" sz="22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ru-RU" sz="2200" dirty="0">
                <a:latin typeface="Calibri" panose="020F0502020204030204" pitchFamily="34" charset="0"/>
                <a:cs typeface="Calibri" panose="020F0502020204030204" pitchFamily="34" charset="0"/>
              </a:rPr>
              <a:t>использование методики создания НФИ и методики РТВ для целей научного прогнозирования.</a:t>
            </a:r>
          </a:p>
        </p:txBody>
      </p:sp>
    </p:spTree>
    <p:extLst>
      <p:ext uri="{BB962C8B-B14F-4D97-AF65-F5344CB8AC3E}">
        <p14:creationId xmlns:p14="http://schemas.microsoft.com/office/powerpoint/2010/main" val="386794963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Tx/>
            </a:pPr>
            <a:r>
              <a:rPr lang="ru-RU" sz="2000" kern="0" cap="none" dirty="0" smtClean="0"/>
              <a:t>Регистр Научно-фантастических идей</a:t>
            </a:r>
            <a:endParaRPr lang="ru-RU" sz="2000" kern="0" cap="none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7075" y="1047315"/>
            <a:ext cx="855032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В Регистре НФИ разделены на одиннадцать классов:</a:t>
            </a:r>
          </a:p>
          <a:p>
            <a:pPr algn="just"/>
            <a:endParaRPr lang="ru-RU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1. Космос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10 подклассов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2. Земля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6 подклассов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3. Человек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8 подклассов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. Общество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7 подклассов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5. Кибернетика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6 подклассов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6. Инопланетные разумные существа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2 подкласса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7. Фантастические животные и растения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6 подклассов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8. Время и пространство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6 подклассов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9. Фантастические исходные ситуации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10 подклассов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10. Научно-технические идеи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; 18 подклассов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11. Экология</a:t>
            </a:r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. 3 подкласса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60354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649288" y="109538"/>
            <a:ext cx="7983537" cy="4587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137160" tIns="91440" rIns="91440" bIns="91440" numCol="1" anchor="t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cap="all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>
              <a:buClrTx/>
            </a:pPr>
            <a:r>
              <a:rPr lang="ru-RU" sz="2000" kern="0" cap="none" dirty="0" smtClean="0"/>
              <a:t>Регистр Научно-фантастических идей</a:t>
            </a:r>
            <a:endParaRPr lang="ru-RU" sz="2000" kern="0" cap="none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07075" y="1047315"/>
            <a:ext cx="8550322" cy="4293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AutoNum type="arabicPeriod"/>
            </a:pPr>
            <a:r>
              <a:rPr lang="ru-RU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Космос. 10 подклассов: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1.1. космические полеты</a:t>
            </a:r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1.2. космические происшествия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1.3. космическое строительство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1.4. космическая связь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1.5. открытия в космосе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1.6. пришельцы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1.7. контакты с обитателями других планет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1.8. нетехнические цивилизации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1.9. прочие особенности внеземных цивилизаций</a:t>
            </a:r>
          </a:p>
          <a:p>
            <a:pPr algn="just"/>
            <a:r>
              <a:rPr lang="ru-RU" sz="2000" dirty="0" smtClean="0">
                <a:latin typeface="Calibri" panose="020F0502020204030204" pitchFamily="34" charset="0"/>
                <a:cs typeface="Calibri" panose="020F0502020204030204" pitchFamily="34" charset="0"/>
              </a:rPr>
              <a:t>1.10. марсиане</a:t>
            </a:r>
          </a:p>
          <a:p>
            <a:pPr algn="just"/>
            <a:endParaRPr lang="ru-RU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22951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 Template NEW">
  <a:themeElements>
    <a:clrScheme name="">
      <a:dk1>
        <a:srgbClr val="000000"/>
      </a:dk1>
      <a:lt1>
        <a:srgbClr val="FFFFFF"/>
      </a:lt1>
      <a:dk2>
        <a:srgbClr val="FFFFFF"/>
      </a:dk2>
      <a:lt2>
        <a:srgbClr val="76767C"/>
      </a:lt2>
      <a:accent1>
        <a:srgbClr val="9DB78B"/>
      </a:accent1>
      <a:accent2>
        <a:srgbClr val="5C6F6A"/>
      </a:accent2>
      <a:accent3>
        <a:srgbClr val="FFFFFF"/>
      </a:accent3>
      <a:accent4>
        <a:srgbClr val="000000"/>
      </a:accent4>
      <a:accent5>
        <a:srgbClr val="CCD8C4"/>
      </a:accent5>
      <a:accent6>
        <a:srgbClr val="53645F"/>
      </a:accent6>
      <a:hlink>
        <a:srgbClr val="496D77"/>
      </a:hlink>
      <a:folHlink>
        <a:srgbClr val="EFBC35"/>
      </a:folHlink>
    </a:clrScheme>
    <a:fontScheme name="PPT Template NEW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233363" marR="0" indent="-233363" algn="ctr" defTabSz="914400" rtl="0" eaLnBrk="1" fontAlgn="base" latinLnBrk="0" hangingPunct="1">
          <a:lnSpc>
            <a:spcPct val="100000"/>
          </a:lnSpc>
          <a:spcBef>
            <a:spcPct val="15000"/>
          </a:spcBef>
          <a:spcAft>
            <a:spcPct val="0"/>
          </a:spcAft>
          <a:buClr>
            <a:srgbClr val="993300"/>
          </a:buClr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  <a:spAutoFit/>
      </a:bodyPr>
      <a:lstStyle>
        <a:defPPr marL="233363" marR="0" indent="-233363" algn="ctr" defTabSz="914400" rtl="0" eaLnBrk="1" fontAlgn="base" latinLnBrk="0" hangingPunct="1">
          <a:lnSpc>
            <a:spcPct val="100000"/>
          </a:lnSpc>
          <a:spcBef>
            <a:spcPct val="15000"/>
          </a:spcBef>
          <a:spcAft>
            <a:spcPct val="0"/>
          </a:spcAft>
          <a:buClr>
            <a:srgbClr val="993300"/>
          </a:buClr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T Template NEW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T Template NEW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CC6600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B8AA"/>
        </a:accent5>
        <a:accent6>
          <a:srgbClr val="00005C"/>
        </a:accent6>
        <a:hlink>
          <a:srgbClr val="8080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14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994D22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CAB2AB"/>
        </a:accent5>
        <a:accent6>
          <a:srgbClr val="00005C"/>
        </a:accent6>
        <a:hlink>
          <a:srgbClr val="8080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15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994D22"/>
        </a:accent1>
        <a:accent2>
          <a:srgbClr val="146068"/>
        </a:accent2>
        <a:accent3>
          <a:srgbClr val="FFFFFF"/>
        </a:accent3>
        <a:accent4>
          <a:srgbClr val="000000"/>
        </a:accent4>
        <a:accent5>
          <a:srgbClr val="CAB2AB"/>
        </a:accent5>
        <a:accent6>
          <a:srgbClr val="11565E"/>
        </a:accent6>
        <a:hlink>
          <a:srgbClr val="8080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T Template NEW 16">
        <a:dk1>
          <a:srgbClr val="000000"/>
        </a:dk1>
        <a:lt1>
          <a:srgbClr val="FFFFFF"/>
        </a:lt1>
        <a:dk2>
          <a:srgbClr val="FFFFFF"/>
        </a:dk2>
        <a:lt2>
          <a:srgbClr val="969696"/>
        </a:lt2>
        <a:accent1>
          <a:srgbClr val="994D22"/>
        </a:accent1>
        <a:accent2>
          <a:srgbClr val="146068"/>
        </a:accent2>
        <a:accent3>
          <a:srgbClr val="FFFFFF"/>
        </a:accent3>
        <a:accent4>
          <a:srgbClr val="000000"/>
        </a:accent4>
        <a:accent5>
          <a:srgbClr val="CAB2AB"/>
        </a:accent5>
        <a:accent6>
          <a:srgbClr val="11565E"/>
        </a:accent6>
        <a:hlink>
          <a:srgbClr val="808000"/>
        </a:hlink>
        <a:folHlink>
          <a:srgbClr val="4D4D4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59853</TotalTime>
  <Words>1193</Words>
  <Application>Microsoft Office PowerPoint</Application>
  <PresentationFormat>Экран (4:3)</PresentationFormat>
  <Paragraphs>137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PPT Template NEW</vt:lpstr>
      <vt:lpstr>Развитие Творческого Воображения (РТВ)</vt:lpstr>
      <vt:lpstr>Презентация PowerPoint</vt:lpstr>
      <vt:lpstr>Цель лекции</vt:lpstr>
      <vt:lpstr>Презентация PowerPoint</vt:lpstr>
      <vt:lpstr>Программа курса Развития Творческого Воображения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Алгоритм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Центр инновацинно-технологического консалтинга «Алгоритм»</dc:title>
  <dc:creator>Герасимов О.М.</dc:creator>
  <cp:lastModifiedBy>User</cp:lastModifiedBy>
  <cp:revision>3940</cp:revision>
  <cp:lastPrinted>2020-01-23T22:00:02Z</cp:lastPrinted>
  <dcterms:created xsi:type="dcterms:W3CDTF">2006-01-09T16:17:19Z</dcterms:created>
  <dcterms:modified xsi:type="dcterms:W3CDTF">2020-02-10T10:58:26Z</dcterms:modified>
</cp:coreProperties>
</file>