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6" r:id="rId2"/>
    <p:sldMasterId id="2147483663" r:id="rId3"/>
  </p:sldMasterIdLst>
  <p:notesMasterIdLst>
    <p:notesMasterId r:id="rId14"/>
  </p:notesMasterIdLst>
  <p:handoutMasterIdLst>
    <p:handoutMasterId r:id="rId15"/>
  </p:handoutMasterIdLst>
  <p:sldIdLst>
    <p:sldId id="279" r:id="rId4"/>
    <p:sldId id="304" r:id="rId5"/>
    <p:sldId id="312" r:id="rId6"/>
    <p:sldId id="260" r:id="rId7"/>
    <p:sldId id="301" r:id="rId8"/>
    <p:sldId id="313" r:id="rId9"/>
    <p:sldId id="314" r:id="rId10"/>
    <p:sldId id="308" r:id="rId11"/>
    <p:sldId id="309" r:id="rId12"/>
    <p:sldId id="274" r:id="rId13"/>
  </p:sldIdLst>
  <p:sldSz cx="6858000" cy="5143500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 userDrawn="1">
          <p15:clr>
            <a:srgbClr val="A4A3A4"/>
          </p15:clr>
        </p15:guide>
        <p15:guide id="2" pos="147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1A6"/>
    <a:srgbClr val="00B230"/>
    <a:srgbClr val="F44C2A"/>
    <a:srgbClr val="1669EF"/>
    <a:srgbClr val="133C41"/>
    <a:srgbClr val="FEFEFE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1" autoAdjust="0"/>
    <p:restoredTop sz="94621" autoAdjust="0"/>
  </p:normalViewPr>
  <p:slideViewPr>
    <p:cSldViewPr snapToGrid="0">
      <p:cViewPr varScale="1">
        <p:scale>
          <a:sx n="150" d="100"/>
          <a:sy n="150" d="100"/>
        </p:scale>
        <p:origin x="1710" y="126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2964" y="66"/>
      </p:cViewPr>
      <p:guideLst>
        <p:guide orient="horz" pos="2736"/>
        <p:guide pos="147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C14FC-A894-4869-A797-1EC82735D106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33E97-F2BE-44DB-A57D-0C85E2CBF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7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99C05-63F9-4248-8E20-3ACD9DF9DE7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4FABB-6DBE-47C4-B626-20167906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6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3036"/>
          <a:stretch/>
        </p:blipFill>
        <p:spPr>
          <a:xfrm>
            <a:off x="105450" y="-313932"/>
            <a:ext cx="1996196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C143BA3E-52CB-5646-B7DC-BAF96CB308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867A3F1-3A72-4A89-B097-019CF3129FD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9793" y="4671729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9780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079500"/>
            <a:ext cx="2989658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131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17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1" y="1092491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533229" y="1092491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one title here</a:t>
            </a:r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67891" y="4120134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267891" y="1698020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267891" y="2303549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267891" y="2909078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267891" y="3514607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6" name="Text Placehold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533229" y="1697608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TWO title here</a:t>
            </a:r>
          </a:p>
        </p:txBody>
      </p:sp>
      <p:sp>
        <p:nvSpPr>
          <p:cNvPr id="27" name="Text Placehold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533229" y="2302725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THREE title here</a:t>
            </a:r>
          </a:p>
        </p:txBody>
      </p:sp>
      <p:sp>
        <p:nvSpPr>
          <p:cNvPr id="28" name="Text Placeholder 19"/>
          <p:cNvSpPr>
            <a:spLocks noGrp="1"/>
          </p:cNvSpPr>
          <p:nvPr>
            <p:ph type="body" sz="quarter" idx="21" hasCustomPrompt="1"/>
          </p:nvPr>
        </p:nvSpPr>
        <p:spPr>
          <a:xfrm>
            <a:off x="533229" y="2907842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…</a:t>
            </a:r>
          </a:p>
        </p:txBody>
      </p:sp>
      <p:sp>
        <p:nvSpPr>
          <p:cNvPr id="29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533229" y="3512959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And delete</a:t>
            </a:r>
          </a:p>
        </p:txBody>
      </p:sp>
      <p:sp>
        <p:nvSpPr>
          <p:cNvPr id="30" name="Text Placeholder 19"/>
          <p:cNvSpPr>
            <a:spLocks noGrp="1"/>
          </p:cNvSpPr>
          <p:nvPr>
            <p:ph type="body" sz="quarter" idx="23" hasCustomPrompt="1"/>
          </p:nvPr>
        </p:nvSpPr>
        <p:spPr>
          <a:xfrm>
            <a:off x="533229" y="4118077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The extras</a:t>
            </a:r>
          </a:p>
        </p:txBody>
      </p:sp>
    </p:spTree>
    <p:extLst>
      <p:ext uri="{BB962C8B-B14F-4D97-AF65-F5344CB8AC3E}">
        <p14:creationId xmlns:p14="http://schemas.microsoft.com/office/powerpoint/2010/main" val="4007082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505421" y="1780395"/>
            <a:ext cx="2989658" cy="2696355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05420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05420" y="1437495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4000500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4" name="Oval 13"/>
          <p:cNvSpPr/>
          <p:nvPr userDrawn="1"/>
        </p:nvSpPr>
        <p:spPr>
          <a:xfrm>
            <a:off x="46716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48051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</p:spTree>
    <p:extLst>
      <p:ext uri="{BB962C8B-B14F-4D97-AF65-F5344CB8AC3E}">
        <p14:creationId xmlns:p14="http://schemas.microsoft.com/office/powerpoint/2010/main" val="21586703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360241" y="1780395"/>
            <a:ext cx="2995018" cy="2696355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360241" y="1079500"/>
            <a:ext cx="2989660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Please put name here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-1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Oval 9"/>
          <p:cNvSpPr/>
          <p:nvPr userDrawn="1"/>
        </p:nvSpPr>
        <p:spPr>
          <a:xfrm>
            <a:off x="6711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8046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360241" y="1437495"/>
            <a:ext cx="2995157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</p:spTree>
    <p:extLst>
      <p:ext uri="{BB962C8B-B14F-4D97-AF65-F5344CB8AC3E}">
        <p14:creationId xmlns:p14="http://schemas.microsoft.com/office/powerpoint/2010/main" val="1742482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800" userDrawn="1">
          <p15:clr>
            <a:srgbClr val="FBAE40"/>
          </p15:clr>
        </p15:guide>
        <p15:guide id="2" orient="horz" pos="152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902523"/>
            <a:ext cx="6322219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5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at nisi et,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fermentum</a:t>
            </a:r>
            <a:r>
              <a:rPr lang="en-US" dirty="0"/>
              <a:t>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habitant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senectus</a:t>
            </a:r>
            <a:r>
              <a:rPr lang="en-US" dirty="0"/>
              <a:t> et </a:t>
            </a:r>
            <a:r>
              <a:rPr lang="en-US" dirty="0" err="1"/>
              <a:t>netus</a:t>
            </a:r>
            <a:r>
              <a:rPr lang="en-US" dirty="0"/>
              <a:t> et </a:t>
            </a:r>
            <a:r>
              <a:rPr lang="en-US" dirty="0" err="1"/>
              <a:t>malesuada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fames ac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854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9" y="1079500"/>
            <a:ext cx="2989661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403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sz="quarter" idx="16" hasCustomPrompt="1"/>
          </p:nvPr>
        </p:nvSpPr>
        <p:spPr>
          <a:xfrm>
            <a:off x="845381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5" name="Title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301813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4" name="Title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573597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body" sz="quarter" idx="12" hasCustomPrompt="1"/>
          </p:nvPr>
        </p:nvSpPr>
        <p:spPr>
          <a:xfrm>
            <a:off x="845381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6" name="Content Placeholder 14"/>
          <p:cNvSpPr>
            <a:spLocks noGrp="1"/>
          </p:cNvSpPr>
          <p:nvPr>
            <p:ph sz="quarter" idx="17" hasCustomPrompt="1"/>
          </p:nvPr>
        </p:nvSpPr>
        <p:spPr>
          <a:xfrm>
            <a:off x="4301813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17" name="Content Placeholder 14"/>
          <p:cNvSpPr>
            <a:spLocks noGrp="1"/>
          </p:cNvSpPr>
          <p:nvPr>
            <p:ph sz="quarter" idx="18" hasCustomPrompt="1"/>
          </p:nvPr>
        </p:nvSpPr>
        <p:spPr>
          <a:xfrm>
            <a:off x="2573597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77371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EPAM Blu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35715" y="2098360"/>
            <a:ext cx="4186570" cy="5873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ts val="1800"/>
              </a:lnSpc>
              <a:buNone/>
              <a:defRPr sz="12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200">
                <a:latin typeface="+mj-lt"/>
              </a:defRPr>
            </a:lvl2pPr>
            <a:lvl3pPr marL="685800" indent="0">
              <a:buNone/>
              <a:defRPr sz="1200">
                <a:latin typeface="+mj-lt"/>
              </a:defRPr>
            </a:lvl3pPr>
            <a:lvl4pPr marL="1028700" indent="0">
              <a:buNone/>
              <a:defRPr sz="1200">
                <a:latin typeface="+mj-lt"/>
              </a:defRPr>
            </a:lvl4pPr>
            <a:lvl5pPr marL="1371600" indent="0">
              <a:buNone/>
              <a:defRPr sz="1200">
                <a:latin typeface="+mj-lt"/>
              </a:defRPr>
            </a:lvl5pPr>
          </a:lstStyle>
          <a:p>
            <a:pPr algn="ctr">
              <a:lnSpc>
                <a:spcPts val="2400"/>
              </a:lnSpc>
            </a:pP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Please add call out or quote here</a:t>
            </a:r>
            <a:br>
              <a:rPr lang="en-US" sz="1200" baseline="0" dirty="0">
                <a:solidFill>
                  <a:schemeClr val="bg1"/>
                </a:solidFill>
                <a:latin typeface="+mj-lt"/>
              </a:rPr>
            </a:b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consectetur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elit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Sed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nec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gravida,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dapibus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turpis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porttitor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tincidunt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nibh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Orci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varius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natoque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penatibus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et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magnis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dis parturient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montes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nascetur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ridiculus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mus.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eget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enim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mauris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Vivamus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congue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nunc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posuere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rutrum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quis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justo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Phasellus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bibendum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vehicula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id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ornare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commodo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purus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Proin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lectus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in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lacinia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convallis. </a:t>
            </a:r>
            <a:endParaRPr lang="en-US" sz="1200" b="1" spc="150" baseline="0" dirty="0">
              <a:solidFill>
                <a:schemeClr val="bg1"/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email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>
            <a:off x="1" y="-122440"/>
            <a:ext cx="1161152" cy="11874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email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 rot="10800000">
            <a:off x="5696848" y="3681860"/>
            <a:ext cx="1161152" cy="118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06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2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431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F1630F5B-F2F8-2949-A2C3-748AC6ED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FC8478E-21D0-4B90-9D33-37FC0E27AEF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169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seStud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3040C60-A39E-8442-A520-BA092303AC98}"/>
              </a:ext>
            </a:extLst>
          </p:cNvPr>
          <p:cNvCxnSpPr/>
          <p:nvPr userDrawn="1"/>
        </p:nvCxnSpPr>
        <p:spPr>
          <a:xfrm flipV="1">
            <a:off x="4489848" y="703219"/>
            <a:ext cx="0" cy="4123421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1FF28FE-B84E-5D44-B6A6-4B55087B123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711727"/>
            <a:ext cx="4489848" cy="408999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hape 920">
            <a:extLst>
              <a:ext uri="{FF2B5EF4-FFF2-40B4-BE49-F238E27FC236}">
                <a16:creationId xmlns:a16="http://schemas.microsoft.com/office/drawing/2014/main" id="{D1A5E50C-7A92-6F49-870C-2507B203D755}"/>
              </a:ext>
            </a:extLst>
          </p:cNvPr>
          <p:cNvSpPr/>
          <p:nvPr userDrawn="1"/>
        </p:nvSpPr>
        <p:spPr>
          <a:xfrm>
            <a:off x="4489848" y="711727"/>
            <a:ext cx="2368152" cy="518593"/>
          </a:xfrm>
          <a:prstGeom prst="rect">
            <a:avLst/>
          </a:prstGeom>
          <a:solidFill>
            <a:srgbClr val="1281A6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21431" rIns="0" bIns="21431" anchor="ctr">
            <a:noAutofit/>
          </a:bodyPr>
          <a:lstStyle/>
          <a:p>
            <a:pPr marR="17860" indent="17860" algn="ctr" defTabSz="232175">
              <a:lnSpc>
                <a:spcPct val="90000"/>
              </a:lnSpc>
              <a:defRPr sz="2800" cap="all">
                <a:solidFill>
                  <a:srgbClr val="FFFFFF"/>
                </a:solidFill>
                <a:latin typeface="Oswald DemiBold"/>
                <a:ea typeface="Oswald DemiBold"/>
                <a:cs typeface="Oswald DemiBold"/>
                <a:sym typeface="Oswald DemiBold"/>
              </a:defRPr>
            </a:pPr>
            <a:endParaRPr sz="900" b="1" kern="0" cap="all" spc="75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  <a:sym typeface="Oswald DemiBold"/>
            </a:endParaRP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D86B7237-6AD3-844E-9A6E-C3E0C1013A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89847" y="769496"/>
            <a:ext cx="2368153" cy="438912"/>
          </a:xfrm>
          <a:noFill/>
          <a:ln>
            <a:noFill/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>
                <a:solidFill>
                  <a:schemeClr val="bg1"/>
                </a:solidFill>
              </a:defRPr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94328E10-B013-0A4C-A50C-6D1D6CFD70B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4910" y="1772289"/>
            <a:ext cx="1992284" cy="305435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None/>
              <a:tabLst/>
              <a:defRPr sz="675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  <a:p>
            <a:pPr marL="128588" marR="0" lvl="0" indent="-128588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BD56F5B-8455-0345-910E-53CDD8476F9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44910" y="1429389"/>
            <a:ext cx="1992284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</p:spTree>
    <p:extLst>
      <p:ext uri="{BB962C8B-B14F-4D97-AF65-F5344CB8AC3E}">
        <p14:creationId xmlns:p14="http://schemas.microsoft.com/office/powerpoint/2010/main" val="15118937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327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eaker - Lime Green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204220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Coral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2165456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EPAM Blue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>
                <a:latin typeface="+mn-lt"/>
              </a:defRPr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8608758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Bright Blue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30461953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Lime Green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62525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950D8DD9-4CCF-D34C-8F93-7A336CBBA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8D5D25EB-3EFA-4B02-AF0B-C75E56197EE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1137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Custom Pictur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3805351" y="0"/>
            <a:ext cx="397764" cy="5143500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lvl="0"/>
            <a:r>
              <a:rPr lang="en-US" dirty="0"/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9D10E6-DD2A-5942-AA77-43CBDB5BC7A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681CD7A-2E0E-4841-8091-B3EFBF416DF8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BBE9AF-031C-2C41-A915-C1D0716E76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3152"/>
          <a:stretch/>
        </p:blipFill>
        <p:spPr>
          <a:xfrm>
            <a:off x="1" y="-654671"/>
            <a:ext cx="2462981" cy="342438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A3BCD10-18CC-F24E-948B-A0205CEEA1A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pic>
        <p:nvPicPr>
          <p:cNvPr id="15" name="Рисунок 3">
            <a:extLst>
              <a:ext uri="{FF2B5EF4-FFF2-40B4-BE49-F238E27FC236}">
                <a16:creationId xmlns:a16="http://schemas.microsoft.com/office/drawing/2014/main" id="{C362557C-9AF1-48A7-903A-13005A887A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4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20F4AA-D7DE-CE4D-81F8-263FD53BD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3154CD-61BB-FE45-8049-447373805790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A8B596-C06E-364B-AEA3-F16629E853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80" y="4488377"/>
            <a:ext cx="1557015" cy="12306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F9DEC8-4D07-F94E-BC7E-9409D9EC6EE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7" name="Рисунок 3">
            <a:extLst>
              <a:ext uri="{FF2B5EF4-FFF2-40B4-BE49-F238E27FC236}">
                <a16:creationId xmlns:a16="http://schemas.microsoft.com/office/drawing/2014/main" id="{DEC9DACF-6476-4E9F-BC46-C3C96A364F9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87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855722"/>
            <a:ext cx="6322219" cy="3621028"/>
          </a:xfrm>
        </p:spPr>
        <p:txBody>
          <a:bodyPr/>
          <a:lstStyle>
            <a:lvl1pPr marL="257175" marR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n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28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860612"/>
            <a:ext cx="2989659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600450" y="860612"/>
            <a:ext cx="2989660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07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1422400"/>
            <a:ext cx="632221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500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diam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sz="825" dirty="0">
              <a:latin typeface="+mj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1" y="1079500"/>
            <a:ext cx="63222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64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lesuada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8" y="1079500"/>
            <a:ext cx="29950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4111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21" Type="http://schemas.openxmlformats.org/officeDocument/2006/relationships/image" Target="../media/image3.emf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398600" y="1412416"/>
            <a:ext cx="3236976" cy="14219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title here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469197" y="3843769"/>
            <a:ext cx="1458995" cy="39945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182880" tIns="91440" rIns="182880" bIns="0" rtlCol="0" anchor="ctr" anchorCtr="0"/>
          <a:lstStyle>
            <a:lvl1pPr algn="l">
              <a:defRPr sz="900" b="1"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3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98" r:id="rId2"/>
    <p:sldLayoutId id="2147483699" r:id="rId3"/>
    <p:sldLayoutId id="2147483670" r:id="rId4"/>
    <p:sldLayoutId id="2147483696" r:id="rId5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1200" b="1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25717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273" y="821494"/>
            <a:ext cx="6319837" cy="36552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Second</a:t>
            </a:r>
          </a:p>
          <a:p>
            <a:pPr lvl="2"/>
            <a:r>
              <a:rPr lang="en-US" dirty="0"/>
              <a:t>third</a:t>
            </a:r>
          </a:p>
          <a:p>
            <a:pPr lvl="3"/>
            <a:r>
              <a:rPr lang="en-US" dirty="0"/>
              <a:t>fourth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70273" y="228600"/>
            <a:ext cx="6319837" cy="301752"/>
          </a:xfrm>
          <a:prstGeom prst="rect">
            <a:avLst/>
          </a:prstGeom>
        </p:spPr>
        <p:txBody>
          <a:bodyPr vert="horz" wrap="none" lIns="0" tIns="45720" rIns="0" bIns="45720" rtlCol="0" anchor="ctr">
            <a:noAutofit/>
          </a:bodyPr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78E00D-81AB-8847-9E12-0981E03F6A7D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33FF1C-6E72-4940-BDEF-6B6395B8D350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0E3A35A-B45F-A64E-9815-C3411574D4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7038" r="43345" b="49731"/>
          <a:stretch/>
        </p:blipFill>
        <p:spPr>
          <a:xfrm>
            <a:off x="0" y="4812549"/>
            <a:ext cx="973394" cy="315465"/>
          </a:xfrm>
          <a:prstGeom prst="rect">
            <a:avLst/>
          </a:prstGeom>
        </p:spPr>
      </p:pic>
      <p:pic>
        <p:nvPicPr>
          <p:cNvPr id="9" name="Рисунок 3">
            <a:extLst>
              <a:ext uri="{FF2B5EF4-FFF2-40B4-BE49-F238E27FC236}">
                <a16:creationId xmlns:a16="http://schemas.microsoft.com/office/drawing/2014/main" id="{28146CAB-2670-4161-9EF3-13FE288DA192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DD5B50-4EC8-40CE-821A-8A1B4D25011D}"/>
              </a:ext>
            </a:extLst>
          </p:cNvPr>
          <p:cNvSpPr txBox="1"/>
          <p:nvPr userDrawn="1"/>
        </p:nvSpPr>
        <p:spPr>
          <a:xfrm>
            <a:off x="914379" y="4854265"/>
            <a:ext cx="4732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2020</a:t>
            </a:r>
            <a:endParaRPr lang="ru-RU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35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3" r:id="rId2"/>
    <p:sldLayoutId id="2147483681" r:id="rId3"/>
    <p:sldLayoutId id="2147483682" r:id="rId4"/>
    <p:sldLayoutId id="2147483685" r:id="rId5"/>
    <p:sldLayoutId id="2147483686" r:id="rId6"/>
    <p:sldLayoutId id="2147483687" r:id="rId7"/>
    <p:sldLayoutId id="2147483692" r:id="rId8"/>
    <p:sldLayoutId id="2147483688" r:id="rId9"/>
    <p:sldLayoutId id="2147483689" r:id="rId10"/>
    <p:sldLayoutId id="2147483684" r:id="rId11"/>
    <p:sldLayoutId id="2147483695" r:id="rId12"/>
    <p:sldLayoutId id="2147483694" r:id="rId13"/>
    <p:sldLayoutId id="2147483690" r:id="rId14"/>
    <p:sldLayoutId id="2147483697" r:id="rId15"/>
    <p:sldLayoutId id="2147483691" r:id="rId16"/>
    <p:sldLayoutId id="2147483700" r:id="rId17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100" b="1" kern="1200" cap="none" spc="7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714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143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013" indent="-214313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 userDrawn="1">
          <p15:clr>
            <a:srgbClr val="F26B43"/>
          </p15:clr>
        </p15:guide>
        <p15:guide id="2" orient="horz" pos="338" userDrawn="1">
          <p15:clr>
            <a:srgbClr val="F26B43"/>
          </p15:clr>
        </p15:guide>
        <p15:guide id="3" orient="horz" pos="680" userDrawn="1">
          <p15:clr>
            <a:srgbClr val="F26B43"/>
          </p15:clr>
        </p15:guide>
        <p15:guide id="4" orient="horz" pos="2820" userDrawn="1">
          <p15:clr>
            <a:srgbClr val="F26B43"/>
          </p15:clr>
        </p15:guide>
        <p15:guide id="5" pos="170" userDrawn="1">
          <p15:clr>
            <a:srgbClr val="F26B43"/>
          </p15:clr>
        </p15:guide>
        <p15:guide id="6" pos="4151" userDrawn="1">
          <p15:clr>
            <a:srgbClr val="F26B43"/>
          </p15:clr>
        </p15:guide>
        <p15:guide id="7" orient="horz" pos="896" userDrawn="1">
          <p15:clr>
            <a:srgbClr val="F26B43"/>
          </p15:clr>
        </p15:guide>
        <p15:guide id="8" pos="2052" userDrawn="1">
          <p15:clr>
            <a:srgbClr val="F26B43"/>
          </p15:clr>
        </p15:guide>
        <p15:guide id="9" pos="2268" userDrawn="1">
          <p15:clr>
            <a:srgbClr val="F26B43"/>
          </p15:clr>
        </p15:guide>
        <p15:guide id="10" orient="horz" pos="3036" userDrawn="1">
          <p15:clr>
            <a:srgbClr val="F26B43"/>
          </p15:clr>
        </p15:guide>
        <p15:guide id="11" orient="horz" pos="3084" userDrawn="1">
          <p15:clr>
            <a:srgbClr val="F26B43"/>
          </p15:clr>
        </p15:guide>
        <p15:guide id="12" orient="horz" pos="318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5716" y="1803228"/>
            <a:ext cx="4186570" cy="122018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sz="3300" b="1" spc="150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0E8CA7-7891-1D42-95B2-09D258542E3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3C257F-E4DE-DC46-A917-B55054E58024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37F71B-D5AA-314D-9483-29AFE424170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80" y="4497521"/>
            <a:ext cx="1557015" cy="12306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C99799-BC71-A44D-818D-D7036EBA6DD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1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5" r:id="rId2"/>
    <p:sldLayoutId id="2147483666" r:id="rId3"/>
    <p:sldLayoutId id="2147483667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9.jpe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Информация о команде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86403" y="17469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67892" y="1284729"/>
            <a:ext cx="6375422" cy="271577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Команда № …………</a:t>
            </a:r>
          </a:p>
          <a:p>
            <a:pPr marL="0" indent="0">
              <a:buNone/>
            </a:pPr>
            <a:r>
              <a:rPr lang="ru-RU" dirty="0"/>
              <a:t>Эксперт:_____________________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78296" y="1840894"/>
          <a:ext cx="6365019" cy="20433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3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2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0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0622">
                <a:tc>
                  <a:txBody>
                    <a:bodyPr/>
                    <a:lstStyle/>
                    <a:p>
                      <a:r>
                        <a:rPr lang="ru-RU" sz="1000" dirty="0"/>
                        <a:t>ФИО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город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возраст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школа, класс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Капитан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1745046-798F-4AEC-805C-849B6F26F77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356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107" y="1995358"/>
            <a:ext cx="5222081" cy="915137"/>
          </a:xfrm>
        </p:spPr>
        <p:txBody>
          <a:bodyPr/>
          <a:lstStyle/>
          <a:p>
            <a:r>
              <a:rPr lang="ru-RU" sz="1800" dirty="0"/>
              <a:t>ЖДЕМ ВАС НА НОВОМ ТРИЗ-ТУРНИРЕ!</a:t>
            </a:r>
            <a:endParaRPr lang="en-US" sz="1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8E5F5B4-AAB9-4566-BFF6-DEE777F0081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395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4413" y="1995358"/>
            <a:ext cx="4886325" cy="915137"/>
          </a:xfrm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</a:rPr>
              <a:t>Этап 4</a:t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«Тринадцатый подвиг Геракла»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218E6C2-16D1-46F4-8006-6A8914FDE00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221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4 Этап «Тринадцатый подвиг Геракла»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67890" y="894696"/>
            <a:ext cx="6425803" cy="3582054"/>
          </a:xfrm>
        </p:spPr>
        <p:txBody>
          <a:bodyPr/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Древнегреческие герои совершали невозможное…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Сегодня очень трудно представить себе ОЛИМПИАДУ на Луне…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Колония людей на Луне рассматривается как трамплин к другим планетам Солнечной системы – возможно, в этой Лунной Олимпиаде примут участие не только люди…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Давайте пофантазируем! Может быть вам удастся найти идеи и задача, которые сегодня невозможны, но обязательно будут решены в далеком будущем!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этом этапе можно получить </a:t>
            </a:r>
            <a:r>
              <a:rPr lang="ru-RU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50 талантов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9690185-191F-4DE2-86EE-14D931871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36494" y="178260"/>
            <a:ext cx="457200" cy="20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061959E-E416-4218-A850-EB004DA0457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74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 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3028" y="2405126"/>
            <a:ext cx="6650666" cy="2308558"/>
          </a:xfrm>
        </p:spPr>
        <p:txBody>
          <a:bodyPr/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Интересовать нас будет необычное событие, которое рано или поздно произойдет в Лунной колонии – Первые Лунные Олимпийские Игры.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Поделитесь вашими впечатлениями о Лунной Олимпиаде.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Напишите письмо о том, что происходит. Автором письма может быть любой выбранный вами персонаж или персонажи: зритель олимпиады, спортсмен, спортивный врач и т. д. Важно, чтобы в письме было описание фантастических идей. Письмо можно сопровождать рисунками.</a:t>
            </a:r>
            <a:endParaRPr lang="ru-RU" sz="1350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0F92A6E-6BFB-483F-92BB-B5256196C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36494" y="178260"/>
            <a:ext cx="457200" cy="20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6EA7DCE-E8FB-4CE7-A653-F043EC0A421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496" y="805349"/>
            <a:ext cx="2768600" cy="14489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0C37779-7F35-45AD-83BF-B27F9CD9CC5A}"/>
              </a:ext>
            </a:extLst>
          </p:cNvPr>
          <p:cNvSpPr txBox="1"/>
          <p:nvPr/>
        </p:nvSpPr>
        <p:spPr>
          <a:xfrm>
            <a:off x="98424" y="709425"/>
            <a:ext cx="3673475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500" dirty="0">
                <a:latin typeface="Arial" panose="020B0604020202020204" pitchFamily="34" charset="0"/>
                <a:cs typeface="Times New Roman" panose="02020603050405020304" pitchFamily="18" charset="0"/>
              </a:rPr>
              <a:t>Проекты колонии людей на Луне в наше время уже не кажутся далеким фантастическим будущим. Колонизация Луны – интереснейший инженерно-технический и социальный проект. Давайте попробуем заглянуть к покорителям Луны. 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5F36108-3D4F-4112-ACE3-A61FE6FDB26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520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 4</a:t>
            </a:r>
            <a:endParaRPr lang="en-US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CC2784F-CD71-47EC-8D2A-C5607FAB4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36494" y="178260"/>
            <a:ext cx="457200" cy="20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D932C64-73B7-487A-A8AB-3720D95E574B}"/>
              </a:ext>
            </a:extLst>
          </p:cNvPr>
          <p:cNvSpPr txBox="1"/>
          <p:nvPr/>
        </p:nvSpPr>
        <p:spPr>
          <a:xfrm>
            <a:off x="66040" y="799799"/>
            <a:ext cx="6725919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Учтите необычные условия на Луне: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Луна состоит из коры, верхней мантии (астеносферы), средней мантии, нижней мантии и ядра;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Атмосфера практически отсутствует;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Поверхность Луны покрыта реголитом — смесью тонкой пыли и скалистых обломков, образующихся в результате столкновений метеоритов с лунной поверхностью;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Лунная поверхность характеризуется низкой отражательной способностью и отражает всего 5–18% солнечного света; цветовые различия на Луне крайне незначительны. Её поверхность имеет коричневато-серую или черновато-бурую окраску;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Разрежённость атмосферы приводит к высокому перепаду температур на поверхности Луны (от −173 °C ночью до +127 °C в подсолнечной точке), в зависимости от освещённости; при этом температура пород, залегающих на глубине 1 м, постоянна и равна −35 °C;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Небо на Луне всегда чёрное и со звёздами, даже когда Солнце находится над горизонтом;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Сила тяжести у поверхности Луны составляет 16,5 % от земной (в 6 раз слабее).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40B002-F1DF-47E5-A2B1-766E752DD3D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90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 4</a:t>
            </a:r>
            <a:endParaRPr lang="en-US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CC2784F-CD71-47EC-8D2A-C5607FAB4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36494" y="178260"/>
            <a:ext cx="457200" cy="20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D932C64-73B7-487A-A8AB-3720D95E574B}"/>
              </a:ext>
            </a:extLst>
          </p:cNvPr>
          <p:cNvSpPr txBox="1"/>
          <p:nvPr/>
        </p:nvSpPr>
        <p:spPr>
          <a:xfrm>
            <a:off x="66040" y="836670"/>
            <a:ext cx="6725919" cy="3716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Вот некоторые темы, которые вы можете описать: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в каких видах спорта проходят соревнования (как изменятся земные виды спорта и какие новые виды спорта появятся на Луне)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кто участвует в соревнованиях (только колонисты или специально подготовленные земные спортсмены; возможно, участники – инопланетные формы жизни)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как организована трансляция игр (только на зрителей из колонии на Луне. Учтите, что сигнал от Луны до Земли идет с опозданием на 5–6 секунд – как это учесть. Как организовать трансляцию на другие планеты Солнечной системы, на планеты за пределами Солнечной системы и галактики Млечный путь)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как выглядят и как устроены костюмы спортсменов (костюмы колонистов, землян, инопланетян)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как устроены спортивные сооружения (футбольное поле, велосипедный трек, бассейн и т. д.)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где живут спортсмены (как устроены дома, где они находятся, как спортсмены перемещаются по Луне)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CF91DFB-61A5-46C2-BEEF-35D899C6B2A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201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 4</a:t>
            </a:r>
            <a:endParaRPr lang="en-US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CC2784F-CD71-47EC-8D2A-C5607FAB4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36494" y="178260"/>
            <a:ext cx="457200" cy="20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CB814D-B4E0-49C3-9602-0C63368C8CA5}"/>
              </a:ext>
            </a:extLst>
          </p:cNvPr>
          <p:cNvSpPr txBox="1"/>
          <p:nvPr/>
        </p:nvSpPr>
        <p:spPr>
          <a:xfrm>
            <a:off x="195416" y="893787"/>
            <a:ext cx="6498278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Не нужно придумывать сразу всё. Выберите тему, которая вам интересна и поработайте с ней. Используйте инструменты РТВ, которые вы лучше знаете: приемы фантазирования, </a:t>
            </a:r>
            <a:r>
              <a:rPr lang="ru-RU" dirty="0" err="1"/>
              <a:t>фантограмма</a:t>
            </a:r>
            <a:r>
              <a:rPr lang="ru-RU" dirty="0"/>
              <a:t>, МФО, морфологическая таблица, ММЧ и т. д.). Будет интересно, если вы сможете сформулировать изобретательские задачи, которые могут возникнуть у колонистов или спортсменов на Луне, и предложите их решения.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3BB2989-F183-4ADB-8A34-8FF18B75E05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6307" y="2094271"/>
            <a:ext cx="2413952" cy="236711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45D77AC-0087-465F-ACB0-9D551E68EEB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1150" y="2094272"/>
            <a:ext cx="2310542" cy="231054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1742C76-7E9C-4510-8D2F-ABBB0F87082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696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 5 «Тринадцатый подвиг Геракла» ИТОГ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86403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625052267"/>
              </p:ext>
            </p:extLst>
          </p:nvPr>
        </p:nvGraphicFramePr>
        <p:xfrm>
          <a:off x="258097" y="1284685"/>
          <a:ext cx="6253315" cy="26531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53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7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0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91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07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9019">
                <a:tc>
                  <a:txBody>
                    <a:bodyPr/>
                    <a:lstStyle/>
                    <a:p>
                      <a:r>
                        <a:rPr lang="ru-RU" sz="1400" dirty="0"/>
                        <a:t>№ команды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</a:t>
                      </a:r>
                      <a:r>
                        <a:rPr lang="ru-RU" sz="1400" baseline="0" dirty="0"/>
                        <a:t> 1</a:t>
                      </a:r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ИТОГ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019">
                <a:tc>
                  <a:txBody>
                    <a:bodyPr/>
                    <a:lstStyle/>
                    <a:p>
                      <a:r>
                        <a:rPr lang="ru-RU" sz="1400" dirty="0"/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019">
                <a:tc>
                  <a:txBody>
                    <a:bodyPr/>
                    <a:lstStyle/>
                    <a:p>
                      <a:r>
                        <a:rPr lang="ru-RU" sz="1400" dirty="0"/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019"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019"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019"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019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4DA0129-D197-494E-83F6-80503D2E306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889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ОБЩИЙ ИТОГ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30816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370200164"/>
              </p:ext>
            </p:extLst>
          </p:nvPr>
        </p:nvGraphicFramePr>
        <p:xfrm>
          <a:off x="267891" y="1284685"/>
          <a:ext cx="6243521" cy="28079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7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4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0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91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07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1142">
                <a:tc>
                  <a:txBody>
                    <a:bodyPr/>
                    <a:lstStyle/>
                    <a:p>
                      <a:r>
                        <a:rPr lang="ru-RU" sz="1400" dirty="0"/>
                        <a:t>№ команды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</a:t>
                      </a:r>
                      <a:r>
                        <a:rPr lang="ru-RU" sz="1400" baseline="0" dirty="0"/>
                        <a:t> 1</a:t>
                      </a:r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ИТОГ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142">
                <a:tc>
                  <a:txBody>
                    <a:bodyPr/>
                    <a:lstStyle/>
                    <a:p>
                      <a:r>
                        <a:rPr lang="ru-RU" sz="1400" dirty="0"/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142">
                <a:tc>
                  <a:txBody>
                    <a:bodyPr/>
                    <a:lstStyle/>
                    <a:p>
                      <a:r>
                        <a:rPr lang="ru-RU" sz="1400" dirty="0"/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142"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142"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142">
                <a:tc>
                  <a:txBody>
                    <a:bodyPr/>
                    <a:lstStyle/>
                    <a:p>
                      <a:r>
                        <a:rPr lang="ru-RU" sz="1400" dirty="0"/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142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FCCD8E4-C58C-4B09-A5DC-0B7F8FBC968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88941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s">
  <a:themeElements>
    <a:clrScheme name="Custom 6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464547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740A320D-646C-4C12-89B1-0B127236B0F7}"/>
    </a:ext>
  </a:extLst>
</a:theme>
</file>

<file path=ppt/theme/theme2.xml><?xml version="1.0" encoding="utf-8"?>
<a:theme xmlns:a="http://schemas.openxmlformats.org/drawingml/2006/main" name="General">
  <a:themeElements>
    <a:clrScheme name="Custom 7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5C4EAAF8-284D-4A65-B20F-C47DE8AC2658}"/>
    </a:ext>
  </a:extLst>
</a:theme>
</file>

<file path=ppt/theme/theme3.xml><?xml version="1.0" encoding="utf-8"?>
<a:theme xmlns:a="http://schemas.openxmlformats.org/drawingml/2006/main" name="Breakers">
  <a:themeElements>
    <a:clrScheme name="Custom 8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67367244-F583-44E6-8F01-4BEACD68663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Covers</Template>
  <TotalTime>4923</TotalTime>
  <Words>641</Words>
  <Application>Microsoft Office PowerPoint</Application>
  <PresentationFormat>Произвольный</PresentationFormat>
  <Paragraphs>66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Covers</vt:lpstr>
      <vt:lpstr>General</vt:lpstr>
      <vt:lpstr>Breakers</vt:lpstr>
      <vt:lpstr>Информация о команде</vt:lpstr>
      <vt:lpstr>Этап 4 «Тринадцатый подвиг Геракла»</vt:lpstr>
      <vt:lpstr>4 Этап «Тринадцатый подвиг Геракла»</vt:lpstr>
      <vt:lpstr>Этап 4</vt:lpstr>
      <vt:lpstr>Этап 4</vt:lpstr>
      <vt:lpstr>Этап 4</vt:lpstr>
      <vt:lpstr>Этап 4</vt:lpstr>
      <vt:lpstr>Этап 5 «Тринадцатый подвиг Геракла» ИТОГ</vt:lpstr>
      <vt:lpstr>ОБЩИЙ ИТОГ</vt:lpstr>
      <vt:lpstr>ЖДЕМ ВАС НА НОВОМ ТРИЗ-ТУРНИРЕ!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Markowitz</dc:creator>
  <cp:lastModifiedBy>Рубина Наталия</cp:lastModifiedBy>
  <cp:revision>131</cp:revision>
  <dcterms:created xsi:type="dcterms:W3CDTF">2018-01-26T19:23:30Z</dcterms:created>
  <dcterms:modified xsi:type="dcterms:W3CDTF">2021-08-18T19:13:01Z</dcterms:modified>
</cp:coreProperties>
</file>