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4" r:id="rId2"/>
  </p:sldMasterIdLst>
  <p:notesMasterIdLst>
    <p:notesMasterId r:id="rId34"/>
  </p:notesMasterIdLst>
  <p:sldIdLst>
    <p:sldId id="4129" r:id="rId3"/>
    <p:sldId id="257" r:id="rId4"/>
    <p:sldId id="4729" r:id="rId5"/>
    <p:sldId id="4732" r:id="rId6"/>
    <p:sldId id="4733" r:id="rId7"/>
    <p:sldId id="4734" r:id="rId8"/>
    <p:sldId id="4748" r:id="rId9"/>
    <p:sldId id="4741" r:id="rId10"/>
    <p:sldId id="4742" r:id="rId11"/>
    <p:sldId id="4743" r:id="rId12"/>
    <p:sldId id="4744" r:id="rId13"/>
    <p:sldId id="283" r:id="rId14"/>
    <p:sldId id="4735" r:id="rId15"/>
    <p:sldId id="4736" r:id="rId16"/>
    <p:sldId id="4737" r:id="rId17"/>
    <p:sldId id="4738" r:id="rId18"/>
    <p:sldId id="287" r:id="rId19"/>
    <p:sldId id="4739" r:id="rId20"/>
    <p:sldId id="290" r:id="rId21"/>
    <p:sldId id="4752" r:id="rId22"/>
    <p:sldId id="4749" r:id="rId23"/>
    <p:sldId id="4751" r:id="rId24"/>
    <p:sldId id="4745" r:id="rId25"/>
    <p:sldId id="4750" r:id="rId26"/>
    <p:sldId id="4753" r:id="rId27"/>
    <p:sldId id="4754" r:id="rId28"/>
    <p:sldId id="4755" r:id="rId29"/>
    <p:sldId id="4756" r:id="rId30"/>
    <p:sldId id="4747" r:id="rId31"/>
    <p:sldId id="4757" r:id="rId32"/>
    <p:sldId id="4726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27" autoAdjust="0"/>
    <p:restoredTop sz="94660"/>
  </p:normalViewPr>
  <p:slideViewPr>
    <p:cSldViewPr snapToGrid="0">
      <p:cViewPr varScale="1">
        <p:scale>
          <a:sx n="62" d="100"/>
          <a:sy n="62" d="100"/>
        </p:scale>
        <p:origin x="15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70" d="100"/>
        <a:sy n="170" d="100"/>
      </p:scale>
      <p:origin x="0" y="-56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AD400C-D622-4295-8406-2AA1967CB6D1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B7D70D-631E-4EE1-9546-2E5326A3EF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2339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2CD4D3-9DD2-4C7F-A6CC-2FC51DC5FC0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491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59350" cy="3721100"/>
          </a:xfrm>
          <a:solidFill>
            <a:srgbClr val="FFFFFF"/>
          </a:solidFill>
          <a:ln/>
        </p:spPr>
      </p:sp>
      <p:sp>
        <p:nvSpPr>
          <p:cNvPr id="3491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6463" y="4713288"/>
            <a:ext cx="4986337" cy="4471987"/>
          </a:xfrm>
          <a:noFill/>
        </p:spPr>
        <p:txBody>
          <a:bodyPr wrap="none" anchor="ctr"/>
          <a:lstStyle/>
          <a:p>
            <a:pPr eaLnBrk="1" hangingPunct="1"/>
            <a:r>
              <a:rPr lang="ru-RU" dirty="0"/>
              <a:t>15 минут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732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7D70D-631E-4EE1-9546-2E5326A3EF6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616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2950"/>
            <a:ext cx="4962525" cy="3722688"/>
          </a:xfrm>
          <a:ln/>
        </p:spPr>
      </p:sp>
      <p:sp>
        <p:nvSpPr>
          <p:cNvPr id="58368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/>
          </a:p>
        </p:txBody>
      </p:sp>
      <p:sp>
        <p:nvSpPr>
          <p:cNvPr id="5836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66353"/>
            <a:fld id="{DE0D24D9-0141-4DDF-A32F-119C7CAC4D66}" type="slidenum">
              <a:rPr lang="en-US" smtClean="0"/>
              <a:pPr defTabSz="966353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779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83154367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64313" y="109538"/>
            <a:ext cx="2068512" cy="29749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5600" y="109538"/>
            <a:ext cx="6056313" cy="29749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89395293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288" y="109538"/>
            <a:ext cx="7983537" cy="4587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355600" y="898525"/>
            <a:ext cx="8270875" cy="2185988"/>
          </a:xfrm>
        </p:spPr>
        <p:txBody>
          <a:bodyPr/>
          <a:lstStyle/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346237411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288" y="109538"/>
            <a:ext cx="7983537" cy="4587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55600" y="898525"/>
            <a:ext cx="4059238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67238" y="898525"/>
            <a:ext cx="4059237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84251495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288" y="109538"/>
            <a:ext cx="7983537" cy="4587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55600" y="898525"/>
            <a:ext cx="4059238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Картинка 3"/>
          <p:cNvSpPr>
            <a:spLocks noGrp="1"/>
          </p:cNvSpPr>
          <p:nvPr>
            <p:ph type="clipArt" sz="half" idx="2"/>
          </p:nvPr>
        </p:nvSpPr>
        <p:spPr>
          <a:xfrm>
            <a:off x="4567238" y="898525"/>
            <a:ext cx="4059237" cy="2185988"/>
          </a:xfrm>
        </p:spPr>
        <p:txBody>
          <a:bodyPr/>
          <a:lstStyle/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84674518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288" y="109538"/>
            <a:ext cx="7983537" cy="4587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55600" y="898525"/>
            <a:ext cx="4059238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67238" y="898525"/>
            <a:ext cx="4059237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16186368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Please Add Slide Headline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357189" y="1140964"/>
            <a:ext cx="8429625" cy="1917787"/>
          </a:xfrm>
        </p:spPr>
        <p:txBody>
          <a:bodyPr/>
          <a:lstStyle>
            <a:lvl1pPr marL="342891" marR="0" indent="-342891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latin typeface="+mn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, lacus lorem </a:t>
            </a:r>
            <a:r>
              <a:rPr lang="en-US" dirty="0" err="1"/>
              <a:t>placerat</a:t>
            </a:r>
            <a:r>
              <a:rPr lang="en-US" dirty="0"/>
              <a:t> libero,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et </a:t>
            </a:r>
            <a:r>
              <a:rPr lang="en-US" dirty="0" err="1"/>
              <a:t>turpis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Nunc lacus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sagittis</a:t>
            </a:r>
            <a:r>
              <a:rPr lang="en-US" dirty="0"/>
              <a:t> in </a:t>
            </a:r>
            <a:r>
              <a:rPr lang="en-US" dirty="0" err="1"/>
              <a:t>tortor</a:t>
            </a:r>
            <a:r>
              <a:rPr lang="en-US" dirty="0"/>
              <a:t> a,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Nullam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</a:p>
          <a:p>
            <a:pPr lvl="0"/>
            <a:endParaRPr lang="en-US" sz="1100" dirty="0">
              <a:latin typeface="+mj-lt"/>
            </a:endParaRP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294410" y="955249"/>
            <a:ext cx="8555183" cy="0"/>
          </a:xfrm>
          <a:prstGeom prst="line">
            <a:avLst/>
          </a:prstGeo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08429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Please Add Slide Headline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357190" y="1147483"/>
            <a:ext cx="3986212" cy="4172892"/>
          </a:xfrm>
        </p:spPr>
        <p:txBody>
          <a:bodyPr/>
          <a:lstStyle>
            <a:lvl1pPr marL="171446" indent="-171446">
              <a:buFont typeface="Arial" panose="020B0604020202020204" pitchFamily="34" charset="0"/>
              <a:buChar char="•"/>
              <a:defRPr>
                <a:latin typeface="+mj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lacinia, diam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, lacus lorem </a:t>
            </a:r>
            <a:r>
              <a:rPr lang="en-US" dirty="0" err="1"/>
              <a:t>placerat</a:t>
            </a:r>
            <a:r>
              <a:rPr lang="en-US" dirty="0"/>
              <a:t> libero,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et </a:t>
            </a:r>
            <a:r>
              <a:rPr lang="en-US" dirty="0" err="1"/>
              <a:t>turpis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Nunc lacus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sagittis</a:t>
            </a:r>
            <a:r>
              <a:rPr lang="en-US" dirty="0"/>
              <a:t> in </a:t>
            </a:r>
            <a:r>
              <a:rPr lang="en-US" dirty="0" err="1"/>
              <a:t>tortor</a:t>
            </a:r>
            <a:r>
              <a:rPr lang="en-US" dirty="0"/>
              <a:t> a,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Nullam</a:t>
            </a:r>
            <a:r>
              <a:rPr lang="en-US" dirty="0"/>
              <a:t> sit </a:t>
            </a:r>
            <a:r>
              <a:rPr lang="en-US" dirty="0" err="1"/>
              <a:t>amet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4800600" y="1147483"/>
            <a:ext cx="3986213" cy="3688144"/>
          </a:xfrm>
        </p:spPr>
        <p:txBody>
          <a:bodyPr/>
          <a:lstStyle>
            <a:lvl1pPr marL="171446" indent="-171446">
              <a:buFont typeface="Arial" panose="020B0604020202020204" pitchFamily="34" charset="0"/>
              <a:buChar char="•"/>
              <a:defRPr>
                <a:latin typeface="+mj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lacinia, diam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, lacus lorem </a:t>
            </a:r>
            <a:r>
              <a:rPr lang="en-US" dirty="0" err="1"/>
              <a:t>placerat</a:t>
            </a:r>
            <a:r>
              <a:rPr lang="en-US" dirty="0"/>
              <a:t> libero,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et </a:t>
            </a:r>
            <a:r>
              <a:rPr lang="en-US" dirty="0" err="1"/>
              <a:t>turpis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Nunc lacus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sagittis</a:t>
            </a:r>
            <a:r>
              <a:rPr lang="en-US" dirty="0"/>
              <a:t> in </a:t>
            </a:r>
            <a:r>
              <a:rPr lang="en-US" dirty="0" err="1"/>
              <a:t>tortor</a:t>
            </a:r>
            <a:r>
              <a:rPr lang="en-US" dirty="0"/>
              <a:t> a,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Nullam</a:t>
            </a:r>
            <a:r>
              <a:rPr lang="en-US" dirty="0"/>
              <a:t> sit </a:t>
            </a:r>
            <a:r>
              <a:rPr lang="en-US" dirty="0" err="1"/>
              <a:t>amet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94410" y="955249"/>
            <a:ext cx="8555183" cy="0"/>
          </a:xfrm>
          <a:prstGeom prst="line">
            <a:avLst/>
          </a:prstGeo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53723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Please Add Slide Headline Here</a:t>
            </a:r>
          </a:p>
        </p:txBody>
      </p:sp>
      <p:sp>
        <p:nvSpPr>
          <p:cNvPr id="3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357189" y="1896533"/>
            <a:ext cx="8429625" cy="4226111"/>
          </a:xfrm>
        </p:spPr>
        <p:txBody>
          <a:bodyPr/>
          <a:lstStyle>
            <a:lvl1pPr marL="171446" marR="0" indent="-171446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>
                <a:latin typeface="+mj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, lacus lorem </a:t>
            </a:r>
            <a:r>
              <a:rPr lang="en-US" dirty="0" err="1"/>
              <a:t>placerat</a:t>
            </a:r>
            <a:r>
              <a:rPr lang="en-US" dirty="0"/>
              <a:t> libero,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et </a:t>
            </a:r>
            <a:r>
              <a:rPr lang="en-US" dirty="0" err="1"/>
              <a:t>turpis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Nunc lacus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sagittis</a:t>
            </a:r>
            <a:r>
              <a:rPr lang="en-US" dirty="0"/>
              <a:t> in </a:t>
            </a:r>
            <a:r>
              <a:rPr lang="en-US" dirty="0" err="1"/>
              <a:t>tortor</a:t>
            </a:r>
            <a:r>
              <a:rPr lang="en-US" dirty="0"/>
              <a:t> a,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Nullam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ligula </a:t>
            </a:r>
            <a:r>
              <a:rPr lang="en-US" dirty="0" err="1"/>
              <a:t>feugiat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diam non,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vitae </a:t>
            </a:r>
            <a:r>
              <a:rPr lang="en-US" dirty="0" err="1"/>
              <a:t>commodo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nisi at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semper, </a:t>
            </a:r>
            <a:r>
              <a:rPr lang="en-US" dirty="0" err="1"/>
              <a:t>tincidunt</a:t>
            </a:r>
            <a:r>
              <a:rPr lang="en-US" dirty="0"/>
              <a:t> dolor a,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ipsum dolor, </a:t>
            </a:r>
            <a:r>
              <a:rPr lang="en-US" dirty="0" err="1"/>
              <a:t>condimentum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sz="1100" dirty="0">
              <a:latin typeface="+mj-lt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57189" y="1439333"/>
            <a:ext cx="8429625" cy="457200"/>
          </a:xfrm>
        </p:spPr>
        <p:txBody>
          <a:bodyPr wrap="none" bIns="0">
            <a:noAutofit/>
          </a:bodyPr>
          <a:lstStyle>
            <a:lvl1pPr marL="0" indent="0">
              <a:spcBef>
                <a:spcPts val="288"/>
              </a:spcBef>
              <a:buNone/>
              <a:defRPr sz="1200" b="1" i="0" cap="all" spc="200" baseline="0">
                <a:solidFill>
                  <a:srgbClr val="1281A6"/>
                </a:solidFill>
              </a:defRPr>
            </a:lvl1pPr>
          </a:lstStyle>
          <a:p>
            <a:pPr lvl="0"/>
            <a:r>
              <a:rPr lang="en-US" dirty="0"/>
              <a:t>Highlight goes here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94410" y="955249"/>
            <a:ext cx="8555183" cy="0"/>
          </a:xfrm>
          <a:prstGeom prst="line">
            <a:avLst/>
          </a:prstGeo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79316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Highligh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Please Add Slide Headline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357190" y="1896533"/>
            <a:ext cx="3986212" cy="3133505"/>
          </a:xfrm>
        </p:spPr>
        <p:txBody>
          <a:bodyPr/>
          <a:lstStyle>
            <a:lvl1pPr marL="171446" marR="0" indent="-171446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latin typeface="+mj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, lacus lorem </a:t>
            </a:r>
            <a:r>
              <a:rPr lang="en-US" dirty="0" err="1"/>
              <a:t>placerat</a:t>
            </a:r>
            <a:r>
              <a:rPr lang="en-US" dirty="0"/>
              <a:t> libero,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et </a:t>
            </a:r>
            <a:r>
              <a:rPr lang="en-US" dirty="0" err="1"/>
              <a:t>turpis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Nunc lacus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sagittis</a:t>
            </a:r>
            <a:r>
              <a:rPr lang="en-US" dirty="0"/>
              <a:t> in </a:t>
            </a:r>
            <a:r>
              <a:rPr lang="en-US" dirty="0" err="1"/>
              <a:t>tortor</a:t>
            </a:r>
            <a:r>
              <a:rPr lang="en-US" dirty="0"/>
              <a:t> a,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5334000" y="0"/>
            <a:ext cx="3810000" cy="64262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Please add picture here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57190" y="1439333"/>
            <a:ext cx="3986212" cy="457200"/>
          </a:xfrm>
        </p:spPr>
        <p:txBody>
          <a:bodyPr wrap="none" bIns="0">
            <a:noAutofit/>
          </a:bodyPr>
          <a:lstStyle>
            <a:lvl1pPr marL="0" indent="0">
              <a:spcBef>
                <a:spcPts val="288"/>
              </a:spcBef>
              <a:buNone/>
              <a:defRPr sz="1200" b="1" i="0" cap="all" spc="200" baseline="0">
                <a:solidFill>
                  <a:srgbClr val="1281A6"/>
                </a:solidFill>
              </a:defRPr>
            </a:lvl1pPr>
          </a:lstStyle>
          <a:p>
            <a:pPr lvl="0"/>
            <a:r>
              <a:rPr lang="en-US" dirty="0"/>
              <a:t>Highlight goes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94410" y="955249"/>
            <a:ext cx="4222029" cy="0"/>
          </a:xfrm>
          <a:prstGeom prst="line">
            <a:avLst/>
          </a:prstGeo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4226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2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Please Add Slide Headline Here</a:t>
            </a:r>
          </a:p>
        </p:txBody>
      </p:sp>
      <p:sp>
        <p:nvSpPr>
          <p:cNvPr id="3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357189" y="1896533"/>
            <a:ext cx="3986211" cy="2732497"/>
          </a:xfrm>
        </p:spPr>
        <p:txBody>
          <a:bodyPr/>
          <a:lstStyle>
            <a:lvl1pPr marL="171446" indent="-171446">
              <a:buFont typeface="Arial" panose="020B0604020202020204" pitchFamily="34" charset="0"/>
              <a:buChar char="•"/>
              <a:defRPr>
                <a:latin typeface="+mj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lacinia, diam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, lacus lorem </a:t>
            </a:r>
            <a:r>
              <a:rPr lang="en-US" dirty="0" err="1"/>
              <a:t>placerat</a:t>
            </a:r>
            <a:r>
              <a:rPr lang="en-US" dirty="0"/>
              <a:t> libero,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et </a:t>
            </a:r>
            <a:r>
              <a:rPr lang="en-US" dirty="0" err="1"/>
              <a:t>turpis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57190" y="1439333"/>
            <a:ext cx="3986212" cy="457200"/>
          </a:xfrm>
        </p:spPr>
        <p:txBody>
          <a:bodyPr wrap="none" bIns="0">
            <a:noAutofit/>
          </a:bodyPr>
          <a:lstStyle>
            <a:lvl1pPr marL="0" indent="0">
              <a:spcBef>
                <a:spcPts val="288"/>
              </a:spcBef>
              <a:buNone/>
              <a:defRPr sz="1200" b="1" i="0" cap="all" spc="200" baseline="0">
                <a:solidFill>
                  <a:srgbClr val="1281A6"/>
                </a:solidFill>
              </a:defRPr>
            </a:lvl1pPr>
          </a:lstStyle>
          <a:p>
            <a:pPr lvl="0"/>
            <a:r>
              <a:rPr lang="en-US" dirty="0"/>
              <a:t>Highlight goes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800600" y="1896533"/>
            <a:ext cx="3993357" cy="1929201"/>
          </a:xfrm>
        </p:spPr>
        <p:txBody>
          <a:bodyPr/>
          <a:lstStyle>
            <a:lvl1pPr marL="171446" indent="-171446">
              <a:buFont typeface="Arial" panose="020B0604020202020204" pitchFamily="34" charset="0"/>
              <a:buChar char="•"/>
              <a:defRPr>
                <a:latin typeface="+mj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lacinia, diam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, lacus lorem </a:t>
            </a:r>
            <a:r>
              <a:rPr lang="en-US" dirty="0" err="1"/>
              <a:t>placerat</a:t>
            </a:r>
            <a:r>
              <a:rPr lang="en-US" dirty="0"/>
              <a:t> libero,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lesuada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800598" y="1439333"/>
            <a:ext cx="3993359" cy="457200"/>
          </a:xfrm>
        </p:spPr>
        <p:txBody>
          <a:bodyPr wrap="none" bIns="0">
            <a:noAutofit/>
          </a:bodyPr>
          <a:lstStyle>
            <a:lvl1pPr marL="0" indent="0">
              <a:spcBef>
                <a:spcPts val="288"/>
              </a:spcBef>
              <a:buNone/>
              <a:defRPr sz="1200" b="1" i="0" cap="all" spc="200" baseline="0">
                <a:solidFill>
                  <a:srgbClr val="1281A6"/>
                </a:solidFill>
              </a:defRPr>
            </a:lvl1pPr>
          </a:lstStyle>
          <a:p>
            <a:pPr lvl="0"/>
            <a:r>
              <a:rPr lang="en-US" dirty="0"/>
              <a:t>OTHER Highlight goes here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94410" y="955249"/>
            <a:ext cx="8555183" cy="0"/>
          </a:xfrm>
          <a:prstGeom prst="line">
            <a:avLst/>
          </a:prstGeo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28956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56071710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Please Add Slide Headline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357189" y="1439333"/>
            <a:ext cx="3986211" cy="3410504"/>
          </a:xfrm>
        </p:spPr>
        <p:txBody>
          <a:bodyPr/>
          <a:lstStyle>
            <a:lvl1pPr marL="171446" marR="0" indent="-171446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latin typeface="+mj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, lacus lorem </a:t>
            </a:r>
            <a:r>
              <a:rPr lang="en-US" dirty="0" err="1"/>
              <a:t>placerat</a:t>
            </a:r>
            <a:r>
              <a:rPr lang="en-US" dirty="0"/>
              <a:t> libero,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et </a:t>
            </a:r>
            <a:r>
              <a:rPr lang="en-US" dirty="0" err="1"/>
              <a:t>turpis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Nunc lacus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sagittis</a:t>
            </a:r>
            <a:r>
              <a:rPr lang="en-US" dirty="0"/>
              <a:t> in </a:t>
            </a:r>
            <a:r>
              <a:rPr lang="en-US" dirty="0" err="1"/>
              <a:t>tortor</a:t>
            </a:r>
            <a:r>
              <a:rPr lang="en-US" dirty="0"/>
              <a:t> a,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Nullam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urna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5334000" y="0"/>
            <a:ext cx="3810000" cy="64262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Please add picture here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94410" y="955249"/>
            <a:ext cx="4222029" cy="0"/>
          </a:xfrm>
          <a:prstGeom prst="line">
            <a:avLst/>
          </a:prstGeo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8277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2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4D722D-4B53-4134-9DD4-2E16FF00A0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955FCAC-055F-4DCF-870E-BE8C828425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5B5F15-F381-4547-A9AC-1F236EC25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10/14/2021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62D630-21C0-4990-9057-2BB77FFC1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6CFBBB-B9C1-4E27-8780-BE02728E0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9786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18411-98EF-4C7D-A882-AF4DB137A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84ECB6-D9D9-4BC1-A6B1-F581C7BD70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521F41-6056-4E8E-90A5-7CD0CE1C1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10/14/2021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B0EC21-3A10-4922-9663-82F00FAF1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290E46-0C55-43F4-9833-F55017BC1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5987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493DC8-7A4C-4BD6-A87D-41A55B235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0DF525-6675-4E99-851D-9D26D58192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B2AFD3-8FF5-4EE3-A7EA-AA68A0EFC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10/14/2021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E922A0-26DB-48C2-A1EA-E568A4EE7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F33CD3-C934-40E3-B18E-8FF6FF653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5981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776D02-D4C1-4155-8D0D-689F51C7B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BB5B05-439E-4063-A2E5-3023C350EE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7DB040-5D06-40B0-B743-CB1DC20DE0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BF0942C-5C2F-491F-B1B9-632B3048A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10/14/2021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540897D-15C3-48A8-A914-B5F19D4EA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14741C6-FC37-4805-A67A-9FBB58872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7535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82E544-97FD-48FE-BC55-17A9C7B67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9A1704-3200-433C-972E-BBE8F56922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4C951C4-7690-48C3-AD2D-C6EA33E0B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E55F2B8-EA9D-46E5-83E3-94A8327EAD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E658F3C-ACF0-4607-8AE7-72EEFA01CC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795202F-1A72-4678-8234-739B75D9C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10/14/2021</a:t>
            </a:fld>
            <a:endParaRPr lang="en-US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77B5548-08D6-4605-804C-CABD3D7E8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C0A6686-33E9-4F82-A581-EB61E7275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1204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F73508-DC54-45C8-9200-D47CBA21D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ED78B68-F3C2-47DA-859E-6BB692E1D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10/14/2021</a:t>
            </a:fld>
            <a:endParaRPr lang="en-US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588078D-F0A5-445E-8AFA-2040F797D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3722037-1C75-414B-859F-8F68C56E2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6457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1C55983-263F-46BC-B8C2-BC1D04C46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10/14/2021</a:t>
            </a:fld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C72E42B-18C4-42B7-8035-0BCEDBDFB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A859E8-485E-4325-ACA7-739CF6AE9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5634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ABAED4-E2B5-4603-9B52-37F4796BA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5C2C94-016E-406E-9E80-A2CFCE87C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363B7C4-9B05-45E4-B379-58471A7BA8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2868480-C8C6-4912-8002-40D6FD579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10/14/2021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17F1B94-4217-44BD-9191-8FD939F5C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5C5F8F4-56D8-4B4B-B62F-E4C89435A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1208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30B039-DDF2-4D8C-9373-EB6AA0FE1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88C9980-5D6D-4C50-91EE-362DFC692D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E772F5-AF2F-4776-A40C-EEB608CD4D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B0D5025-AD5B-41F7-AAF2-F82367FA3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10/14/2021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D206F2-8203-4A95-B965-501A6A52E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C53E4D-AFDB-4976-BD57-5BED83396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822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55600" y="898525"/>
            <a:ext cx="4059238" cy="2185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67238" y="898525"/>
            <a:ext cx="4059237" cy="2185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57342047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1B2E25-9951-40CC-BCC2-B5820C918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4D7E72-1676-42F3-B44E-FFC350E51E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B44760-21BA-4D38-A521-83B5337F6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10/14/2021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4DADA2-520A-4B50-9A08-DA38C7E56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98AF22-F6CA-4C5E-B048-2206FC442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9649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6849B11-563C-48E3-9DE4-00CF974984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7057B65-DF91-4EEB-83AE-0475C4DB32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44847D-7CB3-4331-AD78-D635D8A49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10/14/2021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D2FC26-1E27-4AD8-89FE-9A06DE08D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1811A3-5C67-48B1-B7EF-FD1CE1D80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546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speak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203BC1E-66ED-5448-8278-A9D51F179B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443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AAD257-E2B2-1042-9179-DA5EAE038A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01096" y="1908721"/>
            <a:ext cx="975122" cy="1300881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RU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8653F76-DDBC-5C49-84B1-94BDA40C22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9072" y="3429001"/>
            <a:ext cx="1879171" cy="29917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 b="1" i="0">
                <a:solidFill>
                  <a:schemeClr val="bg1"/>
                </a:solidFill>
                <a:latin typeface="Akrobat SemiBold" pitchFamily="2" charset="77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E4FC0B9-BD7F-BF46-A630-B82100A1BD3A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921976" y="3833564"/>
            <a:ext cx="2118361" cy="7398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050" b="0" i="0">
                <a:solidFill>
                  <a:schemeClr val="bg1"/>
                </a:solidFill>
                <a:latin typeface="Akrobat" pitchFamily="2" charset="77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Picture Placeholder 9">
            <a:extLst>
              <a:ext uri="{FF2B5EF4-FFF2-40B4-BE49-F238E27FC236}">
                <a16:creationId xmlns:a16="http://schemas.microsoft.com/office/drawing/2014/main" id="{ACF21ED3-D1FF-EC4D-8077-0D84C37E921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05447" y="1908721"/>
            <a:ext cx="975122" cy="1300881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RU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757692D8-269D-A040-8157-D24B5BC91F0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049612" y="3429001"/>
            <a:ext cx="1879171" cy="29917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 b="1" i="0">
                <a:solidFill>
                  <a:schemeClr val="bg1"/>
                </a:solidFill>
                <a:latin typeface="Akrobat SemiBold" pitchFamily="2" charset="77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8A5910B9-33BA-FF4A-8CFA-38A6DE6BB36F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922517" y="3833564"/>
            <a:ext cx="2118361" cy="7398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050" b="0" i="0">
                <a:solidFill>
                  <a:schemeClr val="bg1"/>
                </a:solidFill>
                <a:latin typeface="Akrobat" pitchFamily="2" charset="77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54764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1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203BC1E-66ED-5448-8278-A9D51F179B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570"/>
            <a:ext cx="9144000" cy="685443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A1AD3A1-1EA8-5B46-B2DC-CB49FED4C9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8958" y="686911"/>
            <a:ext cx="6575822" cy="125444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50" b="1" i="0">
                <a:solidFill>
                  <a:schemeClr val="bg1"/>
                </a:solidFill>
                <a:latin typeface="Akrobat Black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5D47259B-5B9D-C34A-8D57-4D5CCF1C8E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31620" y="3079942"/>
            <a:ext cx="975122" cy="1300881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RU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EEB63DA-8F57-C54F-886F-556FABFB6F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60822" y="3129830"/>
            <a:ext cx="3380899" cy="29917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krobat SemiBold" pitchFamily="2" charset="77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38FF852-741C-4C43-9C94-785D70B015C1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2760822" y="3605446"/>
            <a:ext cx="5003959" cy="7398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0" i="0">
                <a:solidFill>
                  <a:schemeClr val="bg1"/>
                </a:solidFill>
                <a:latin typeface="Akrobat" pitchFamily="2" charset="77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60124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203BC1E-66ED-5448-8278-A9D51F179B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570"/>
            <a:ext cx="9144000" cy="685443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A1AD3A1-1EA8-5B46-B2DC-CB49FED4C9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8958" y="686911"/>
            <a:ext cx="6575822" cy="125444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50" b="1" i="0">
                <a:solidFill>
                  <a:schemeClr val="bg1"/>
                </a:solidFill>
                <a:latin typeface="Akrobat Black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AAD257-E2B2-1042-9179-DA5EAE038A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31620" y="2574807"/>
            <a:ext cx="975122" cy="1300881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RU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8653F76-DDBC-5C49-84B1-94BDA40C22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60822" y="2624695"/>
            <a:ext cx="3380899" cy="29917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krobat SemiBold" pitchFamily="2" charset="77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E4FC0B9-BD7F-BF46-A630-B82100A1BD3A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2760822" y="3100311"/>
            <a:ext cx="5003959" cy="7398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0" i="0">
                <a:solidFill>
                  <a:schemeClr val="bg1"/>
                </a:solidFill>
                <a:latin typeface="Akrobat" pitchFamily="2" charset="77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DCB5BB5A-A530-3A49-83B0-03D07B22E3D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31620" y="4413767"/>
            <a:ext cx="975122" cy="1300881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RU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D135013-AB30-2444-B444-727421B6FAE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760822" y="4463655"/>
            <a:ext cx="3380899" cy="29917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krobat SemiBold" pitchFamily="2" charset="77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E02476C-1D1F-8945-B336-62C83E73920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2760822" y="4939271"/>
            <a:ext cx="5003959" cy="7398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0" i="0">
                <a:solidFill>
                  <a:schemeClr val="bg1"/>
                </a:solidFill>
                <a:latin typeface="Akrobat" pitchFamily="2" charset="77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39520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203BC1E-66ED-5448-8278-A9D51F179B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443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AAD257-E2B2-1042-9179-DA5EAE038A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31620" y="993872"/>
            <a:ext cx="975122" cy="1300881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RU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8653F76-DDBC-5C49-84B1-94BDA40C22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60822" y="1043760"/>
            <a:ext cx="3380899" cy="29917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krobat SemiBold" pitchFamily="2" charset="77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E4FC0B9-BD7F-BF46-A630-B82100A1BD3A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2760822" y="1519376"/>
            <a:ext cx="5003959" cy="7398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0" i="0">
                <a:solidFill>
                  <a:schemeClr val="bg1"/>
                </a:solidFill>
                <a:latin typeface="Akrobat" pitchFamily="2" charset="77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DCB5BB5A-A530-3A49-83B0-03D07B22E3D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31620" y="4403940"/>
            <a:ext cx="975122" cy="1300881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RU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D135013-AB30-2444-B444-727421B6FAE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760822" y="4453828"/>
            <a:ext cx="3380899" cy="29917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krobat SemiBold" pitchFamily="2" charset="77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E02476C-1D1F-8945-B336-62C83E73920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2760822" y="4929444"/>
            <a:ext cx="5003959" cy="7398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0" i="0">
                <a:solidFill>
                  <a:schemeClr val="bg1"/>
                </a:solidFill>
                <a:latin typeface="Akrobat" pitchFamily="2" charset="77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1412C97D-6B5E-C740-A284-F99AC51384C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31620" y="2723238"/>
            <a:ext cx="975122" cy="1300881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RU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2B1480D-0C8D-B748-957F-924E4A0A13B1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2760822" y="2773126"/>
            <a:ext cx="3380899" cy="29917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krobat SemiBold" pitchFamily="2" charset="77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2AC106DA-03B8-D841-9AA9-F3FFBA059B74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2760822" y="3248742"/>
            <a:ext cx="5003959" cy="7398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0" i="0">
                <a:solidFill>
                  <a:schemeClr val="bg1"/>
                </a:solidFill>
                <a:latin typeface="Akrobat" pitchFamily="2" charset="77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11953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speaker col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203BC1E-66ED-5448-8278-A9D51F179B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443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AAD257-E2B2-1042-9179-DA5EAE038A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76400" y="526512"/>
            <a:ext cx="975122" cy="1300881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RU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8653F76-DDBC-5C49-84B1-94BDA40C22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24375" y="2046792"/>
            <a:ext cx="1879171" cy="29917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 b="1" i="0">
                <a:solidFill>
                  <a:schemeClr val="bg1"/>
                </a:solidFill>
                <a:latin typeface="Akrobat SemiBold" pitchFamily="2" charset="77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E4FC0B9-BD7F-BF46-A630-B82100A1BD3A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097280" y="2451355"/>
            <a:ext cx="2118361" cy="7398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050" b="0" i="0">
                <a:solidFill>
                  <a:schemeClr val="bg1"/>
                </a:solidFill>
                <a:latin typeface="Akrobat" pitchFamily="2" charset="77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Picture Placeholder 9">
            <a:extLst>
              <a:ext uri="{FF2B5EF4-FFF2-40B4-BE49-F238E27FC236}">
                <a16:creationId xmlns:a16="http://schemas.microsoft.com/office/drawing/2014/main" id="{ACF21ED3-D1FF-EC4D-8077-0D84C37E921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27170" y="526512"/>
            <a:ext cx="975122" cy="1300881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RU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757692D8-269D-A040-8157-D24B5BC91F0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71335" y="2046792"/>
            <a:ext cx="1879171" cy="29917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 b="1" i="0">
                <a:solidFill>
                  <a:schemeClr val="bg1"/>
                </a:solidFill>
                <a:latin typeface="Akrobat SemiBold" pitchFamily="2" charset="77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8A5910B9-33BA-FF4A-8CFA-38A6DE6BB36F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3444240" y="2451355"/>
            <a:ext cx="2118361" cy="7398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050" b="0" i="0">
                <a:solidFill>
                  <a:schemeClr val="bg1"/>
                </a:solidFill>
                <a:latin typeface="Akrobat" pitchFamily="2" charset="77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2" name="Picture Placeholder 9">
            <a:extLst>
              <a:ext uri="{FF2B5EF4-FFF2-40B4-BE49-F238E27FC236}">
                <a16:creationId xmlns:a16="http://schemas.microsoft.com/office/drawing/2014/main" id="{8607A446-D110-3446-8C6C-F46E677FE1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77940" y="526512"/>
            <a:ext cx="975122" cy="1300881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RU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35926BC6-60C0-B841-9037-C0804F83E074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5925915" y="2046792"/>
            <a:ext cx="1879171" cy="29917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 b="1" i="0">
                <a:solidFill>
                  <a:schemeClr val="bg1"/>
                </a:solidFill>
                <a:latin typeface="Akrobat SemiBold" pitchFamily="2" charset="77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67C21B6C-6B6C-DC4D-BF70-9B67023201E4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5798820" y="2451355"/>
            <a:ext cx="2118361" cy="7398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050" b="0" i="0">
                <a:solidFill>
                  <a:schemeClr val="bg1"/>
                </a:solidFill>
                <a:latin typeface="Akrobat" pitchFamily="2" charset="77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DB629364-6818-2048-A2EF-4BDD30F39A7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676400" y="3472911"/>
            <a:ext cx="975122" cy="1300881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RU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1D84942F-606C-374E-B62C-03AD161D1142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1224375" y="4993192"/>
            <a:ext cx="1879171" cy="29917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 b="1" i="0">
                <a:solidFill>
                  <a:schemeClr val="bg1"/>
                </a:solidFill>
                <a:latin typeface="Akrobat SemiBold" pitchFamily="2" charset="77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90FCBC8-2B3E-B24B-AABF-A7C6972B783D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1097280" y="5397755"/>
            <a:ext cx="2118361" cy="7398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050" b="0" i="0">
                <a:solidFill>
                  <a:schemeClr val="bg1"/>
                </a:solidFill>
                <a:latin typeface="Akrobat" pitchFamily="2" charset="77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9" name="Picture Placeholder 9">
            <a:extLst>
              <a:ext uri="{FF2B5EF4-FFF2-40B4-BE49-F238E27FC236}">
                <a16:creationId xmlns:a16="http://schemas.microsoft.com/office/drawing/2014/main" id="{BBDB1E20-3F64-F24A-8B87-CD260FA77F2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027170" y="3472911"/>
            <a:ext cx="975122" cy="1300881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RU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3CD07279-9ECA-3548-8E86-1CDDE5A829FB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3571335" y="4993192"/>
            <a:ext cx="1879171" cy="29917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 b="1" i="0">
                <a:solidFill>
                  <a:schemeClr val="bg1"/>
                </a:solidFill>
                <a:latin typeface="Akrobat SemiBold" pitchFamily="2" charset="77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1C943A1A-131E-7047-B456-F7EBCFCCC290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3444240" y="5397755"/>
            <a:ext cx="2118361" cy="7398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050" b="0" i="0">
                <a:solidFill>
                  <a:schemeClr val="bg1"/>
                </a:solidFill>
                <a:latin typeface="Akrobat" pitchFamily="2" charset="77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E88D61A6-8504-0A40-9BF3-879C0DBAD50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377940" y="3472911"/>
            <a:ext cx="975122" cy="1300881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RU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2403CC36-C1A6-9243-934D-9C20FEA20CF3}"/>
              </a:ext>
            </a:extLst>
          </p:cNvPr>
          <p:cNvSpPr>
            <a:spLocks noGrp="1"/>
          </p:cNvSpPr>
          <p:nvPr>
            <p:ph type="body" idx="25"/>
          </p:nvPr>
        </p:nvSpPr>
        <p:spPr>
          <a:xfrm>
            <a:off x="5925915" y="4993192"/>
            <a:ext cx="1879171" cy="29917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 b="1" i="0">
                <a:solidFill>
                  <a:schemeClr val="bg1"/>
                </a:solidFill>
                <a:latin typeface="Akrobat SemiBold" pitchFamily="2" charset="77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38144DC1-3E9A-CF4F-A267-E26A7355F8E1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5798820" y="5397755"/>
            <a:ext cx="2118361" cy="7398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050" b="0" i="0">
                <a:solidFill>
                  <a:schemeClr val="bg1"/>
                </a:solidFill>
                <a:latin typeface="Akrobat" pitchFamily="2" charset="77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78953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 col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203BC1E-66ED-5448-8278-A9D51F179B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443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AAD257-E2B2-1042-9179-DA5EAE038A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45512" y="1414782"/>
            <a:ext cx="975122" cy="1300881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RU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8653F76-DDBC-5C49-84B1-94BDA40C22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93487" y="2935062"/>
            <a:ext cx="1879171" cy="29917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 b="1" i="0">
                <a:solidFill>
                  <a:schemeClr val="bg1"/>
                </a:solidFill>
                <a:latin typeface="Akrobat SemiBold" pitchFamily="2" charset="77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E4FC0B9-BD7F-BF46-A630-B82100A1BD3A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366391" y="3339625"/>
            <a:ext cx="2118361" cy="7398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050" b="0" i="0">
                <a:solidFill>
                  <a:schemeClr val="bg1"/>
                </a:solidFill>
                <a:latin typeface="Akrobat" pitchFamily="2" charset="77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Picture Placeholder 9">
            <a:extLst>
              <a:ext uri="{FF2B5EF4-FFF2-40B4-BE49-F238E27FC236}">
                <a16:creationId xmlns:a16="http://schemas.microsoft.com/office/drawing/2014/main" id="{ACF21ED3-D1FF-EC4D-8077-0D84C37E921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26423" y="1414782"/>
            <a:ext cx="975122" cy="1300881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RU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757692D8-269D-A040-8157-D24B5BC91F0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870589" y="2935062"/>
            <a:ext cx="1879171" cy="29917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 b="1" i="0">
                <a:solidFill>
                  <a:schemeClr val="bg1"/>
                </a:solidFill>
                <a:latin typeface="Akrobat SemiBold" pitchFamily="2" charset="77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8A5910B9-33BA-FF4A-8CFA-38A6DE6BB36F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743493" y="3339625"/>
            <a:ext cx="2118361" cy="7398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050" b="0" i="0">
                <a:solidFill>
                  <a:schemeClr val="bg1"/>
                </a:solidFill>
                <a:latin typeface="Akrobat" pitchFamily="2" charset="77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2" name="Picture Placeholder 9">
            <a:extLst>
              <a:ext uri="{FF2B5EF4-FFF2-40B4-BE49-F238E27FC236}">
                <a16:creationId xmlns:a16="http://schemas.microsoft.com/office/drawing/2014/main" id="{8607A446-D110-3446-8C6C-F46E677FE1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63873" y="2778560"/>
            <a:ext cx="975122" cy="1300881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RU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35926BC6-60C0-B841-9037-C0804F83E074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3611848" y="4298840"/>
            <a:ext cx="1879171" cy="29917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 b="1" i="0">
                <a:solidFill>
                  <a:schemeClr val="bg1"/>
                </a:solidFill>
                <a:latin typeface="Akrobat SemiBold" pitchFamily="2" charset="77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67C21B6C-6B6C-DC4D-BF70-9B67023201E4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3484752" y="4703403"/>
            <a:ext cx="2118361" cy="7398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050" b="0" i="0">
                <a:solidFill>
                  <a:schemeClr val="bg1"/>
                </a:solidFill>
                <a:latin typeface="Akrobat" pitchFamily="2" charset="77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15494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eak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203BC1E-66ED-5448-8278-A9D51F179B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443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AAD257-E2B2-1042-9179-DA5EAE038A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84439" y="1908721"/>
            <a:ext cx="975122" cy="1300881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RU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8653F76-DDBC-5C49-84B1-94BDA40C22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32415" y="3429001"/>
            <a:ext cx="1879171" cy="29917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 b="1" i="0">
                <a:solidFill>
                  <a:schemeClr val="bg1"/>
                </a:solidFill>
                <a:latin typeface="Akrobat SemiBold" pitchFamily="2" charset="77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E4FC0B9-BD7F-BF46-A630-B82100A1BD3A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3505319" y="3833564"/>
            <a:ext cx="2118361" cy="7398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050" b="0" i="0">
                <a:solidFill>
                  <a:schemeClr val="bg1"/>
                </a:solidFill>
                <a:latin typeface="Akrobat" pitchFamily="2" charset="77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79081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7200" y="3813175"/>
            <a:ext cx="7415213" cy="13890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86838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10990090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51667773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2935075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5631831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27554876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6324352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898525"/>
            <a:ext cx="8270875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8000" tIns="180000" rIns="108000" bIns="18000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49288" y="109538"/>
            <a:ext cx="7983537" cy="4587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137160" tIns="91440" rIns="91440" bIns="9144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30" name="Rectangle 70"/>
          <p:cNvSpPr>
            <a:spLocks noChangeArrowheads="1"/>
          </p:cNvSpPr>
          <p:nvPr/>
        </p:nvSpPr>
        <p:spPr bwMode="auto">
          <a:xfrm>
            <a:off x="0" y="6721475"/>
            <a:ext cx="9144000" cy="136525"/>
          </a:xfrm>
          <a:prstGeom prst="rect">
            <a:avLst/>
          </a:prstGeom>
          <a:solidFill>
            <a:srgbClr val="005298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032" name="Text Box 18"/>
          <p:cNvSpPr txBox="1">
            <a:spLocks noChangeArrowheads="1"/>
          </p:cNvSpPr>
          <p:nvPr/>
        </p:nvSpPr>
        <p:spPr bwMode="auto">
          <a:xfrm>
            <a:off x="8915400" y="6697663"/>
            <a:ext cx="155575" cy="1746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15000"/>
              </a:spcBef>
              <a:spcAft>
                <a:spcPct val="0"/>
              </a:spcAft>
              <a:buClr>
                <a:srgbClr val="993300"/>
              </a:buClr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15000"/>
              </a:spcBef>
              <a:spcAft>
                <a:spcPct val="0"/>
              </a:spcAft>
              <a:buClr>
                <a:srgbClr val="993300"/>
              </a:buClr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15000"/>
              </a:spcBef>
              <a:spcAft>
                <a:spcPct val="0"/>
              </a:spcAft>
              <a:buClr>
                <a:srgbClr val="993300"/>
              </a:buClr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15000"/>
              </a:spcBef>
              <a:spcAft>
                <a:spcPct val="0"/>
              </a:spcAft>
              <a:buClr>
                <a:srgbClr val="993300"/>
              </a:buClr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15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  <a:defRPr/>
            </a:pPr>
            <a:fld id="{5BF79744-612B-4117-AB13-027BD2D53E64}" type="slidenum">
              <a:rPr lang="en-GB" sz="1000" smtClean="0">
                <a:solidFill>
                  <a:schemeClr val="bg1"/>
                </a:solidFill>
              </a:rPr>
              <a:pPr algn="l" eaLnBrk="1" hangingPunct="1">
                <a:lnSpc>
                  <a:spcPct val="115000"/>
                </a:lnSpc>
                <a:spcBef>
                  <a:spcPct val="20000"/>
                </a:spcBef>
                <a:buClr>
                  <a:schemeClr val="accent1"/>
                </a:buClr>
                <a:buFont typeface="Arial" charset="0"/>
                <a:buNone/>
                <a:defRPr/>
              </a:pPr>
              <a:t>‹#›</a:t>
            </a:fld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0" y="12012"/>
            <a:ext cx="9144000" cy="577516"/>
          </a:xfrm>
          <a:prstGeom prst="rect">
            <a:avLst/>
          </a:prstGeom>
          <a:gradFill>
            <a:gsLst>
              <a:gs pos="59000">
                <a:srgbClr val="0070C0"/>
              </a:gs>
              <a:gs pos="84000">
                <a:srgbClr val="00B0F0"/>
              </a:gs>
            </a:gsLst>
            <a:lin ang="4800000" scaled="0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33363" marR="0" indent="-233363" algn="ctr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0"/>
              </a:spcAft>
              <a:buClr>
                <a:srgbClr val="993300"/>
              </a:buClr>
              <a:buSzTx/>
              <a:buFontTx/>
              <a:buNone/>
              <a:tabLst/>
            </a:pPr>
            <a:endParaRPr kumimoji="0" lang="ru-RU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477973"/>
            <a:ext cx="649288" cy="36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25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</p:sldLayoutIdLst>
  <p:transition spd="med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9pPr>
    </p:titleStyle>
    <p:bodyStyle>
      <a:lvl1pPr marL="233363" indent="-233363" algn="l" rtl="0" eaLnBrk="0" fontAlgn="base" hangingPunct="0">
        <a:lnSpc>
          <a:spcPct val="115000"/>
        </a:lnSpc>
        <a:spcBef>
          <a:spcPct val="30000"/>
        </a:spcBef>
        <a:spcAft>
          <a:spcPct val="30000"/>
        </a:spcAft>
        <a:buClr>
          <a:schemeClr val="hlink"/>
        </a:buClr>
        <a:buFont typeface="Wingdings 3"/>
        <a:buChar char="}"/>
        <a:defRPr b="1">
          <a:solidFill>
            <a:schemeClr val="tx1"/>
          </a:solidFill>
          <a:latin typeface="+mn-lt"/>
          <a:ea typeface="+mn-ea"/>
          <a:cs typeface="+mn-cs"/>
        </a:defRPr>
      </a:lvl1pPr>
      <a:lvl2pPr marL="573088" indent="-225425" algn="l" rtl="0" eaLnBrk="0" fontAlgn="base" hangingPunct="0">
        <a:lnSpc>
          <a:spcPct val="115000"/>
        </a:lnSpc>
        <a:spcBef>
          <a:spcPct val="30000"/>
        </a:spcBef>
        <a:spcAft>
          <a:spcPct val="30000"/>
        </a:spcAft>
        <a:buClr>
          <a:schemeClr val="hlink"/>
        </a:buClr>
        <a:buSzPct val="120000"/>
        <a:buChar char="•"/>
        <a:defRPr sz="1600" b="1">
          <a:solidFill>
            <a:schemeClr val="tx1"/>
          </a:solidFill>
          <a:latin typeface="+mn-lt"/>
        </a:defRPr>
      </a:lvl2pPr>
      <a:lvl3pPr marL="915988" indent="-228600" algn="l" rtl="0" eaLnBrk="0" fontAlgn="base" hangingPunct="0">
        <a:lnSpc>
          <a:spcPct val="115000"/>
        </a:lnSpc>
        <a:spcBef>
          <a:spcPct val="30000"/>
        </a:spcBef>
        <a:spcAft>
          <a:spcPct val="30000"/>
        </a:spcAft>
        <a:buClr>
          <a:schemeClr val="hlink"/>
        </a:buClr>
        <a:buChar char="•"/>
        <a:defRPr sz="1600" b="1">
          <a:solidFill>
            <a:schemeClr val="tx1"/>
          </a:solidFill>
          <a:latin typeface="+mn-lt"/>
        </a:defRPr>
      </a:lvl3pPr>
      <a:lvl4pPr marL="1201738" indent="-171450" algn="l" rtl="0" eaLnBrk="0" fontAlgn="base" hangingPunct="0">
        <a:lnSpc>
          <a:spcPct val="115000"/>
        </a:lnSpc>
        <a:spcBef>
          <a:spcPct val="20000"/>
        </a:spcBef>
        <a:spcAft>
          <a:spcPct val="0"/>
        </a:spcAft>
        <a:buClr>
          <a:srgbClr val="993300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4pPr>
      <a:lvl5pPr marL="1430338" indent="-114300" algn="l" rtl="0" eaLnBrk="0" fontAlgn="base" hangingPunct="0">
        <a:lnSpc>
          <a:spcPct val="115000"/>
        </a:lnSpc>
        <a:spcBef>
          <a:spcPct val="20000"/>
        </a:spcBef>
        <a:spcAft>
          <a:spcPct val="0"/>
        </a:spcAft>
        <a:buClr>
          <a:schemeClr val="accent1"/>
        </a:buClr>
        <a:buChar char="o"/>
        <a:defRPr sz="1400">
          <a:solidFill>
            <a:schemeClr val="tx1"/>
          </a:solidFill>
          <a:latin typeface="+mn-lt"/>
        </a:defRPr>
      </a:lvl5pPr>
      <a:lvl6pPr marL="1887538" indent="-114300" algn="l" rtl="0" fontAlgn="base">
        <a:lnSpc>
          <a:spcPct val="115000"/>
        </a:lnSpc>
        <a:spcBef>
          <a:spcPct val="20000"/>
        </a:spcBef>
        <a:spcAft>
          <a:spcPct val="0"/>
        </a:spcAft>
        <a:buClr>
          <a:schemeClr val="accent1"/>
        </a:buClr>
        <a:buChar char="o"/>
        <a:defRPr sz="1400">
          <a:solidFill>
            <a:schemeClr val="tx1"/>
          </a:solidFill>
          <a:latin typeface="+mn-lt"/>
        </a:defRPr>
      </a:lvl6pPr>
      <a:lvl7pPr marL="2344738" indent="-114300" algn="l" rtl="0" fontAlgn="base">
        <a:lnSpc>
          <a:spcPct val="115000"/>
        </a:lnSpc>
        <a:spcBef>
          <a:spcPct val="20000"/>
        </a:spcBef>
        <a:spcAft>
          <a:spcPct val="0"/>
        </a:spcAft>
        <a:buClr>
          <a:schemeClr val="accent1"/>
        </a:buClr>
        <a:buChar char="o"/>
        <a:defRPr sz="1400">
          <a:solidFill>
            <a:schemeClr val="tx1"/>
          </a:solidFill>
          <a:latin typeface="+mn-lt"/>
        </a:defRPr>
      </a:lvl7pPr>
      <a:lvl8pPr marL="2801938" indent="-114300" algn="l" rtl="0" fontAlgn="base">
        <a:lnSpc>
          <a:spcPct val="115000"/>
        </a:lnSpc>
        <a:spcBef>
          <a:spcPct val="20000"/>
        </a:spcBef>
        <a:spcAft>
          <a:spcPct val="0"/>
        </a:spcAft>
        <a:buClr>
          <a:schemeClr val="accent1"/>
        </a:buClr>
        <a:buChar char="o"/>
        <a:defRPr sz="1400">
          <a:solidFill>
            <a:schemeClr val="tx1"/>
          </a:solidFill>
          <a:latin typeface="+mn-lt"/>
        </a:defRPr>
      </a:lvl8pPr>
      <a:lvl9pPr marL="3259138" indent="-114300" algn="l" rtl="0" fontAlgn="base">
        <a:lnSpc>
          <a:spcPct val="115000"/>
        </a:lnSpc>
        <a:spcBef>
          <a:spcPct val="20000"/>
        </a:spcBef>
        <a:spcAft>
          <a:spcPct val="0"/>
        </a:spcAft>
        <a:buClr>
          <a:schemeClr val="accent1"/>
        </a:buClr>
        <a:buChar char="o"/>
        <a:defRPr sz="1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373804-BB99-46DC-B259-BAAA915A7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1B3ABD-B23D-43AE-B3C4-12BF4FF71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646DA6-3DBE-42B6-BD68-7B4E501870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10/14/2021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159C14-C20E-4221-AFDD-339750924C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7782E4-1385-4173-8860-426E5F381E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212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.jpeg"/><Relationship Id="rId5" Type="http://schemas.openxmlformats.org/officeDocument/2006/relationships/hyperlink" Target="http://triz-summit.ru/" TargetMode="Externa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jMNOjboWRBQA72DJvaC7ew?view_as=subscriber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png"/><Relationship Id="rId5" Type="http://schemas.openxmlformats.org/officeDocument/2006/relationships/image" Target="../media/image24.jpeg"/><Relationship Id="rId10" Type="http://schemas.openxmlformats.org/officeDocument/2006/relationships/image" Target="../media/image29.pn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r1.nubex.ru/s828-c8b/f3313_00/4-&#1079;&#1072;&#1076;&#1072;&#1085;&#1080;&#1103;-&#1050;&#1091;&#1073;&#1086;&#1082;-&#1058;&#1056;&#1048;&#1047;-&#1057;&#1072;&#1084;&#1084;&#1080;&#1090;&#1072;-2020-2021.pdf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r1.nubex.ru/s828-c8b/f3313_00/4-&#1079;&#1072;&#1076;&#1072;&#1085;&#1080;&#1103;-&#1050;&#1091;&#1073;&#1086;&#1082;-&#1058;&#1056;&#1048;&#1047;-&#1057;&#1072;&#1084;&#1084;&#1080;&#1090;&#1072;-2020-2021.pdf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139CCA-B03B-4024-BD48-A054ED93A1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401" b="12680"/>
          <a:stretch/>
        </p:blipFill>
        <p:spPr>
          <a:xfrm>
            <a:off x="0" y="2395182"/>
            <a:ext cx="9144000" cy="4467619"/>
          </a:xfrm>
          <a:prstGeom prst="rect">
            <a:avLst/>
          </a:prstGeom>
        </p:spPr>
      </p:pic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>
          <a:xfrm>
            <a:off x="132438" y="2134601"/>
            <a:ext cx="8879123" cy="2465290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95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3600" b="1" dirty="0">
                <a:solidFill>
                  <a:schemeClr val="bg1"/>
                </a:solidFill>
              </a:rPr>
              <a:t>Итоги Кубка ТРИЗ-Саммита 2020/2021</a:t>
            </a:r>
            <a:br>
              <a:rPr lang="ru-RU" sz="4000" dirty="0">
                <a:solidFill>
                  <a:srgbClr val="000099"/>
                </a:solidFill>
              </a:rPr>
            </a:br>
            <a:endParaRPr lang="ru-RU" sz="3600" b="0" dirty="0">
              <a:solidFill>
                <a:srgbClr val="FF0000"/>
              </a:solidFill>
            </a:endParaRPr>
          </a:p>
        </p:txBody>
      </p:sp>
      <p:sp>
        <p:nvSpPr>
          <p:cNvPr id="2050" name="Text Box 1"/>
          <p:cNvSpPr txBox="1">
            <a:spLocks noChangeArrowheads="1"/>
          </p:cNvSpPr>
          <p:nvPr/>
        </p:nvSpPr>
        <p:spPr bwMode="auto">
          <a:xfrm>
            <a:off x="288851" y="6205855"/>
            <a:ext cx="6331023" cy="292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ТРИЗ-Саммит 23 октября 2021 года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94" y="1237258"/>
            <a:ext cx="2039235" cy="115792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850137" y="6188075"/>
            <a:ext cx="21868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0"/>
              </a:spcAft>
              <a:buClr>
                <a:srgbClr val="993300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http://triz-summit.ru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FDA4A29-1EC8-4F97-B2DA-ABB9FA2A0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357" y="1502637"/>
            <a:ext cx="2034565" cy="84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316F428D-C603-4DB0-BCAB-3E4CB4D94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137" y="1673618"/>
            <a:ext cx="1654224" cy="58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A6EAA6B-FF8E-4653-962F-A5D3DA86D7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205" y="213982"/>
            <a:ext cx="2746345" cy="896112"/>
          </a:xfrm>
          <a:prstGeom prst="rect">
            <a:avLst/>
          </a:prstGeom>
        </p:spPr>
      </p:pic>
    </p:spTree>
  </p:cSld>
  <p:clrMapOvr>
    <a:masterClrMapping/>
  </p:clrMapOvr>
  <p:transition spd="slow" advTm="11264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149F81-90CF-4BDD-AF1B-63751CA48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Кубок ТРИЗ Саммита 2020/2021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6EB78875-660A-4630-8102-66EF9A4B7AFC}"/>
              </a:ext>
            </a:extLst>
          </p:cNvPr>
          <p:cNvSpPr txBox="1">
            <a:spLocks/>
          </p:cNvSpPr>
          <p:nvPr/>
        </p:nvSpPr>
        <p:spPr bwMode="auto">
          <a:xfrm>
            <a:off x="1014748" y="614191"/>
            <a:ext cx="6319837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137160" tIns="91440" rIns="91440" bIns="9144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914400"/>
            <a:r>
              <a:rPr lang="ru-RU" kern="0" dirty="0">
                <a:solidFill>
                  <a:srgbClr val="0070C0"/>
                </a:solidFill>
              </a:rPr>
              <a:t>Номинация «Исследования в  ТРИЗ»</a:t>
            </a:r>
            <a:endParaRPr lang="en-US" kern="0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B52BE5-8DFF-440C-B1EA-246581FD96A9}"/>
              </a:ext>
            </a:extLst>
          </p:cNvPr>
          <p:cNvSpPr txBox="1"/>
          <p:nvPr/>
        </p:nvSpPr>
        <p:spPr>
          <a:xfrm>
            <a:off x="124034" y="3808821"/>
            <a:ext cx="868964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8-10 лет. Картотека о животных или растениях в космосе. Проанализировать картотеку.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dirty="0"/>
              <a:t>11-14 лет. Картотека животные или растения в космосе. </a:t>
            </a:r>
            <a:br>
              <a:rPr lang="ru-RU" sz="2000" dirty="0"/>
            </a:br>
            <a:r>
              <a:rPr lang="ru-RU" sz="2000" dirty="0"/>
              <a:t>Что может рассказать о нашей цивилизации история вашей семьи.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dirty="0"/>
              <a:t>15-17 лет. Студенты. Задача «О «черном ящике» цивилизации».</a:t>
            </a:r>
          </a:p>
          <a:p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8A5AEEF-7840-4C39-A19A-A763211EAE7A}"/>
              </a:ext>
            </a:extLst>
          </p:cNvPr>
          <p:cNvSpPr/>
          <p:nvPr/>
        </p:nvSpPr>
        <p:spPr>
          <a:xfrm>
            <a:off x="985421" y="992238"/>
            <a:ext cx="80838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Основными особенностями исследований с применением методов ТРИЗ является систематический сбор и анализ информации, использование законов развития систем (в частности, технических систем) для выявления закономерностей развития конкретной системы  и прогнозирования ее дальнейшего развития, выявление узловых противоречий в развитии систем. Для каждой возрастной категории предлагаются темы для исследований в соответствии с теми методами исследований, которые доступны этому возрасту.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E1CC84-B981-413A-AE99-363167892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34" y="691019"/>
            <a:ext cx="861387" cy="936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079687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149F81-90CF-4BDD-AF1B-63751CA48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Кубок ТРИЗ Саммита 2020/2021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6EB78875-660A-4630-8102-66EF9A4B7AFC}"/>
              </a:ext>
            </a:extLst>
          </p:cNvPr>
          <p:cNvSpPr txBox="1">
            <a:spLocks/>
          </p:cNvSpPr>
          <p:nvPr/>
        </p:nvSpPr>
        <p:spPr bwMode="auto">
          <a:xfrm>
            <a:off x="1547408" y="610796"/>
            <a:ext cx="6319837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137160" tIns="91440" rIns="91440" bIns="9144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914400"/>
            <a:r>
              <a:rPr lang="ru-RU" kern="0" dirty="0">
                <a:solidFill>
                  <a:srgbClr val="0070C0"/>
                </a:solidFill>
              </a:rPr>
              <a:t>Номинация «Видеоролики по ТРИЗ»</a:t>
            </a:r>
            <a:endParaRPr lang="en-US" kern="0" dirty="0">
              <a:solidFill>
                <a:srgbClr val="0070C0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804F53B-A5F0-49A9-BD6B-CF76B3C9F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6412" y="777121"/>
            <a:ext cx="1270996" cy="590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C483DDA-723E-414F-B985-63D89E7850CD}"/>
              </a:ext>
            </a:extLst>
          </p:cNvPr>
          <p:cNvSpPr/>
          <p:nvPr/>
        </p:nvSpPr>
        <p:spPr>
          <a:xfrm>
            <a:off x="1455938" y="990485"/>
            <a:ext cx="7519385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Номинация «Видео-ролики по ТРИЗ» очень популярна среди участников Кубка ТРИЗ Саммита. Собранные за шесть лет ролики – очень полезный дидактический материал, многие педагоги используют его на своих занятиях. Каждый год мы стараемся предложить новые темы для роликов, это картотеки приемов фантазирования, приемов разрешения противоречий, применения стандартов и выявление закономерностей в развитии систем.</a:t>
            </a:r>
          </a:p>
          <a:p>
            <a:pPr algn="just"/>
            <a:r>
              <a:rPr lang="ru-RU" sz="1600" dirty="0"/>
              <a:t>Познакомиться с роликами, представленными на конкурс можно на </a:t>
            </a:r>
            <a:r>
              <a:rPr lang="ru-RU" sz="1600" dirty="0" err="1"/>
              <a:t>YouTube</a:t>
            </a:r>
            <a:r>
              <a:rPr lang="ru-RU" sz="1600" dirty="0"/>
              <a:t>-канале ТРИЗ-Саммита: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01063AC-FB8C-4440-9592-04F7AF4D26DB}"/>
              </a:ext>
            </a:extLst>
          </p:cNvPr>
          <p:cNvSpPr/>
          <p:nvPr/>
        </p:nvSpPr>
        <p:spPr>
          <a:xfrm>
            <a:off x="276412" y="3257991"/>
            <a:ext cx="86989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3"/>
              </a:rPr>
              <a:t>https://www.youtube.com/channel/UCjMNOjboWRBQA72DJvaC7ew?view_as=subscriber</a:t>
            </a:r>
            <a:r>
              <a:rPr lang="ru-RU" sz="1600" dirty="0"/>
              <a:t>  </a:t>
            </a:r>
            <a:r>
              <a:rPr lang="en-US" sz="1600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C5C25C-C14D-4E1B-9CC5-55EE5BFB352B}"/>
              </a:ext>
            </a:extLst>
          </p:cNvPr>
          <p:cNvSpPr txBox="1"/>
          <p:nvPr/>
        </p:nvSpPr>
        <p:spPr>
          <a:xfrm>
            <a:off x="237733" y="3686786"/>
            <a:ext cx="880664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Задание 1. Есть ли в вашем городе места, связанные с исследованием космоса? Сделайте репортаж о посещении музея, выставки, научного центра. Попробуйте взять интервью у специалистов, связанных с космическими исследованиями. 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Задание 2. Проиллюстрируйте с помощью средств кино или анимации решение изобретательских задач. Это могут быть как технические решения, так и изобретения в нетехнических областях. </a:t>
            </a:r>
          </a:p>
        </p:txBody>
      </p:sp>
    </p:spTree>
    <p:extLst>
      <p:ext uri="{BB962C8B-B14F-4D97-AF65-F5344CB8AC3E}">
        <p14:creationId xmlns:p14="http://schemas.microsoft.com/office/powerpoint/2010/main" val="100136648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302DE7-505E-4E0D-83BA-278883FCC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Кубок ТРИЗ Саммита. 2014 – 2021. Фотогалерея</a:t>
            </a:r>
            <a:endParaRPr lang="nl-N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2" y="1650634"/>
            <a:ext cx="2949575" cy="196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450" y="1650634"/>
            <a:ext cx="2948303" cy="196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8125" y="3658982"/>
            <a:ext cx="29527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Тимофеев Володя, </a:t>
            </a:r>
            <a:br>
              <a:rPr lang="ru-RU" sz="1400" dirty="0"/>
            </a:br>
            <a:r>
              <a:rPr lang="ru-RU" sz="1400" dirty="0"/>
              <a:t>Рубина Олеся, </a:t>
            </a:r>
            <a:r>
              <a:rPr lang="ru-RU" sz="1400" dirty="0" err="1"/>
              <a:t>Рубленко</a:t>
            </a:r>
            <a:r>
              <a:rPr lang="ru-RU" sz="1400" dirty="0"/>
              <a:t> Маша (г. Санкт-Петербург)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14701" y="1114702"/>
            <a:ext cx="2505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Санкт-Петербург, ЛЭТИ </a:t>
            </a:r>
            <a:br>
              <a:rPr lang="ru-RU" sz="2400" dirty="0"/>
            </a:br>
            <a:r>
              <a:rPr lang="ru-RU" sz="2400" dirty="0"/>
              <a:t>22 июня 2016 г.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70340" y="5045197"/>
            <a:ext cx="4295497" cy="508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51" dirty="0" err="1"/>
              <a:t>Стешкина</a:t>
            </a:r>
            <a:r>
              <a:rPr lang="ru-RU" sz="1351" dirty="0"/>
              <a:t> Светлана Георгиевна, </a:t>
            </a:r>
            <a:r>
              <a:rPr lang="ru-RU" sz="1351" dirty="0" err="1"/>
              <a:t>Стешкин</a:t>
            </a:r>
            <a:r>
              <a:rPr lang="ru-RU" sz="1351" dirty="0"/>
              <a:t> Георгий </a:t>
            </a:r>
            <a:br>
              <a:rPr lang="ru-RU" sz="1351" dirty="0"/>
            </a:br>
            <a:r>
              <a:rPr lang="ru-RU" sz="1351" dirty="0"/>
              <a:t>(с. Никольское, Кузнецкий район, Пензенской обл.)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15050" y="3638551"/>
            <a:ext cx="2790825" cy="508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51" dirty="0"/>
              <a:t>Семья Казанцевых </a:t>
            </a:r>
            <a:br>
              <a:rPr lang="ru-RU" sz="1351" dirty="0"/>
            </a:br>
            <a:r>
              <a:rPr lang="ru-RU" sz="1351" dirty="0"/>
              <a:t>(г. Никольск, Пензенской обл.)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7785F699-E8B9-4915-8CF6-982CAD477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993" y="3359891"/>
            <a:ext cx="2359819" cy="1573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4208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1452562"/>
            <a:ext cx="5819775" cy="3552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A8302DE7-505E-4E0D-83BA-278883FCC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Кубок ТРИЗ Саммита. 2014 – 2021. Фотогалерея</a:t>
            </a:r>
            <a:endParaRPr lang="nl-NL" dirty="0"/>
          </a:p>
        </p:txBody>
      </p:sp>
      <p:sp>
        <p:nvSpPr>
          <p:cNvPr id="11" name="TextBox 10"/>
          <p:cNvSpPr txBox="1"/>
          <p:nvPr/>
        </p:nvSpPr>
        <p:spPr>
          <a:xfrm>
            <a:off x="-729" y="4959389"/>
            <a:ext cx="9144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Конференция ТРИЗ Саммита 2016 г. ЛЭТИ, Санкт-Петербург. </a:t>
            </a:r>
            <a:br>
              <a:rPr lang="ru-RU" sz="2000" dirty="0"/>
            </a:br>
            <a:r>
              <a:rPr lang="ru-RU" sz="2000" dirty="0"/>
              <a:t>Победители и участники конкурса из Пензы и Санкт-Петербурга.</a:t>
            </a:r>
          </a:p>
        </p:txBody>
      </p:sp>
    </p:spTree>
    <p:extLst>
      <p:ext uri="{BB962C8B-B14F-4D97-AF65-F5344CB8AC3E}">
        <p14:creationId xmlns:p14="http://schemas.microsoft.com/office/powerpoint/2010/main" val="17410000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40" y="1430339"/>
            <a:ext cx="5559425" cy="359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741" y="1430340"/>
            <a:ext cx="2652713" cy="384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A8302DE7-505E-4E0D-83BA-278883FCC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Кубок ТРИЗ Саммита. 2014 – 2021. Фотогалерея</a:t>
            </a:r>
            <a:endParaRPr lang="nl-NL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42875" y="5205167"/>
            <a:ext cx="66574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Вручение Дипломов Кубка ТРИЗ Саммита, май 2016 г. </a:t>
            </a:r>
            <a:br>
              <a:rPr lang="ru-RU" sz="2400" dirty="0"/>
            </a:br>
            <a:r>
              <a:rPr lang="ru-RU" sz="2400" dirty="0"/>
              <a:t>в МАНОУ «</a:t>
            </a:r>
            <a:r>
              <a:rPr lang="ru-RU" sz="2400" dirty="0" err="1"/>
              <a:t>Шуховский</a:t>
            </a:r>
            <a:r>
              <a:rPr lang="ru-RU" sz="2400" dirty="0"/>
              <a:t> лицей», г. Белгород.</a:t>
            </a:r>
          </a:p>
        </p:txBody>
      </p:sp>
    </p:spTree>
    <p:extLst>
      <p:ext uri="{BB962C8B-B14F-4D97-AF65-F5344CB8AC3E}">
        <p14:creationId xmlns:p14="http://schemas.microsoft.com/office/powerpoint/2010/main" val="2383520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773" y="1452379"/>
            <a:ext cx="6268467" cy="3529197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A8302DE7-505E-4E0D-83BA-278883FCC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Кубок ТРИЗ Саммита. 2014 – 2021. Фотогалерея</a:t>
            </a:r>
            <a:endParaRPr lang="nl-NL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081175"/>
            <a:ext cx="914399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50" b="1" dirty="0"/>
              <a:t>Награждение победителей Кубка ТРИЗ Саммита. Санкт-Петербург, ИТМО, 22 июня 2017 г.</a:t>
            </a:r>
          </a:p>
          <a:p>
            <a:pPr algn="ctr"/>
            <a:r>
              <a:rPr lang="ru-RU" sz="1600" b="1" dirty="0"/>
              <a:t>Педагоги из Челябинска – эксперты Кубка М.Г. Князева и Е.Г. </a:t>
            </a:r>
            <a:r>
              <a:rPr lang="ru-RU" sz="1600" b="1" dirty="0" err="1"/>
              <a:t>Асатуллина</a:t>
            </a:r>
            <a:r>
              <a:rPr lang="ru-RU" sz="1600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99599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Кубок ТРИЗ Саммита. 2014 – 2021. Фотогалерея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218" y="1550635"/>
            <a:ext cx="2474913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1" r="28372" b="37354"/>
          <a:stretch/>
        </p:blipFill>
        <p:spPr bwMode="auto">
          <a:xfrm>
            <a:off x="179940" y="1117403"/>
            <a:ext cx="1927123" cy="2146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22286" y="1550635"/>
            <a:ext cx="412646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/>
              <a:t>14 июня 2017 на встрече с известным писателем-фантастом Александром Хакимовым в Российском Информационно-культурном центре в городе Баку состоялось вручение Дипломов Кубка ТРИЗ Саммита 2017 г.</a:t>
            </a:r>
          </a:p>
        </p:txBody>
      </p:sp>
    </p:spTree>
    <p:extLst>
      <p:ext uri="{BB962C8B-B14F-4D97-AF65-F5344CB8AC3E}">
        <p14:creationId xmlns:p14="http://schemas.microsoft.com/office/powerpoint/2010/main" val="454263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Кубок ТРИЗ Саммита. 2014 – 2021. Фотогалерея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1" r="32784"/>
          <a:stretch/>
        </p:blipFill>
        <p:spPr>
          <a:xfrm>
            <a:off x="2743200" y="1606550"/>
            <a:ext cx="2143125" cy="25717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8" r="27641"/>
          <a:stretch/>
        </p:blipFill>
        <p:spPr>
          <a:xfrm>
            <a:off x="352424" y="1606550"/>
            <a:ext cx="1943101" cy="25717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61"/>
          <a:stretch/>
        </p:blipFill>
        <p:spPr>
          <a:xfrm>
            <a:off x="5257800" y="1606551"/>
            <a:ext cx="3219451" cy="2616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3605" y="5194557"/>
            <a:ext cx="7285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Награждение победителей Кубка ТРИЗ Саммита 2018 года. </a:t>
            </a:r>
            <a:br>
              <a:rPr lang="ru-RU" sz="1600" b="1" dirty="0"/>
            </a:br>
            <a:r>
              <a:rPr lang="ru-RU" sz="1600" b="1" dirty="0"/>
              <a:t>Санкт-Петербург, «Точка кипения», 22 июня 2018 года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576" y="4165600"/>
            <a:ext cx="2600325" cy="715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51" dirty="0"/>
              <a:t>Павел </a:t>
            </a:r>
            <a:r>
              <a:rPr lang="ru-RU" sz="1351" dirty="0" err="1"/>
              <a:t>Амнуэль</a:t>
            </a:r>
            <a:r>
              <a:rPr lang="ru-RU" sz="1351" dirty="0"/>
              <a:t> (Израиль), </a:t>
            </a:r>
            <a:br>
              <a:rPr lang="ru-RU" sz="1351" dirty="0"/>
            </a:br>
            <a:r>
              <a:rPr lang="ru-RU" sz="1351" dirty="0"/>
              <a:t>Галина Валентиновна Назаренко (Санкт-Петербург)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14600" y="4160457"/>
            <a:ext cx="2600325" cy="715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51" dirty="0"/>
              <a:t>Павел </a:t>
            </a:r>
            <a:r>
              <a:rPr lang="ru-RU" sz="1351" dirty="0" err="1"/>
              <a:t>Амнуэль</a:t>
            </a:r>
            <a:r>
              <a:rPr lang="ru-RU" sz="1351" dirty="0"/>
              <a:t> (Израиль), </a:t>
            </a:r>
            <a:br>
              <a:rPr lang="ru-RU" sz="1351" dirty="0"/>
            </a:br>
            <a:r>
              <a:rPr lang="ru-RU" sz="1351" dirty="0"/>
              <a:t>Валентина Васильевна Бондарева (Санкт-Петербург)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62549" y="4189032"/>
            <a:ext cx="3695203" cy="923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51" dirty="0"/>
              <a:t>Павел </a:t>
            </a:r>
            <a:r>
              <a:rPr lang="ru-RU" sz="1351" dirty="0" err="1"/>
              <a:t>Амнуэль</a:t>
            </a:r>
            <a:r>
              <a:rPr lang="ru-RU" sz="1351" dirty="0"/>
              <a:t> (Израиль), </a:t>
            </a:r>
            <a:br>
              <a:rPr lang="ru-RU" sz="1351" dirty="0"/>
            </a:br>
            <a:r>
              <a:rPr lang="ru-RU" sz="1351" dirty="0"/>
              <a:t>Наталия Викторовна Рубина (Санкт-Петербург)</a:t>
            </a:r>
            <a:br>
              <a:rPr lang="ru-RU" sz="1351" dirty="0"/>
            </a:br>
            <a:r>
              <a:rPr lang="ru-RU" sz="1351" dirty="0"/>
              <a:t>Зеленцова Галина Сергеевна (Пенза) </a:t>
            </a:r>
          </a:p>
        </p:txBody>
      </p:sp>
    </p:spTree>
    <p:extLst>
      <p:ext uri="{BB962C8B-B14F-4D97-AF65-F5344CB8AC3E}">
        <p14:creationId xmlns:p14="http://schemas.microsoft.com/office/powerpoint/2010/main" val="35431721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627189"/>
            <a:ext cx="4103293" cy="272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765" y="1627189"/>
            <a:ext cx="4090987" cy="272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80682" y="4441309"/>
            <a:ext cx="40868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prstClr val="black"/>
                </a:solidFill>
                <a:latin typeface="Lucida Sans Unicode"/>
              </a:rPr>
              <a:t>В Центре творчества </a:t>
            </a:r>
            <a:r>
              <a:rPr lang="ru-RU" sz="2000" dirty="0" err="1">
                <a:solidFill>
                  <a:prstClr val="black"/>
                </a:solidFill>
                <a:latin typeface="Lucida Sans Unicode"/>
              </a:rPr>
              <a:t>Максуда</a:t>
            </a:r>
            <a:r>
              <a:rPr lang="ru-RU" sz="2000" dirty="0">
                <a:solidFill>
                  <a:prstClr val="black"/>
                </a:solidFill>
                <a:latin typeface="Lucida Sans Unicode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Lucida Sans Unicode"/>
              </a:rPr>
              <a:t>Ибрагимбекова</a:t>
            </a:r>
            <a:r>
              <a:rPr lang="ru-RU" sz="2000" dirty="0">
                <a:solidFill>
                  <a:prstClr val="black"/>
                </a:solidFill>
                <a:latin typeface="Lucida Sans Unicode"/>
              </a:rPr>
              <a:t>  учащимся школ №№ 6, 23,132-134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17243" y="4425951"/>
            <a:ext cx="4211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prstClr val="black"/>
                </a:solidFill>
                <a:latin typeface="Lucida Sans Unicode"/>
              </a:rPr>
              <a:t>Вручение Дипломов Кубка ТРИЗ Саммита 2018 в Национальной Академии Авиации, г. Баку, Азербайджан</a:t>
            </a: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Кубок ТРИЗ Саммита. 2014 – 2021. Фотогалерея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5155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Кубок ТРИЗ Саммита. 2014 – 2021. Фотогалерея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3" r="6128"/>
          <a:stretch/>
        </p:blipFill>
        <p:spPr>
          <a:xfrm>
            <a:off x="314326" y="2052359"/>
            <a:ext cx="3543301" cy="27051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422" y="3453355"/>
            <a:ext cx="1651898" cy="29367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222" y="2052359"/>
            <a:ext cx="4076431" cy="22929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112" y="1072121"/>
            <a:ext cx="8867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Награждение победителей Кубка ТРИЗ Саммита 2019 года. </a:t>
            </a:r>
          </a:p>
          <a:p>
            <a:r>
              <a:rPr lang="ru-RU" sz="2000" b="1" dirty="0"/>
              <a:t>Апрель 2019 года, Баку, школа № 160</a:t>
            </a:r>
          </a:p>
        </p:txBody>
      </p:sp>
    </p:spTree>
    <p:extLst>
      <p:ext uri="{BB962C8B-B14F-4D97-AF65-F5344CB8AC3E}">
        <p14:creationId xmlns:p14="http://schemas.microsoft.com/office/powerpoint/2010/main" val="2053425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999829C2-3E49-408F-B6D5-C50835411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Кубок ТРИЗ-Саммита 2020 - 2021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3B4502A-4487-494A-B018-622682BF2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777" y="761738"/>
            <a:ext cx="1306933" cy="676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6A6F40A8-6928-483A-90BF-83F793054FC8}"/>
              </a:ext>
            </a:extLst>
          </p:cNvPr>
          <p:cNvSpPr txBox="1">
            <a:spLocks/>
          </p:cNvSpPr>
          <p:nvPr/>
        </p:nvSpPr>
        <p:spPr>
          <a:xfrm>
            <a:off x="97655" y="965931"/>
            <a:ext cx="8930936" cy="5275071"/>
          </a:xfrm>
          <a:prstGeom prst="rect">
            <a:avLst/>
          </a:prstGeom>
        </p:spPr>
        <p:txBody>
          <a:bodyPr/>
          <a:lstStyle>
            <a:lvl1pPr marL="233363" indent="-233363" algn="l" rtl="0" eaLnBrk="0" fontAlgn="base" hangingPunct="0">
              <a:lnSpc>
                <a:spcPct val="115000"/>
              </a:lnSpc>
              <a:spcBef>
                <a:spcPct val="30000"/>
              </a:spcBef>
              <a:spcAft>
                <a:spcPct val="30000"/>
              </a:spcAft>
              <a:buClr>
                <a:schemeClr val="hlink"/>
              </a:buClr>
              <a:buFont typeface="Wingdings 3"/>
              <a:buChar char="}"/>
              <a:defRPr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3088" indent="-225425" algn="l" rtl="0" eaLnBrk="0" fontAlgn="base" hangingPunct="0">
              <a:lnSpc>
                <a:spcPct val="115000"/>
              </a:lnSpc>
              <a:spcBef>
                <a:spcPct val="30000"/>
              </a:spcBef>
              <a:spcAft>
                <a:spcPct val="30000"/>
              </a:spcAft>
              <a:buClr>
                <a:schemeClr val="hlink"/>
              </a:buClr>
              <a:buSzPct val="120000"/>
              <a:buChar char="•"/>
              <a:defRPr sz="1600" b="1">
                <a:solidFill>
                  <a:schemeClr val="tx1"/>
                </a:solidFill>
                <a:latin typeface="+mn-lt"/>
              </a:defRPr>
            </a:lvl2pPr>
            <a:lvl3pPr marL="915988" indent="-228600" algn="l" rtl="0" eaLnBrk="0" fontAlgn="base" hangingPunct="0">
              <a:lnSpc>
                <a:spcPct val="115000"/>
              </a:lnSpc>
              <a:spcBef>
                <a:spcPct val="30000"/>
              </a:spcBef>
              <a:spcAft>
                <a:spcPct val="30000"/>
              </a:spcAft>
              <a:buClr>
                <a:schemeClr val="hlink"/>
              </a:buClr>
              <a:buChar char="•"/>
              <a:defRPr sz="1600" b="1">
                <a:solidFill>
                  <a:schemeClr val="tx1"/>
                </a:solidFill>
                <a:latin typeface="+mn-lt"/>
              </a:defRPr>
            </a:lvl3pPr>
            <a:lvl4pPr marL="1201738" indent="-171450" algn="l" rtl="0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1430338" indent="-114300" algn="l" rtl="0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o"/>
              <a:defRPr sz="1400">
                <a:solidFill>
                  <a:schemeClr val="tx1"/>
                </a:solidFill>
                <a:latin typeface="+mn-lt"/>
              </a:defRPr>
            </a:lvl5pPr>
            <a:lvl6pPr marL="1887538" indent="-114300" algn="l" rtl="0" fontAlgn="base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o"/>
              <a:defRPr sz="1400">
                <a:solidFill>
                  <a:schemeClr val="tx1"/>
                </a:solidFill>
                <a:latin typeface="+mn-lt"/>
              </a:defRPr>
            </a:lvl6pPr>
            <a:lvl7pPr marL="2344738" indent="-114300" algn="l" rtl="0" fontAlgn="base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o"/>
              <a:defRPr sz="1400">
                <a:solidFill>
                  <a:schemeClr val="tx1"/>
                </a:solidFill>
                <a:latin typeface="+mn-lt"/>
              </a:defRPr>
            </a:lvl7pPr>
            <a:lvl8pPr marL="2801938" indent="-114300" algn="l" rtl="0" fontAlgn="base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o"/>
              <a:defRPr sz="1400">
                <a:solidFill>
                  <a:schemeClr val="tx1"/>
                </a:solidFill>
                <a:latin typeface="+mn-lt"/>
              </a:defRPr>
            </a:lvl8pPr>
            <a:lvl9pPr marL="3259138" indent="-114300" algn="l" rtl="0" fontAlgn="base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o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400">
              <a:buFont typeface="Wingdings 3"/>
              <a:buNone/>
            </a:pPr>
            <a:r>
              <a:rPr lang="ru-RU" kern="0" dirty="0"/>
              <a:t>Цели конкурса: </a:t>
            </a:r>
          </a:p>
          <a:p>
            <a:pPr defTabSz="914400">
              <a:buFont typeface="Arial" panose="020B0604020202020204" pitchFamily="34" charset="0"/>
              <a:buChar char="•"/>
            </a:pPr>
            <a:r>
              <a:rPr lang="ru-RU" kern="0" dirty="0"/>
              <a:t>создание условий для реализации изобретательского потенциала школьников и студентов, обучающихся ТРИЗ; </a:t>
            </a:r>
          </a:p>
          <a:p>
            <a:pPr defTabSz="914400">
              <a:buFont typeface="Arial" panose="020B0604020202020204" pitchFamily="34" charset="0"/>
              <a:buChar char="•"/>
            </a:pPr>
            <a:r>
              <a:rPr lang="ru-RU" kern="0" dirty="0"/>
              <a:t>повышение уровня образования и подготовки специалистов по ТРИЗ</a:t>
            </a:r>
          </a:p>
          <a:p>
            <a:pPr defTabSz="914400">
              <a:buFont typeface="Arial" panose="020B0604020202020204" pitchFamily="34" charset="0"/>
              <a:buChar char="•"/>
            </a:pPr>
            <a:endParaRPr lang="ru-RU" kern="0" dirty="0"/>
          </a:p>
          <a:p>
            <a:pPr marL="0" indent="0" defTabSz="914400">
              <a:buFont typeface="Wingdings 3"/>
              <a:buNone/>
            </a:pPr>
            <a:r>
              <a:rPr lang="ru-RU" kern="0" dirty="0"/>
              <a:t>Особенности конкурса:</a:t>
            </a:r>
          </a:p>
          <a:p>
            <a:pPr defTabSz="914400"/>
            <a:r>
              <a:rPr lang="ru-RU" sz="1750" kern="0" dirty="0"/>
              <a:t>Подход к изобретательству, как к широкой области деятельности человека</a:t>
            </a:r>
          </a:p>
          <a:p>
            <a:pPr defTabSz="914400"/>
            <a:r>
              <a:rPr lang="ru-RU" kern="0" dirty="0"/>
              <a:t>Участие в работе конкурса специалистов, владеющих ТРИЗ на профессиональном уровне</a:t>
            </a:r>
          </a:p>
          <a:p>
            <a:pPr defTabSz="914400"/>
            <a:r>
              <a:rPr lang="ru-RU" kern="0" dirty="0"/>
              <a:t>Задания конкурса разрабатываются на основе реальной изобретательской практики</a:t>
            </a:r>
          </a:p>
          <a:p>
            <a:pPr defTabSz="914400"/>
            <a:r>
              <a:rPr lang="ru-RU" kern="0" dirty="0"/>
              <a:t>Экспертная оценка работ с единым подходом</a:t>
            </a:r>
            <a:endParaRPr lang="nl-NL" kern="0" dirty="0"/>
          </a:p>
        </p:txBody>
      </p:sp>
    </p:spTree>
    <p:extLst>
      <p:ext uri="{BB962C8B-B14F-4D97-AF65-F5344CB8AC3E}">
        <p14:creationId xmlns:p14="http://schemas.microsoft.com/office/powerpoint/2010/main" val="2917574132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Кубок ТРИЗ Саммита. 2014 – 2021. Фотогалерея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13072" y="5594845"/>
            <a:ext cx="73403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Награждение победителей Кубка ТРИЗ Саммита - 2020 </a:t>
            </a:r>
            <a:br>
              <a:rPr lang="ru-RU" sz="2000" b="1" dirty="0"/>
            </a:br>
            <a:r>
              <a:rPr lang="ru-RU" sz="2000" b="1" dirty="0"/>
              <a:t>МБОУ СОШ № 36, г. Пенза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260554-8BC5-42B7-8193-1889071F4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45" y="804001"/>
            <a:ext cx="8173518" cy="467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1378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Кубок ТРИЗ Саммита. 2014 – 2021. Фотогалерея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8112" y="1072121"/>
            <a:ext cx="8867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Награждение победителей Кубка ТРИЗ Саммита 2020 года. </a:t>
            </a:r>
          </a:p>
          <a:p>
            <a:r>
              <a:rPr lang="ru-RU" sz="2000" b="1" dirty="0"/>
              <a:t>октябрь 2020 года, Баку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652E19-271D-4497-AF4D-DDA733594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59" y="1971241"/>
            <a:ext cx="8572217" cy="381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32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Кубок ТРИЗ Саммита. 2014 – 2021. Фотогалерея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8112" y="568325"/>
            <a:ext cx="8867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Награждение победителей Кубка ТРИЗ Саммита 2021года.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AD008C5-35B9-4C3F-BE61-4EB91AD75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" y="1216241"/>
            <a:ext cx="2619778" cy="179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C08BF0B-456E-47C6-8F47-CB90F939F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019" y="1217154"/>
            <a:ext cx="2689934" cy="179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64E8BF9-E040-476C-8F49-DAC73C2D0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549" y="1216241"/>
            <a:ext cx="2379216" cy="179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2C6FBCAA-0E75-4C0B-8C93-4C5ED27DB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755" y="3127695"/>
            <a:ext cx="2344138" cy="155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94920ED0-EF23-400D-9C07-5CA575C14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79" y="3325181"/>
            <a:ext cx="2114003" cy="307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CEDB7038-4993-4DC5-A077-52C9538B3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330" y="3325181"/>
            <a:ext cx="2159495" cy="307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B571D5E-467D-443B-82C8-1D72B40372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6755" y="4882667"/>
            <a:ext cx="2356436" cy="165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613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ТРИЗ турнир – соревнование для школьников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4CC067-BC51-4B65-8BCA-C5ECD66D77F3}"/>
              </a:ext>
            </a:extLst>
          </p:cNvPr>
          <p:cNvSpPr txBox="1"/>
          <p:nvPr/>
        </p:nvSpPr>
        <p:spPr>
          <a:xfrm>
            <a:off x="143633" y="1263573"/>
            <a:ext cx="516791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1 ЭТАП «ЗАГАДКА ШЕРЛОКА ХОЛМСА» </a:t>
            </a:r>
          </a:p>
          <a:p>
            <a:pPr algn="just"/>
            <a:r>
              <a:rPr lang="ru-RU" dirty="0"/>
              <a:t>изобретательские задачи 1-2 уровня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2 ЭТАП «НУЖНА «ШТУКОВИНА»</a:t>
            </a:r>
          </a:p>
          <a:p>
            <a:pPr algn="just"/>
            <a:r>
              <a:rPr lang="ru-RU" dirty="0"/>
              <a:t>выбор предмета (элемента) по параметрам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3 ЭТАП «ПРАВИЛО ФИЛЕАСА ФОГГА»</a:t>
            </a:r>
          </a:p>
          <a:p>
            <a:pPr algn="just"/>
            <a:r>
              <a:rPr lang="ru-RU" dirty="0"/>
              <a:t>исключить предмет (элемент), не входящий в надсистему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4 ЭТАП «РАСКАДРОВКА ДЛЯ МИККИ МАУСА</a:t>
            </a:r>
          </a:p>
          <a:p>
            <a:r>
              <a:rPr lang="ru-RU" dirty="0"/>
              <a:t>выстроить последовательность технологического процесса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5 ЭТАП «13-Й ПОДВИГ ГЕРАКЛА»</a:t>
            </a:r>
          </a:p>
          <a:p>
            <a:r>
              <a:rPr lang="ru-RU" dirty="0"/>
              <a:t>комплексное задание по анализу и разрешению противоречий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05A71DB-7ABE-4A3A-9383-DE7D5A7C17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" r="2703" b="5506"/>
          <a:stretch/>
        </p:blipFill>
        <p:spPr>
          <a:xfrm>
            <a:off x="5863594" y="972643"/>
            <a:ext cx="2404395" cy="1521981"/>
          </a:xfrm>
          <a:prstGeom prst="ellipse">
            <a:avLst/>
          </a:prstGeom>
          <a:ln w="63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35814B55-2B22-4B39-AEB9-38972AA46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546" y="2672775"/>
            <a:ext cx="3642821" cy="181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2457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в позе, человек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5CE44C8B-C14E-4D70-A2C2-61E26705B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94" y="758244"/>
            <a:ext cx="8880093" cy="4964462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528F024F-79A0-4DF4-9D09-2DF7F4BA7F82}"/>
              </a:ext>
            </a:extLst>
          </p:cNvPr>
          <p:cNvSpPr txBox="1">
            <a:spLocks/>
          </p:cNvSpPr>
          <p:nvPr/>
        </p:nvSpPr>
        <p:spPr bwMode="auto">
          <a:xfrm>
            <a:off x="123595" y="90677"/>
            <a:ext cx="886777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137160" tIns="91440" rIns="91440" bIns="9144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914400"/>
            <a:r>
              <a:rPr lang="ru-RU" kern="0" dirty="0"/>
              <a:t>ТРИЗ турнир – соревнование для школьников. ТРИЗ-турнир-2020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5686479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528F024F-79A0-4DF4-9D09-2DF7F4BA7F82}"/>
              </a:ext>
            </a:extLst>
          </p:cNvPr>
          <p:cNvSpPr txBox="1">
            <a:spLocks/>
          </p:cNvSpPr>
          <p:nvPr/>
        </p:nvSpPr>
        <p:spPr bwMode="auto">
          <a:xfrm>
            <a:off x="123595" y="90677"/>
            <a:ext cx="886777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137160" tIns="91440" rIns="91440" bIns="9144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914400"/>
            <a:r>
              <a:rPr lang="ru-RU" kern="0" dirty="0"/>
              <a:t>ТРИЗ турнир – соревнование для школьников. ТРИЗ-турнир-2021</a:t>
            </a:r>
            <a:endParaRPr lang="en-US" kern="0" dirty="0"/>
          </a:p>
        </p:txBody>
      </p:sp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6C70094-7AF7-4BAB-9401-5F9AFD5C7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13" y="577919"/>
            <a:ext cx="8373440" cy="628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0080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528F024F-79A0-4DF4-9D09-2DF7F4BA7F82}"/>
              </a:ext>
            </a:extLst>
          </p:cNvPr>
          <p:cNvSpPr txBox="1">
            <a:spLocks/>
          </p:cNvSpPr>
          <p:nvPr/>
        </p:nvSpPr>
        <p:spPr bwMode="auto">
          <a:xfrm>
            <a:off x="123595" y="90677"/>
            <a:ext cx="886777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137160" tIns="91440" rIns="91440" bIns="9144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914400"/>
            <a:r>
              <a:rPr lang="ru-RU" kern="0" dirty="0"/>
              <a:t>ТРИЗ турнир – соревнование для школьников. ТРИЗ-турнир-2021</a:t>
            </a:r>
            <a:endParaRPr lang="en-US" kern="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60156A-0E9A-4F9B-A43D-950AC6EF0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39" y="585044"/>
            <a:ext cx="8294242" cy="627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018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528F024F-79A0-4DF4-9D09-2DF7F4BA7F82}"/>
              </a:ext>
            </a:extLst>
          </p:cNvPr>
          <p:cNvSpPr txBox="1">
            <a:spLocks/>
          </p:cNvSpPr>
          <p:nvPr/>
        </p:nvSpPr>
        <p:spPr bwMode="auto">
          <a:xfrm>
            <a:off x="123595" y="90677"/>
            <a:ext cx="886777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137160" tIns="91440" rIns="91440" bIns="9144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914400"/>
            <a:r>
              <a:rPr lang="ru-RU" kern="0" dirty="0"/>
              <a:t>ТРИЗ турнир – соревнование для школьников. ТРИЗ-турнир-2021</a:t>
            </a:r>
            <a:endParaRPr lang="en-US" kern="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8A44AD-DDCB-40F6-B14D-FC39DA13F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72" y="576159"/>
            <a:ext cx="8383712" cy="627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4127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528F024F-79A0-4DF4-9D09-2DF7F4BA7F82}"/>
              </a:ext>
            </a:extLst>
          </p:cNvPr>
          <p:cNvSpPr txBox="1">
            <a:spLocks/>
          </p:cNvSpPr>
          <p:nvPr/>
        </p:nvSpPr>
        <p:spPr bwMode="auto">
          <a:xfrm>
            <a:off x="123595" y="90677"/>
            <a:ext cx="886777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137160" tIns="91440" rIns="91440" bIns="9144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914400"/>
            <a:r>
              <a:rPr lang="ru-RU" kern="0" dirty="0"/>
              <a:t>ТРИЗ турнир – соревнование для школьников. ТРИЗ-турнир-2021</a:t>
            </a:r>
            <a:endParaRPr lang="en-US" kern="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A78D4D-B0B0-47B5-BCF6-772981512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13" y="583849"/>
            <a:ext cx="8373438" cy="626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657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дальше? Развитие конкурса</a:t>
            </a: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05A71DB-7ABE-4A3A-9383-DE7D5A7C17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" r="2703" b="5506"/>
          <a:stretch/>
        </p:blipFill>
        <p:spPr>
          <a:xfrm>
            <a:off x="6467276" y="1211299"/>
            <a:ext cx="2404395" cy="1521981"/>
          </a:xfrm>
          <a:prstGeom prst="ellipse">
            <a:avLst/>
          </a:prstGeom>
          <a:ln w="63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AF721BC-A14D-4749-A152-34D4875B27B7}"/>
              </a:ext>
            </a:extLst>
          </p:cNvPr>
          <p:cNvSpPr/>
          <p:nvPr/>
        </p:nvSpPr>
        <p:spPr>
          <a:xfrm>
            <a:off x="207933" y="1211299"/>
            <a:ext cx="615281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ru-RU" sz="2000" dirty="0"/>
              <a:t>сбор картотеки задач и тем проектов для конкурса (могут быть предложены отдельные направления для разных номинаций)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ru-RU" sz="2000" dirty="0"/>
              <a:t>разработка методических рекомендаций по оценке работ конкурса на основе качественной модели изобретательского мышления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ru-RU" sz="2000" dirty="0"/>
              <a:t>подготовка и проведение обучающих семинаров для преподавателей, участвующих в конкурсе вместе со своим воспитанниками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ru-RU" sz="2000" dirty="0"/>
              <a:t>подготовка и проведение семинаров для экспертов конкурса</a:t>
            </a:r>
          </a:p>
        </p:txBody>
      </p:sp>
    </p:spTree>
    <p:extLst>
      <p:ext uri="{BB962C8B-B14F-4D97-AF65-F5344CB8AC3E}">
        <p14:creationId xmlns:p14="http://schemas.microsoft.com/office/powerpoint/2010/main" val="4080283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7B7EF91-386A-4F9A-B6FA-12F938AB8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Кубок ТРИЗ-Саммита 2020 - 2021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DD89925-08C3-41A4-9D3D-C4AFE8DBE651}"/>
              </a:ext>
            </a:extLst>
          </p:cNvPr>
          <p:cNvGrpSpPr/>
          <p:nvPr/>
        </p:nvGrpSpPr>
        <p:grpSpPr>
          <a:xfrm>
            <a:off x="195310" y="982915"/>
            <a:ext cx="8629094" cy="4840835"/>
            <a:chOff x="185350" y="1133837"/>
            <a:chExt cx="5400452" cy="2701188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1B10BE13-CE5D-48B0-85B8-58F5186013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350" y="1133837"/>
              <a:ext cx="4934981" cy="2701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48D7C9B1-10AF-44E7-BF59-D147261BFB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3264" y="2492872"/>
              <a:ext cx="315632" cy="344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42AD8D59-33C8-4528-8964-76586331A9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6923" y="2979588"/>
              <a:ext cx="548879" cy="2559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BC619457-0F86-404D-AB80-6C0F3908F6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6842" y="1713344"/>
              <a:ext cx="372872" cy="357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0">
              <a:extLst>
                <a:ext uri="{FF2B5EF4-FFF2-40B4-BE49-F238E27FC236}">
                  <a16:creationId xmlns:a16="http://schemas.microsoft.com/office/drawing/2014/main" id="{078818E5-9BF0-47C6-8FE1-438FFCEEA3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9802" y="1317960"/>
              <a:ext cx="442816" cy="346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1">
              <a:extLst>
                <a:ext uri="{FF2B5EF4-FFF2-40B4-BE49-F238E27FC236}">
                  <a16:creationId xmlns:a16="http://schemas.microsoft.com/office/drawing/2014/main" id="{51DB70DE-DF75-43E7-AC74-D06A501C35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5461" y="2183057"/>
              <a:ext cx="315632" cy="291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69212749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669064-4EC0-48FD-9E6A-FD609AA34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Вебинары по подготовке к Кубку и турниру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7F5D38-DDBF-4C1F-8570-BC784E90BC4B}"/>
              </a:ext>
            </a:extLst>
          </p:cNvPr>
          <p:cNvSpPr txBox="1"/>
          <p:nvPr/>
        </p:nvSpPr>
        <p:spPr>
          <a:xfrm>
            <a:off x="339047" y="1273996"/>
            <a:ext cx="8465906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/>
              <a:t>28 октября в 19:00 </a:t>
            </a:r>
            <a:r>
              <a:rPr lang="ru-RU" sz="2400" b="1" dirty="0" err="1"/>
              <a:t>мск</a:t>
            </a:r>
            <a:r>
              <a:rPr lang="ru-RU" sz="2400" b="1" dirty="0"/>
              <a:t> </a:t>
            </a:r>
            <a:r>
              <a:rPr lang="ru-RU" sz="2400" dirty="0"/>
              <a:t>– первый вебинар серии «Подготовка экспертов и преподавателей </a:t>
            </a:r>
            <a:br>
              <a:rPr lang="ru-RU" sz="2400" dirty="0"/>
            </a:br>
            <a:r>
              <a:rPr lang="ru-RU" sz="2400" dirty="0"/>
              <a:t>Кубка ТРИЗ Саммита и ТРИЗ-турнира 2022 года»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640030-24DF-42EF-A97E-5591824EB6D6}"/>
              </a:ext>
            </a:extLst>
          </p:cNvPr>
          <p:cNvSpPr txBox="1"/>
          <p:nvPr/>
        </p:nvSpPr>
        <p:spPr>
          <a:xfrm>
            <a:off x="254285" y="3217694"/>
            <a:ext cx="8715054" cy="2534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/>
              <a:t>Приглашаем преподавателей и экспертов:</a:t>
            </a:r>
          </a:p>
          <a:p>
            <a:pPr algn="just">
              <a:lnSpc>
                <a:spcPct val="150000"/>
              </a:lnSpc>
            </a:pPr>
            <a:r>
              <a:rPr lang="ru-RU" dirty="0"/>
              <a:t>- имеющих опыт преподавания ТРИЗ школьников и студентов;</a:t>
            </a:r>
          </a:p>
          <a:p>
            <a:pPr algn="just">
              <a:lnSpc>
                <a:spcPct val="150000"/>
              </a:lnSpc>
            </a:pPr>
            <a:r>
              <a:rPr lang="ru-RU" dirty="0"/>
              <a:t>- предоставивших программу обучения ТРИЗ;</a:t>
            </a:r>
          </a:p>
          <a:p>
            <a:pPr algn="just">
              <a:lnSpc>
                <a:spcPct val="150000"/>
              </a:lnSpc>
            </a:pPr>
            <a:r>
              <a:rPr lang="ru-RU" dirty="0"/>
              <a:t>- имеющих опыт участия в Кубке ТРИЗ-Саммита или ТРИЗ-турнире.</a:t>
            </a:r>
          </a:p>
          <a:p>
            <a:pPr algn="just">
              <a:lnSpc>
                <a:spcPct val="150000"/>
              </a:lnSpc>
            </a:pPr>
            <a:r>
              <a:rPr lang="ru-RU" dirty="0"/>
              <a:t>Решение об участии специалиста в вебинарах принимает экспертный совет вебинаров.</a:t>
            </a:r>
          </a:p>
        </p:txBody>
      </p:sp>
    </p:spTree>
    <p:extLst>
      <p:ext uri="{BB962C8B-B14F-4D97-AF65-F5344CB8AC3E}">
        <p14:creationId xmlns:p14="http://schemas.microsoft.com/office/powerpoint/2010/main" val="32642642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9510" y="1376127"/>
            <a:ext cx="6896100" cy="3152848"/>
          </a:xfrm>
        </p:spPr>
        <p:txBody>
          <a:bodyPr/>
          <a:lstStyle/>
          <a:p>
            <a:pPr marL="0" indent="0" algn="ctr" eaLnBrk="1" hangingPunct="1">
              <a:buFont typeface="Wingdings 3" pitchFamily="18" charset="2"/>
              <a:buNone/>
            </a:pPr>
            <a:r>
              <a:rPr lang="ru-RU" sz="4400" dirty="0"/>
              <a:t>Спасибо!</a:t>
            </a:r>
          </a:p>
          <a:p>
            <a:pPr marL="0" indent="0" algn="ctr" eaLnBrk="1" hangingPunct="1">
              <a:buFont typeface="Wingdings 3" pitchFamily="18" charset="2"/>
              <a:buNone/>
            </a:pPr>
            <a:endParaRPr lang="ru-RU" sz="4400" dirty="0"/>
          </a:p>
          <a:p>
            <a:pPr marL="0" indent="0" algn="r" eaLnBrk="1" hangingPunct="1">
              <a:buFont typeface="Wingdings 3" pitchFamily="18" charset="2"/>
              <a:buNone/>
            </a:pPr>
            <a:endParaRPr lang="ru-RU" sz="4400" dirty="0">
              <a:solidFill>
                <a:srgbClr val="002060"/>
              </a:solidFill>
            </a:endParaRPr>
          </a:p>
        </p:txBody>
      </p:sp>
      <p:pic>
        <p:nvPicPr>
          <p:cNvPr id="292867" name="Picture 2" descr="http://t1.gstatic.com/images?q=tbn:ANd9GcRpDEqaRBKzkBB858ga_zwL3D3I1VECezM69iQGskEmLb_IVuJTQ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164" y="3093733"/>
            <a:ext cx="3477899" cy="2621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EF7C3E7B-3F7C-4119-94F4-E9C37D44D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92" y="692021"/>
            <a:ext cx="8750954" cy="4607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7B7EF91-386A-4F9A-B6FA-12F938AB8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Кубок ТРИЗ-Саммита 2020 - 2021</a:t>
            </a:r>
          </a:p>
        </p:txBody>
      </p:sp>
      <p:sp>
        <p:nvSpPr>
          <p:cNvPr id="2" name="Объект 1">
            <a:extLst>
              <a:ext uri="{FF2B5EF4-FFF2-40B4-BE49-F238E27FC236}">
                <a16:creationId xmlns:a16="http://schemas.microsoft.com/office/drawing/2014/main" id="{D4DC5536-DBBB-4B8E-9EFD-98D4155F90F8}"/>
              </a:ext>
            </a:extLst>
          </p:cNvPr>
          <p:cNvSpPr txBox="1">
            <a:spLocks/>
          </p:cNvSpPr>
          <p:nvPr/>
        </p:nvSpPr>
        <p:spPr>
          <a:xfrm>
            <a:off x="284154" y="941034"/>
            <a:ext cx="8575692" cy="5224946"/>
          </a:xfrm>
          <a:prstGeom prst="rect">
            <a:avLst/>
          </a:prstGeom>
        </p:spPr>
        <p:txBody>
          <a:bodyPr vert="horz" numCol="2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68059" indent="-385763">
              <a:buClr>
                <a:srgbClr val="2DA2BF"/>
              </a:buClr>
              <a:buFont typeface="+mj-lt"/>
              <a:buAutoNum type="arabicPeriod"/>
            </a:pPr>
            <a:r>
              <a:rPr lang="ru-RU" sz="1050" dirty="0">
                <a:solidFill>
                  <a:sysClr val="windowText" lastClr="000000"/>
                </a:solidFill>
                <a:latin typeface="Lucida Sans Unicode"/>
              </a:rPr>
              <a:t>г. Челябинск</a:t>
            </a:r>
          </a:p>
          <a:p>
            <a:pPr marL="468059" indent="-385763">
              <a:buClr>
                <a:srgbClr val="2DA2BF"/>
              </a:buClr>
              <a:buFont typeface="+mj-lt"/>
              <a:buAutoNum type="arabicPeriod"/>
            </a:pPr>
            <a:r>
              <a:rPr lang="ru-RU" sz="1050" dirty="0">
                <a:solidFill>
                  <a:sysClr val="windowText" lastClr="000000"/>
                </a:solidFill>
                <a:latin typeface="Lucida Sans Unicode"/>
              </a:rPr>
              <a:t>с. Средняя Елюзань</a:t>
            </a:r>
          </a:p>
          <a:p>
            <a:pPr marL="468059" indent="-385763">
              <a:buClr>
                <a:srgbClr val="2DA2BF"/>
              </a:buClr>
              <a:buFont typeface="+mj-lt"/>
              <a:buAutoNum type="arabicPeriod"/>
            </a:pPr>
            <a:r>
              <a:rPr lang="ru-RU" sz="1050" dirty="0">
                <a:solidFill>
                  <a:sysClr val="windowText" lastClr="000000"/>
                </a:solidFill>
                <a:latin typeface="Lucida Sans Unicode"/>
              </a:rPr>
              <a:t>г. Нижний Ломов, Пензенской обл.</a:t>
            </a:r>
          </a:p>
          <a:p>
            <a:pPr marL="468059" indent="-385763">
              <a:buClr>
                <a:srgbClr val="2DA2BF"/>
              </a:buClr>
              <a:buFont typeface="+mj-lt"/>
              <a:buAutoNum type="arabicPeriod"/>
            </a:pPr>
            <a:r>
              <a:rPr lang="ru-RU" sz="1050" dirty="0">
                <a:solidFill>
                  <a:sysClr val="windowText" lastClr="000000"/>
                </a:solidFill>
                <a:latin typeface="Lucida Sans Unicode"/>
              </a:rPr>
              <a:t>г. Кузнецк, Пензенской обл.</a:t>
            </a:r>
          </a:p>
          <a:p>
            <a:pPr marL="468059" indent="-385763">
              <a:buClr>
                <a:srgbClr val="2DA2BF"/>
              </a:buClr>
              <a:buFont typeface="+mj-lt"/>
              <a:buAutoNum type="arabicPeriod"/>
            </a:pPr>
            <a:r>
              <a:rPr lang="ru-RU" sz="1050" dirty="0">
                <a:solidFill>
                  <a:sysClr val="windowText" lastClr="000000"/>
                </a:solidFill>
                <a:latin typeface="Lucida Sans Unicode"/>
              </a:rPr>
              <a:t>г. Логойск, Беларусь</a:t>
            </a:r>
          </a:p>
          <a:p>
            <a:pPr marL="468059" indent="-385763">
              <a:buClr>
                <a:srgbClr val="2DA2BF"/>
              </a:buClr>
              <a:buFont typeface="+mj-lt"/>
              <a:buAutoNum type="arabicPeriod"/>
            </a:pPr>
            <a:r>
              <a:rPr lang="ru-RU" sz="1050" dirty="0">
                <a:solidFill>
                  <a:sysClr val="windowText" lastClr="000000"/>
                </a:solidFill>
                <a:latin typeface="Lucida Sans Unicode"/>
              </a:rPr>
              <a:t>г. Баку, Азербайджан</a:t>
            </a:r>
          </a:p>
          <a:p>
            <a:pPr marL="468059" indent="-385763">
              <a:buClr>
                <a:srgbClr val="2DA2BF"/>
              </a:buClr>
              <a:buFont typeface="+mj-lt"/>
              <a:buAutoNum type="arabicPeriod"/>
            </a:pPr>
            <a:r>
              <a:rPr lang="ru-RU" sz="1050" dirty="0">
                <a:solidFill>
                  <a:sysClr val="windowText" lastClr="000000"/>
                </a:solidFill>
                <a:latin typeface="Lucida Sans Unicode"/>
              </a:rPr>
              <a:t>г. </a:t>
            </a:r>
            <a:r>
              <a:rPr lang="ru-RU" sz="1050" dirty="0" err="1">
                <a:solidFill>
                  <a:sysClr val="windowText" lastClr="000000"/>
                </a:solidFill>
                <a:latin typeface="Lucida Sans Unicode"/>
              </a:rPr>
              <a:t>Гобустан</a:t>
            </a:r>
            <a:r>
              <a:rPr lang="ru-RU" sz="1050" dirty="0">
                <a:solidFill>
                  <a:sysClr val="windowText" lastClr="000000"/>
                </a:solidFill>
                <a:latin typeface="Lucida Sans Unicode"/>
              </a:rPr>
              <a:t>, Азербайджан</a:t>
            </a:r>
          </a:p>
          <a:p>
            <a:pPr marL="468059" indent="-385763">
              <a:buClr>
                <a:srgbClr val="2DA2BF"/>
              </a:buClr>
              <a:buFont typeface="+mj-lt"/>
              <a:buAutoNum type="arabicPeriod"/>
            </a:pPr>
            <a:r>
              <a:rPr lang="ru-RU" sz="1050" dirty="0">
                <a:solidFill>
                  <a:sysClr val="windowText" lastClr="000000"/>
                </a:solidFill>
                <a:latin typeface="Lucida Sans Unicode"/>
              </a:rPr>
              <a:t>г. Норильск</a:t>
            </a:r>
          </a:p>
          <a:p>
            <a:pPr marL="468059" indent="-385763">
              <a:buClr>
                <a:srgbClr val="2DA2BF"/>
              </a:buClr>
              <a:buFont typeface="+mj-lt"/>
              <a:buAutoNum type="arabicPeriod"/>
            </a:pPr>
            <a:r>
              <a:rPr lang="ru-RU" sz="1050" dirty="0">
                <a:solidFill>
                  <a:sysClr val="windowText" lastClr="000000"/>
                </a:solidFill>
                <a:latin typeface="Lucida Sans Unicode"/>
              </a:rPr>
              <a:t>г. Зеленоград</a:t>
            </a:r>
          </a:p>
          <a:p>
            <a:pPr marL="468059" indent="-385763">
              <a:buClr>
                <a:srgbClr val="2DA2BF"/>
              </a:buClr>
              <a:buFont typeface="+mj-lt"/>
              <a:buAutoNum type="arabicPeriod"/>
            </a:pPr>
            <a:r>
              <a:rPr lang="ru-RU" sz="1050" dirty="0">
                <a:solidFill>
                  <a:sysClr val="windowText" lastClr="000000"/>
                </a:solidFill>
                <a:latin typeface="Lucida Sans Unicode"/>
              </a:rPr>
              <a:t>г. Пермь</a:t>
            </a:r>
          </a:p>
          <a:p>
            <a:pPr marL="468059" indent="-385763">
              <a:buClr>
                <a:srgbClr val="2DA2BF"/>
              </a:buClr>
              <a:buFont typeface="+mj-lt"/>
              <a:buAutoNum type="arabicPeriod"/>
            </a:pPr>
            <a:r>
              <a:rPr lang="ru-RU" sz="1050" dirty="0" err="1">
                <a:solidFill>
                  <a:sysClr val="windowText" lastClr="000000"/>
                </a:solidFill>
                <a:latin typeface="Lucida Sans Unicode"/>
              </a:rPr>
              <a:t>р.п</a:t>
            </a:r>
            <a:r>
              <a:rPr lang="ru-RU" sz="1050" dirty="0">
                <a:solidFill>
                  <a:sysClr val="windowText" lastClr="000000"/>
                </a:solidFill>
                <a:latin typeface="Lucida Sans Unicode"/>
              </a:rPr>
              <a:t>. Евлашево, Пензенской обл.</a:t>
            </a:r>
          </a:p>
          <a:p>
            <a:pPr marL="468059" indent="-385763">
              <a:buClr>
                <a:srgbClr val="2DA2BF"/>
              </a:buClr>
              <a:buFont typeface="+mj-lt"/>
              <a:buAutoNum type="arabicPeriod"/>
            </a:pPr>
            <a:r>
              <a:rPr lang="ru-RU" sz="1050" dirty="0">
                <a:solidFill>
                  <a:sysClr val="windowText" lastClr="000000"/>
                </a:solidFill>
                <a:latin typeface="Lucida Sans Unicode"/>
              </a:rPr>
              <a:t>с. Верхний Ломов, Пензенской обл.</a:t>
            </a:r>
          </a:p>
          <a:p>
            <a:pPr marL="468059" indent="-385763">
              <a:buClr>
                <a:srgbClr val="2DA2BF"/>
              </a:buClr>
              <a:buFont typeface="+mj-lt"/>
              <a:buAutoNum type="arabicPeriod"/>
            </a:pPr>
            <a:r>
              <a:rPr lang="ru-RU" sz="1050" dirty="0">
                <a:solidFill>
                  <a:sysClr val="windowText" lastClr="000000"/>
                </a:solidFill>
                <a:latin typeface="Lucida Sans Unicode"/>
              </a:rPr>
              <a:t>г. Пенза</a:t>
            </a:r>
          </a:p>
          <a:p>
            <a:pPr marL="468059" indent="-385763">
              <a:buClr>
                <a:srgbClr val="2DA2BF"/>
              </a:buClr>
              <a:buFont typeface="+mj-lt"/>
              <a:buAutoNum type="arabicPeriod"/>
            </a:pPr>
            <a:r>
              <a:rPr lang="ru-RU" sz="1050" dirty="0">
                <a:solidFill>
                  <a:sysClr val="windowText" lastClr="000000"/>
                </a:solidFill>
                <a:latin typeface="Lucida Sans Unicode"/>
              </a:rPr>
              <a:t>с. Бессоновка, Пензенской обл.</a:t>
            </a:r>
          </a:p>
          <a:p>
            <a:pPr marL="468059" indent="-385763">
              <a:buClr>
                <a:srgbClr val="2DA2BF"/>
              </a:buClr>
              <a:buFont typeface="+mj-lt"/>
              <a:buAutoNum type="arabicPeriod"/>
            </a:pPr>
            <a:r>
              <a:rPr lang="ru-RU" sz="1050" dirty="0">
                <a:solidFill>
                  <a:sysClr val="windowText" lastClr="000000"/>
                </a:solidFill>
                <a:latin typeface="Lucida Sans Unicode"/>
              </a:rPr>
              <a:t>г. Минск, Беларусь</a:t>
            </a:r>
          </a:p>
          <a:p>
            <a:pPr marL="468059" indent="-385763">
              <a:buClr>
                <a:srgbClr val="2DA2BF"/>
              </a:buClr>
              <a:buFont typeface="+mj-lt"/>
              <a:buAutoNum type="arabicPeriod"/>
            </a:pPr>
            <a:r>
              <a:rPr lang="ru-RU" sz="1050" dirty="0">
                <a:solidFill>
                  <a:sysClr val="windowText" lastClr="000000"/>
                </a:solidFill>
                <a:latin typeface="Lucida Sans Unicode"/>
              </a:rPr>
              <a:t>г. Белгород</a:t>
            </a:r>
          </a:p>
          <a:p>
            <a:pPr marL="468059" indent="-385763">
              <a:buClr>
                <a:srgbClr val="2DA2BF"/>
              </a:buClr>
              <a:buFont typeface="+mj-lt"/>
              <a:buAutoNum type="arabicPeriod"/>
            </a:pPr>
            <a:r>
              <a:rPr lang="ru-RU" sz="1050" dirty="0">
                <a:solidFill>
                  <a:sysClr val="windowText" lastClr="000000"/>
                </a:solidFill>
                <a:latin typeface="Lucida Sans Unicode"/>
              </a:rPr>
              <a:t>с. </a:t>
            </a:r>
            <a:r>
              <a:rPr lang="ru-RU" sz="1050" dirty="0" err="1">
                <a:solidFill>
                  <a:sysClr val="windowText" lastClr="000000"/>
                </a:solidFill>
                <a:latin typeface="Lucida Sans Unicode"/>
              </a:rPr>
              <a:t>Грабово</a:t>
            </a:r>
            <a:r>
              <a:rPr lang="ru-RU" sz="1050" dirty="0">
                <a:solidFill>
                  <a:sysClr val="windowText" lastClr="000000"/>
                </a:solidFill>
                <a:latin typeface="Lucida Sans Unicode"/>
              </a:rPr>
              <a:t>, Пензенской обл.</a:t>
            </a:r>
          </a:p>
          <a:p>
            <a:pPr marL="468059" indent="-385763">
              <a:spcBef>
                <a:spcPts val="300"/>
              </a:spcBef>
              <a:buClr>
                <a:srgbClr val="2DA2BF"/>
              </a:buClr>
              <a:buFont typeface="+mj-lt"/>
              <a:buAutoNum type="arabicPeriod"/>
              <a:defRPr/>
            </a:pPr>
            <a:r>
              <a:rPr lang="ru-RU" sz="1050" dirty="0">
                <a:solidFill>
                  <a:sysClr val="windowText" lastClr="000000"/>
                </a:solidFill>
                <a:latin typeface="Lucida Sans Unicode"/>
              </a:rPr>
              <a:t>г. Санкт-Петербург</a:t>
            </a:r>
          </a:p>
          <a:p>
            <a:pPr marL="468059" indent="-385763">
              <a:spcBef>
                <a:spcPts val="300"/>
              </a:spcBef>
              <a:buClr>
                <a:srgbClr val="2DA2BF"/>
              </a:buClr>
              <a:buFont typeface="+mj-lt"/>
              <a:buAutoNum type="arabicPeriod"/>
              <a:defRPr/>
            </a:pPr>
            <a:r>
              <a:rPr lang="ru-RU" sz="1050" dirty="0">
                <a:solidFill>
                  <a:sysClr val="windowText" lastClr="000000"/>
                </a:solidFill>
                <a:latin typeface="Lucida Sans Unicode"/>
              </a:rPr>
              <a:t>с. </a:t>
            </a:r>
            <a:r>
              <a:rPr lang="ru-RU" sz="1050" dirty="0" err="1">
                <a:solidFill>
                  <a:sysClr val="windowText" lastClr="000000"/>
                </a:solidFill>
                <a:latin typeface="Lucida Sans Unicode"/>
              </a:rPr>
              <a:t>Вертуновка</a:t>
            </a:r>
            <a:r>
              <a:rPr lang="ru-RU" sz="1050" dirty="0">
                <a:solidFill>
                  <a:sysClr val="windowText" lastClr="000000"/>
                </a:solidFill>
                <a:latin typeface="Lucida Sans Unicode"/>
              </a:rPr>
              <a:t>, Пензенской обл.</a:t>
            </a:r>
          </a:p>
          <a:p>
            <a:pPr marL="468059" indent="-385763">
              <a:spcBef>
                <a:spcPts val="300"/>
              </a:spcBef>
              <a:buClr>
                <a:srgbClr val="2DA2BF"/>
              </a:buClr>
              <a:buFont typeface="+mj-lt"/>
              <a:buAutoNum type="arabicPeriod"/>
              <a:defRPr/>
            </a:pPr>
            <a:r>
              <a:rPr lang="ru-RU" sz="1050" dirty="0">
                <a:solidFill>
                  <a:sysClr val="windowText" lastClr="000000"/>
                </a:solidFill>
                <a:latin typeface="Lucida Sans Unicode"/>
              </a:rPr>
              <a:t>п. </a:t>
            </a:r>
            <a:r>
              <a:rPr lang="ru-RU" sz="1050" dirty="0" err="1">
                <a:solidFill>
                  <a:sysClr val="windowText" lastClr="000000"/>
                </a:solidFill>
                <a:latin typeface="Lucida Sans Unicode"/>
              </a:rPr>
              <a:t>Сахзавод</a:t>
            </a:r>
            <a:r>
              <a:rPr lang="ru-RU" sz="1050" dirty="0">
                <a:solidFill>
                  <a:sysClr val="windowText" lastClr="000000"/>
                </a:solidFill>
                <a:latin typeface="Lucida Sans Unicode"/>
              </a:rPr>
              <a:t>, Пензенской обл.</a:t>
            </a:r>
          </a:p>
          <a:p>
            <a:pPr marL="468059" indent="-385763">
              <a:spcBef>
                <a:spcPts val="300"/>
              </a:spcBef>
              <a:buClr>
                <a:srgbClr val="2DA2BF"/>
              </a:buClr>
              <a:buFont typeface="+mj-lt"/>
              <a:buAutoNum type="arabicPeriod"/>
              <a:defRPr/>
            </a:pPr>
            <a:r>
              <a:rPr lang="ru-RU" sz="1050" dirty="0">
                <a:solidFill>
                  <a:sysClr val="windowText" lastClr="000000"/>
                </a:solidFill>
                <a:latin typeface="Lucida Sans Unicode"/>
              </a:rPr>
              <a:t>с. Поселки, Пензенской обл.</a:t>
            </a:r>
          </a:p>
          <a:p>
            <a:pPr marL="468059" indent="-385763">
              <a:spcBef>
                <a:spcPts val="300"/>
              </a:spcBef>
              <a:buClr>
                <a:srgbClr val="2DA2BF"/>
              </a:buClr>
              <a:buFont typeface="+mj-lt"/>
              <a:buAutoNum type="arabicPeriod"/>
              <a:defRPr/>
            </a:pPr>
            <a:r>
              <a:rPr lang="ru-RU" sz="1050" dirty="0">
                <a:solidFill>
                  <a:sysClr val="windowText" lastClr="000000"/>
                </a:solidFill>
                <a:latin typeface="Lucida Sans Unicode"/>
              </a:rPr>
              <a:t>с. Никольское, Пензенской обл.</a:t>
            </a:r>
          </a:p>
          <a:p>
            <a:pPr marL="468059" indent="-385763">
              <a:spcBef>
                <a:spcPts val="300"/>
              </a:spcBef>
              <a:buClr>
                <a:srgbClr val="2DA2BF"/>
              </a:buClr>
              <a:buFont typeface="+mj-lt"/>
              <a:buAutoNum type="arabicPeriod"/>
              <a:defRPr/>
            </a:pPr>
            <a:r>
              <a:rPr lang="ru-RU" sz="1050" dirty="0">
                <a:solidFill>
                  <a:sysClr val="windowText" lastClr="000000"/>
                </a:solidFill>
                <a:latin typeface="Lucida Sans Unicode"/>
              </a:rPr>
              <a:t>г. Ленкорань, Азербайджан</a:t>
            </a:r>
          </a:p>
          <a:p>
            <a:pPr marL="468059" indent="-385763">
              <a:spcBef>
                <a:spcPts val="300"/>
              </a:spcBef>
              <a:buClr>
                <a:srgbClr val="2DA2BF"/>
              </a:buClr>
              <a:buFont typeface="+mj-lt"/>
              <a:buAutoNum type="arabicPeriod"/>
              <a:defRPr/>
            </a:pPr>
            <a:r>
              <a:rPr lang="ru-RU" sz="1050" dirty="0">
                <a:solidFill>
                  <a:sysClr val="windowText" lastClr="000000"/>
                </a:solidFill>
                <a:latin typeface="Lucida Sans Unicode"/>
              </a:rPr>
              <a:t>с. </a:t>
            </a:r>
            <a:r>
              <a:rPr lang="ru-RU" sz="1050" dirty="0" err="1">
                <a:solidFill>
                  <a:sysClr val="windowText" lastClr="000000"/>
                </a:solidFill>
                <a:latin typeface="Lucida Sans Unicode"/>
              </a:rPr>
              <a:t>Вазерки</a:t>
            </a:r>
            <a:r>
              <a:rPr lang="ru-RU" sz="1050" dirty="0">
                <a:solidFill>
                  <a:sysClr val="windowText" lastClr="000000"/>
                </a:solidFill>
                <a:latin typeface="Lucida Sans Unicode"/>
              </a:rPr>
              <a:t>, Пензенской обл.</a:t>
            </a:r>
          </a:p>
          <a:p>
            <a:pPr marL="468059" indent="-385763">
              <a:spcBef>
                <a:spcPts val="300"/>
              </a:spcBef>
              <a:buClr>
                <a:srgbClr val="2DA2BF"/>
              </a:buClr>
              <a:buFont typeface="+mj-lt"/>
              <a:buAutoNum type="arabicPeriod"/>
              <a:defRPr/>
            </a:pPr>
            <a:r>
              <a:rPr lang="ru-RU" sz="1050" dirty="0">
                <a:solidFill>
                  <a:sysClr val="windowText" lastClr="000000"/>
                </a:solidFill>
                <a:latin typeface="Lucida Sans Unicode"/>
              </a:rPr>
              <a:t>г. Никольск, Пензенской обл.</a:t>
            </a:r>
          </a:p>
          <a:p>
            <a:pPr marL="468059" indent="-385763">
              <a:spcBef>
                <a:spcPts val="300"/>
              </a:spcBef>
              <a:buClr>
                <a:srgbClr val="2DA2BF"/>
              </a:buClr>
              <a:buFont typeface="+mj-lt"/>
              <a:buAutoNum type="arabicPeriod"/>
              <a:defRPr/>
            </a:pPr>
            <a:r>
              <a:rPr lang="ru-RU" sz="1050" dirty="0">
                <a:solidFill>
                  <a:sysClr val="windowText" lastClr="000000"/>
                </a:solidFill>
                <a:latin typeface="Lucida Sans Unicode"/>
              </a:rPr>
              <a:t>с. </a:t>
            </a:r>
            <a:r>
              <a:rPr lang="ru-RU" sz="1050" dirty="0" err="1">
                <a:solidFill>
                  <a:sysClr val="windowText" lastClr="000000"/>
                </a:solidFill>
                <a:latin typeface="Lucida Sans Unicode"/>
              </a:rPr>
              <a:t>Кижеватово</a:t>
            </a:r>
            <a:r>
              <a:rPr lang="ru-RU" sz="1050" dirty="0">
                <a:solidFill>
                  <a:sysClr val="windowText" lastClr="000000"/>
                </a:solidFill>
                <a:latin typeface="Lucida Sans Unicode"/>
              </a:rPr>
              <a:t>, Пензенской обл.</a:t>
            </a:r>
          </a:p>
          <a:p>
            <a:pPr marL="468059" indent="-385763">
              <a:spcBef>
                <a:spcPts val="300"/>
              </a:spcBef>
              <a:buClr>
                <a:srgbClr val="2DA2BF"/>
              </a:buClr>
              <a:buFont typeface="+mj-lt"/>
              <a:buAutoNum type="arabicPeriod"/>
              <a:defRPr/>
            </a:pPr>
            <a:r>
              <a:rPr lang="ru-RU" sz="1050" dirty="0">
                <a:solidFill>
                  <a:sysClr val="windowText" lastClr="000000"/>
                </a:solidFill>
                <a:latin typeface="Lucida Sans Unicode"/>
              </a:rPr>
              <a:t>г. Красноярск</a:t>
            </a:r>
          </a:p>
          <a:p>
            <a:pPr marL="468059" indent="-385763">
              <a:spcBef>
                <a:spcPts val="300"/>
              </a:spcBef>
              <a:buClr>
                <a:srgbClr val="2DA2BF"/>
              </a:buClr>
              <a:buFont typeface="+mj-lt"/>
              <a:buAutoNum type="arabicPeriod"/>
              <a:defRPr/>
            </a:pPr>
            <a:r>
              <a:rPr lang="ru-RU" sz="1050" dirty="0">
                <a:solidFill>
                  <a:sysClr val="windowText" lastClr="000000"/>
                </a:solidFill>
                <a:latin typeface="Lucida Sans Unicode"/>
              </a:rPr>
              <a:t>г. Ульяновск</a:t>
            </a:r>
          </a:p>
          <a:p>
            <a:pPr marL="468059" indent="-385763">
              <a:spcBef>
                <a:spcPts val="300"/>
              </a:spcBef>
              <a:buClr>
                <a:srgbClr val="2DA2BF"/>
              </a:buClr>
              <a:buFont typeface="+mj-lt"/>
              <a:buAutoNum type="arabicPeriod"/>
              <a:defRPr/>
            </a:pPr>
            <a:r>
              <a:rPr lang="ru-RU" sz="1050" dirty="0">
                <a:solidFill>
                  <a:sysClr val="windowText" lastClr="000000"/>
                </a:solidFill>
                <a:latin typeface="Lucida Sans Unicode"/>
              </a:rPr>
              <a:t>г. Тюмень</a:t>
            </a:r>
          </a:p>
          <a:p>
            <a:pPr marL="468059" indent="-385763">
              <a:spcBef>
                <a:spcPts val="300"/>
              </a:spcBef>
              <a:buClr>
                <a:srgbClr val="2DA2BF"/>
              </a:buClr>
              <a:buFont typeface="+mj-lt"/>
              <a:buAutoNum type="arabicPeriod"/>
              <a:defRPr/>
            </a:pPr>
            <a:r>
              <a:rPr lang="ru-RU" sz="1050" dirty="0">
                <a:solidFill>
                  <a:sysClr val="windowText" lastClr="000000"/>
                </a:solidFill>
                <a:latin typeface="Lucida Sans Unicode"/>
              </a:rPr>
              <a:t>г. Уджары, Азербайджан</a:t>
            </a:r>
          </a:p>
          <a:p>
            <a:pPr marL="468059" indent="-385763">
              <a:spcBef>
                <a:spcPts val="300"/>
              </a:spcBef>
              <a:buClr>
                <a:srgbClr val="2DA2BF"/>
              </a:buClr>
              <a:buFont typeface="+mj-lt"/>
              <a:buAutoNum type="arabicPeriod"/>
              <a:defRPr/>
            </a:pPr>
            <a:r>
              <a:rPr lang="ru-RU" sz="1050" dirty="0">
                <a:solidFill>
                  <a:sysClr val="windowText" lastClr="000000"/>
                </a:solidFill>
                <a:latin typeface="Lucida Sans Unicode"/>
              </a:rPr>
              <a:t>с. Ивановка, Азербайджан</a:t>
            </a:r>
          </a:p>
          <a:p>
            <a:pPr marL="468059" indent="-385763">
              <a:spcBef>
                <a:spcPts val="300"/>
              </a:spcBef>
              <a:buClr>
                <a:srgbClr val="2DA2BF"/>
              </a:buClr>
              <a:buFont typeface="+mj-lt"/>
              <a:buAutoNum type="arabicPeriod"/>
              <a:defRPr/>
            </a:pPr>
            <a:r>
              <a:rPr lang="ru-RU" sz="1050" dirty="0">
                <a:solidFill>
                  <a:sysClr val="windowText" lastClr="000000"/>
                </a:solidFill>
                <a:latin typeface="Lucida Sans Unicode"/>
              </a:rPr>
              <a:t>г. Москва</a:t>
            </a:r>
          </a:p>
          <a:p>
            <a:pPr marL="468059" indent="-385763">
              <a:spcBef>
                <a:spcPts val="300"/>
              </a:spcBef>
              <a:buClr>
                <a:srgbClr val="2DA2BF"/>
              </a:buClr>
              <a:buFont typeface="+mj-lt"/>
              <a:buAutoNum type="arabicPeriod"/>
              <a:defRPr/>
            </a:pPr>
            <a:r>
              <a:rPr lang="ru-RU" sz="1050" dirty="0">
                <a:solidFill>
                  <a:sysClr val="windowText" lastClr="000000"/>
                </a:solidFill>
                <a:latin typeface="Lucida Sans Unicode"/>
              </a:rPr>
              <a:t>с. Салтыково, Пензенской обл.</a:t>
            </a:r>
          </a:p>
          <a:p>
            <a:pPr marL="468059" indent="-385763">
              <a:spcBef>
                <a:spcPts val="300"/>
              </a:spcBef>
              <a:buClr>
                <a:srgbClr val="2DA2BF"/>
              </a:buClr>
              <a:buFont typeface="+mj-lt"/>
              <a:buAutoNum type="arabicPeriod"/>
              <a:defRPr/>
            </a:pPr>
            <a:r>
              <a:rPr lang="ru-RU" sz="1050" dirty="0">
                <a:solidFill>
                  <a:sysClr val="windowText" lastClr="000000"/>
                </a:solidFill>
                <a:latin typeface="Lucida Sans Unicode"/>
              </a:rPr>
              <a:t>г. Рига, Латвия</a:t>
            </a:r>
          </a:p>
          <a:p>
            <a:pPr marL="468059" indent="-385763">
              <a:spcBef>
                <a:spcPts val="300"/>
              </a:spcBef>
              <a:buClr>
                <a:srgbClr val="2DA2BF"/>
              </a:buClr>
              <a:buFont typeface="+mj-lt"/>
              <a:buAutoNum type="arabicPeriod"/>
              <a:defRPr/>
            </a:pPr>
            <a:r>
              <a:rPr lang="ru-RU" sz="1050" dirty="0">
                <a:solidFill>
                  <a:sysClr val="windowText" lastClr="000000"/>
                </a:solidFill>
                <a:latin typeface="Lucida Sans Unicode"/>
              </a:rPr>
              <a:t>г. Колпино, Ленинградская обл.</a:t>
            </a:r>
          </a:p>
          <a:p>
            <a:pPr marL="468059" indent="-385763">
              <a:spcBef>
                <a:spcPts val="300"/>
              </a:spcBef>
              <a:buClr>
                <a:srgbClr val="2DA2BF"/>
              </a:buClr>
              <a:buFont typeface="+mj-lt"/>
              <a:buAutoNum type="arabicPeriod"/>
              <a:defRPr/>
            </a:pPr>
            <a:r>
              <a:rPr lang="ru-RU" sz="1050" dirty="0">
                <a:solidFill>
                  <a:sysClr val="windowText" lastClr="000000"/>
                </a:solidFill>
                <a:latin typeface="Lucida Sans Unicode"/>
              </a:rPr>
              <a:t>д. Чик-</a:t>
            </a:r>
            <a:r>
              <a:rPr lang="ru-RU" sz="1050" dirty="0" err="1">
                <a:solidFill>
                  <a:sysClr val="windowText" lastClr="000000"/>
                </a:solidFill>
                <a:latin typeface="Lucida Sans Unicode"/>
              </a:rPr>
              <a:t>Елга</a:t>
            </a:r>
            <a:r>
              <a:rPr lang="ru-RU" sz="1050" dirty="0">
                <a:solidFill>
                  <a:sysClr val="windowText" lastClr="000000"/>
                </a:solidFill>
                <a:latin typeface="Lucida Sans Unicode"/>
              </a:rPr>
              <a:t>, Башкортостан</a:t>
            </a:r>
          </a:p>
          <a:p>
            <a:pPr marL="468059" indent="-385763">
              <a:spcBef>
                <a:spcPts val="300"/>
              </a:spcBef>
              <a:buClr>
                <a:srgbClr val="2DA2BF"/>
              </a:buClr>
              <a:buFont typeface="+mj-lt"/>
              <a:buAutoNum type="arabicPeriod"/>
              <a:defRPr/>
            </a:pPr>
            <a:r>
              <a:rPr lang="ru-RU" sz="1050" dirty="0">
                <a:solidFill>
                  <a:sysClr val="windowText" lastClr="000000"/>
                </a:solidFill>
                <a:latin typeface="Lucida Sans Unicode"/>
              </a:rPr>
              <a:t>с. Степановка, Пензенской обл.</a:t>
            </a:r>
          </a:p>
          <a:p>
            <a:pPr marL="468059" indent="-385763">
              <a:spcBef>
                <a:spcPts val="300"/>
              </a:spcBef>
              <a:buClr>
                <a:srgbClr val="2DA2BF"/>
              </a:buClr>
              <a:buFont typeface="+mj-lt"/>
              <a:buAutoNum type="arabicPeriod"/>
              <a:defRPr/>
            </a:pPr>
            <a:r>
              <a:rPr lang="ru-RU" sz="1050" dirty="0" err="1">
                <a:solidFill>
                  <a:sysClr val="windowText" lastClr="000000"/>
                </a:solidFill>
                <a:latin typeface="Lucida Sans Unicode"/>
              </a:rPr>
              <a:t>р</a:t>
            </a:r>
            <a:r>
              <a:rPr lang="ru-RU" sz="1050" dirty="0">
                <a:solidFill>
                  <a:sysClr val="windowText" lastClr="000000"/>
                </a:solidFill>
                <a:latin typeface="Lucida Sans Unicode"/>
              </a:rPr>
              <a:t>.п. </a:t>
            </a:r>
            <a:r>
              <a:rPr lang="ru-RU" sz="1050" dirty="0" err="1">
                <a:solidFill>
                  <a:sysClr val="windowText" lastClr="000000"/>
                </a:solidFill>
                <a:latin typeface="Lucida Sans Unicode"/>
              </a:rPr>
              <a:t>Исса</a:t>
            </a:r>
            <a:r>
              <a:rPr lang="ru-RU" sz="1050" dirty="0">
                <a:solidFill>
                  <a:sysClr val="windowText" lastClr="000000"/>
                </a:solidFill>
                <a:latin typeface="Lucida Sans Unicode"/>
              </a:rPr>
              <a:t>, </a:t>
            </a:r>
            <a:r>
              <a:rPr lang="ru-RU" sz="1050" dirty="0" err="1">
                <a:solidFill>
                  <a:sysClr val="windowText" lastClr="000000"/>
                </a:solidFill>
                <a:latin typeface="Lucida Sans Unicode"/>
              </a:rPr>
              <a:t>Пензенсской</a:t>
            </a:r>
            <a:r>
              <a:rPr lang="ru-RU" sz="1050" dirty="0">
                <a:solidFill>
                  <a:sysClr val="windowText" lastClr="000000"/>
                </a:solidFill>
                <a:latin typeface="Lucida Sans Unicode"/>
              </a:rPr>
              <a:t> обл.</a:t>
            </a:r>
            <a:endParaRPr lang="ru-RU" sz="2025" dirty="0">
              <a:solidFill>
                <a:sysClr val="windowText" lastClr="000000"/>
              </a:solidFill>
              <a:latin typeface="Lucida Sans Unicode"/>
            </a:endParaRPr>
          </a:p>
          <a:p>
            <a:pPr marL="468059" indent="-385763">
              <a:spcBef>
                <a:spcPts val="300"/>
              </a:spcBef>
              <a:buClr>
                <a:srgbClr val="2DA2BF"/>
              </a:buClr>
              <a:buFont typeface="+mj-lt"/>
              <a:buAutoNum type="arabicPeriod"/>
              <a:defRPr/>
            </a:pPr>
            <a:r>
              <a:rPr lang="ru-RU" sz="1050" dirty="0">
                <a:solidFill>
                  <a:sysClr val="windowText" lastClr="000000"/>
                </a:solidFill>
                <a:latin typeface="Lucida Sans Unicode"/>
              </a:rPr>
              <a:t>г. Воронеж</a:t>
            </a:r>
          </a:p>
          <a:p>
            <a:pPr marL="468059" indent="-385763">
              <a:spcBef>
                <a:spcPts val="300"/>
              </a:spcBef>
              <a:buClr>
                <a:srgbClr val="2DA2BF"/>
              </a:buClr>
              <a:buFont typeface="+mj-lt"/>
              <a:buAutoNum type="arabicPeriod"/>
              <a:defRPr/>
            </a:pPr>
            <a:r>
              <a:rPr lang="ru-RU" sz="1050" dirty="0">
                <a:solidFill>
                  <a:sysClr val="windowText" lastClr="000000"/>
                </a:solidFill>
                <a:latin typeface="Lucida Sans Unicode"/>
              </a:rPr>
              <a:t>г. Комсомольск-на-Амуре</a:t>
            </a:r>
          </a:p>
          <a:p>
            <a:pPr marL="468059" indent="-385763">
              <a:spcBef>
                <a:spcPts val="300"/>
              </a:spcBef>
              <a:buClr>
                <a:srgbClr val="2DA2BF"/>
              </a:buClr>
              <a:buFont typeface="+mj-lt"/>
              <a:buAutoNum type="arabicPeriod"/>
              <a:defRPr/>
            </a:pPr>
            <a:r>
              <a:rPr lang="ru-RU" sz="1050" dirty="0">
                <a:solidFill>
                  <a:sysClr val="windowText" lastClr="000000"/>
                </a:solidFill>
                <a:latin typeface="Lucida Sans Unicode"/>
              </a:rPr>
              <a:t>г. Спасск, Пензенской обл.</a:t>
            </a:r>
          </a:p>
          <a:p>
            <a:pPr marL="468059" indent="-385763">
              <a:spcBef>
                <a:spcPts val="300"/>
              </a:spcBef>
              <a:buClr>
                <a:srgbClr val="2DA2BF"/>
              </a:buClr>
              <a:buFont typeface="+mj-lt"/>
              <a:buAutoNum type="arabicPeriod"/>
              <a:defRPr/>
            </a:pPr>
            <a:r>
              <a:rPr lang="ru-RU" sz="1050" dirty="0">
                <a:solidFill>
                  <a:sysClr val="windowText" lastClr="000000"/>
                </a:solidFill>
                <a:latin typeface="Lucida Sans Unicode"/>
              </a:rPr>
              <a:t>г. Масаллы, Азербайджан</a:t>
            </a:r>
          </a:p>
          <a:p>
            <a:pPr marL="468059" indent="-385763">
              <a:spcBef>
                <a:spcPts val="300"/>
              </a:spcBef>
              <a:buClr>
                <a:srgbClr val="2DA2BF"/>
              </a:buClr>
              <a:buFont typeface="+mj-lt"/>
              <a:buAutoNum type="arabicPeriod"/>
              <a:defRPr/>
            </a:pPr>
            <a:r>
              <a:rPr lang="ru-RU" sz="1050" dirty="0">
                <a:solidFill>
                  <a:sysClr val="windowText" lastClr="000000"/>
                </a:solidFill>
                <a:latin typeface="Lucida Sans Unicode"/>
              </a:rPr>
              <a:t>п. Красная Сопка, Красноярский край</a:t>
            </a:r>
          </a:p>
          <a:p>
            <a:pPr marL="468059" indent="-385763">
              <a:spcBef>
                <a:spcPts val="300"/>
              </a:spcBef>
              <a:buClr>
                <a:srgbClr val="2DA2BF"/>
              </a:buClr>
              <a:buFont typeface="+mj-lt"/>
              <a:buAutoNum type="arabicPeriod"/>
              <a:defRPr/>
            </a:pPr>
            <a:r>
              <a:rPr lang="ru-RU" sz="1050" dirty="0">
                <a:solidFill>
                  <a:sysClr val="windowText" lastClr="000000"/>
                </a:solidFill>
                <a:latin typeface="Lucida Sans Unicode"/>
              </a:rPr>
              <a:t>г. Товуз, Азербайджан</a:t>
            </a:r>
          </a:p>
          <a:p>
            <a:pPr marL="468059" indent="-385763">
              <a:spcBef>
                <a:spcPts val="300"/>
              </a:spcBef>
              <a:buClr>
                <a:srgbClr val="2DA2BF"/>
              </a:buClr>
              <a:buFont typeface="+mj-lt"/>
              <a:buAutoNum type="arabicPeriod"/>
              <a:defRPr/>
            </a:pPr>
            <a:r>
              <a:rPr lang="ru-RU" sz="1050" dirty="0">
                <a:solidFill>
                  <a:sysClr val="windowText" lastClr="000000"/>
                </a:solidFill>
                <a:latin typeface="Lucida Sans Unicode"/>
              </a:rPr>
              <a:t>г. Сумгаит, Азербайджан</a:t>
            </a:r>
          </a:p>
          <a:p>
            <a:pPr marL="468059" indent="-385763">
              <a:spcBef>
                <a:spcPts val="300"/>
              </a:spcBef>
              <a:buClr>
                <a:srgbClr val="2DA2BF"/>
              </a:buClr>
              <a:buFont typeface="+mj-lt"/>
              <a:buAutoNum type="arabicPeriod"/>
              <a:defRPr/>
            </a:pPr>
            <a:r>
              <a:rPr lang="ru-RU" sz="1050" dirty="0">
                <a:solidFill>
                  <a:sysClr val="windowText" lastClr="000000"/>
                </a:solidFill>
                <a:latin typeface="Lucida Sans Unicode"/>
              </a:rPr>
              <a:t>г. </a:t>
            </a:r>
            <a:r>
              <a:rPr lang="ru-RU" sz="1050" dirty="0" err="1">
                <a:solidFill>
                  <a:sysClr val="windowText" lastClr="000000"/>
                </a:solidFill>
                <a:latin typeface="Lucida Sans Unicode"/>
              </a:rPr>
              <a:t>Балакян,Азербайджан</a:t>
            </a:r>
            <a:endParaRPr lang="ru-RU" sz="1050" dirty="0">
              <a:solidFill>
                <a:sysClr val="windowText" lastClr="000000"/>
              </a:solidFill>
              <a:latin typeface="Lucida Sans Unicode"/>
            </a:endParaRPr>
          </a:p>
          <a:p>
            <a:pPr marL="468059" indent="-385763">
              <a:spcBef>
                <a:spcPts val="300"/>
              </a:spcBef>
              <a:buClr>
                <a:srgbClr val="2DA2BF"/>
              </a:buClr>
              <a:buFont typeface="+mj-lt"/>
              <a:buAutoNum type="arabicPeriod"/>
              <a:defRPr/>
            </a:pPr>
            <a:r>
              <a:rPr lang="ru-RU" sz="1050" dirty="0">
                <a:solidFill>
                  <a:sysClr val="windowText" lastClr="000000"/>
                </a:solidFill>
                <a:latin typeface="Lucida Sans Unicode"/>
              </a:rPr>
              <a:t>с. </a:t>
            </a:r>
            <a:r>
              <a:rPr lang="ru-RU" sz="1050" dirty="0" err="1">
                <a:solidFill>
                  <a:sysClr val="windowText" lastClr="000000"/>
                </a:solidFill>
                <a:latin typeface="Lucida Sans Unicode"/>
              </a:rPr>
              <a:t>Никульевка</a:t>
            </a:r>
            <a:r>
              <a:rPr lang="ru-RU" sz="1050" dirty="0">
                <a:solidFill>
                  <a:sysClr val="windowText" lastClr="000000"/>
                </a:solidFill>
                <a:latin typeface="Lucida Sans Unicode"/>
              </a:rPr>
              <a:t>, Пензенской обл.</a:t>
            </a:r>
          </a:p>
          <a:p>
            <a:pPr marL="468059" indent="-385763">
              <a:spcBef>
                <a:spcPts val="300"/>
              </a:spcBef>
              <a:buClr>
                <a:srgbClr val="2DA2BF"/>
              </a:buClr>
              <a:buFont typeface="+mj-lt"/>
              <a:buAutoNum type="arabicPeriod"/>
              <a:defRPr/>
            </a:pPr>
            <a:r>
              <a:rPr lang="ru-RU" sz="1050" dirty="0">
                <a:solidFill>
                  <a:sysClr val="windowText" lastClr="000000"/>
                </a:solidFill>
                <a:latin typeface="Lucida Sans Unicode"/>
              </a:rPr>
              <a:t>г. Шеки, Азербайджан</a:t>
            </a:r>
          </a:p>
          <a:p>
            <a:pPr marL="468059" indent="-385763">
              <a:spcBef>
                <a:spcPts val="300"/>
              </a:spcBef>
              <a:buClr>
                <a:srgbClr val="2DA2BF"/>
              </a:buClr>
              <a:buFont typeface="+mj-lt"/>
              <a:buAutoNum type="arabicPeriod"/>
              <a:defRPr/>
            </a:pPr>
            <a:r>
              <a:rPr lang="ru-RU" sz="1050" dirty="0">
                <a:solidFill>
                  <a:sysClr val="windowText" lastClr="000000"/>
                </a:solidFill>
                <a:latin typeface="Lucida Sans Unicode"/>
              </a:rPr>
              <a:t>г. </a:t>
            </a:r>
            <a:r>
              <a:rPr lang="ru-RU" sz="1050" dirty="0" err="1">
                <a:solidFill>
                  <a:sysClr val="windowText" lastClr="000000"/>
                </a:solidFill>
                <a:latin typeface="Lucida Sans Unicode"/>
              </a:rPr>
              <a:t>Ростов</a:t>
            </a:r>
            <a:r>
              <a:rPr lang="ru-RU" sz="1050" dirty="0">
                <a:solidFill>
                  <a:sysClr val="windowText" lastClr="000000"/>
                </a:solidFill>
                <a:latin typeface="Lucida Sans Unicode"/>
              </a:rPr>
              <a:t>-на-Дону</a:t>
            </a:r>
          </a:p>
          <a:p>
            <a:pPr marL="468059" indent="-385763">
              <a:spcBef>
                <a:spcPts val="300"/>
              </a:spcBef>
              <a:buClr>
                <a:srgbClr val="2DA2BF"/>
              </a:buClr>
              <a:buFont typeface="+mj-lt"/>
              <a:buAutoNum type="arabicPeriod"/>
              <a:defRPr/>
            </a:pPr>
            <a:r>
              <a:rPr lang="ru-RU" sz="1050" dirty="0">
                <a:solidFill>
                  <a:sysClr val="windowText" lastClr="000000"/>
                </a:solidFill>
                <a:latin typeface="Lucida Sans Unicode"/>
              </a:rPr>
              <a:t>г. Казань</a:t>
            </a:r>
          </a:p>
          <a:p>
            <a:pPr marL="468059" indent="-385763">
              <a:spcBef>
                <a:spcPts val="300"/>
              </a:spcBef>
              <a:buClr>
                <a:srgbClr val="2DA2BF"/>
              </a:buClr>
              <a:buFont typeface="+mj-lt"/>
              <a:buAutoNum type="arabicPeriod"/>
              <a:defRPr/>
            </a:pPr>
            <a:endParaRPr lang="ru-RU" sz="1050" dirty="0">
              <a:solidFill>
                <a:sysClr val="windowText" lastClr="000000"/>
              </a:solidFill>
              <a:latin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208511246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7B7EF91-386A-4F9A-B6FA-12F938AB8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Кубок ТРИЗ-Саммита 2020 - 2021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08C28B10-AA2A-4F7D-91BE-76AD50DD1DBC}"/>
              </a:ext>
            </a:extLst>
          </p:cNvPr>
          <p:cNvGrpSpPr/>
          <p:nvPr/>
        </p:nvGrpSpPr>
        <p:grpSpPr>
          <a:xfrm>
            <a:off x="254014" y="1781264"/>
            <a:ext cx="8481551" cy="2979974"/>
            <a:chOff x="254076" y="1512127"/>
            <a:chExt cx="6440326" cy="1904903"/>
          </a:xfrm>
        </p:grpSpPr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D304E942-824C-48FE-92C5-8C430EBCC9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3948" y="1530664"/>
              <a:ext cx="1313641" cy="18585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5A879E4D-0CE2-424E-8BA6-41D11FE201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5672" y="1535295"/>
              <a:ext cx="1313641" cy="18585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D58035EC-550D-4904-A268-23A7CA289C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5834" y="1535296"/>
              <a:ext cx="1313641" cy="18585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9C42C689-9746-4B0E-8A8B-D6CF9E71DD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76" y="1512127"/>
              <a:ext cx="1350122" cy="19049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8">
              <a:extLst>
                <a:ext uri="{FF2B5EF4-FFF2-40B4-BE49-F238E27FC236}">
                  <a16:creationId xmlns:a16="http://schemas.microsoft.com/office/drawing/2014/main" id="{D912EDA5-E107-423F-885B-414BAD1632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4677" y="1616388"/>
              <a:ext cx="1609725" cy="1687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CD698BB-F947-483A-AACE-B90CFE4021B2}"/>
              </a:ext>
            </a:extLst>
          </p:cNvPr>
          <p:cNvSpPr txBox="1"/>
          <p:nvPr/>
        </p:nvSpPr>
        <p:spPr>
          <a:xfrm>
            <a:off x="649288" y="902561"/>
            <a:ext cx="78022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3200" b="1" dirty="0">
                <a:solidFill>
                  <a:srgbClr val="0070C0"/>
                </a:solidFill>
              </a:rPr>
              <a:t>Награды Кубка ТРИЗ Саммита </a:t>
            </a:r>
          </a:p>
        </p:txBody>
      </p:sp>
    </p:spTree>
    <p:extLst>
      <p:ext uri="{BB962C8B-B14F-4D97-AF65-F5344CB8AC3E}">
        <p14:creationId xmlns:p14="http://schemas.microsoft.com/office/powerpoint/2010/main" val="235607929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57D356F-B8DC-431F-AC2C-09C4E291B7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34" t="7305" r="11769" b="4334"/>
          <a:stretch/>
        </p:blipFill>
        <p:spPr>
          <a:xfrm>
            <a:off x="7552718" y="3587603"/>
            <a:ext cx="1525924" cy="1430817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7B7EF91-386A-4F9A-B6FA-12F938AB8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Кубок ТРИЗ-Саммита 2020 - 2021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86734849-667C-4DF0-837B-21E82BFB7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07" y="879972"/>
            <a:ext cx="1047778" cy="1689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FC9EDFE-1286-4DCA-858E-E8B001C52C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654" y="1101752"/>
            <a:ext cx="1097468" cy="16462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F641C40-1A83-4840-AECC-5489C2C783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5" t="9362" r="43534" b="27163"/>
          <a:stretch/>
        </p:blipFill>
        <p:spPr>
          <a:xfrm>
            <a:off x="3565135" y="959179"/>
            <a:ext cx="1319973" cy="1549213"/>
          </a:xfrm>
          <a:prstGeom prst="rect">
            <a:avLst/>
          </a:prstGeom>
        </p:spPr>
      </p:pic>
      <p:pic>
        <p:nvPicPr>
          <p:cNvPr id="4" name="Picture 8" descr="C:\Users\User\Desktop\Натиг.jpg">
            <a:extLst>
              <a:ext uri="{FF2B5EF4-FFF2-40B4-BE49-F238E27FC236}">
                <a16:creationId xmlns:a16="http://schemas.microsoft.com/office/drawing/2014/main" id="{FD7F7B4F-A876-4335-8169-804A11B35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61" y="883484"/>
            <a:ext cx="1345380" cy="164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750F7FD-4A54-4999-A210-33E8CF126C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440" y="883345"/>
            <a:ext cx="1245830" cy="170444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DDE856D-C1B8-41C9-9BC2-30B3BE873D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710" y="3670530"/>
            <a:ext cx="2039921" cy="8511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37B3DF-4F72-4280-BDA9-BF6ED1F9D6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9" r="46813"/>
          <a:stretch/>
        </p:blipFill>
        <p:spPr bwMode="auto">
          <a:xfrm>
            <a:off x="593417" y="3734794"/>
            <a:ext cx="1001322" cy="1718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3">
            <a:extLst>
              <a:ext uri="{FF2B5EF4-FFF2-40B4-BE49-F238E27FC236}">
                <a16:creationId xmlns:a16="http://schemas.microsoft.com/office/drawing/2014/main" id="{C723A3DD-EF30-438F-B1FE-870243A785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1" r="28372" b="37354"/>
          <a:stretch/>
        </p:blipFill>
        <p:spPr bwMode="auto">
          <a:xfrm>
            <a:off x="6136157" y="3513142"/>
            <a:ext cx="1351658" cy="1505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5A667EDE-B9C8-47C3-83C2-48E6CF9B3C8F}"/>
              </a:ext>
            </a:extLst>
          </p:cNvPr>
          <p:cNvSpPr txBox="1"/>
          <p:nvPr/>
        </p:nvSpPr>
        <p:spPr>
          <a:xfrm>
            <a:off x="217296" y="2645170"/>
            <a:ext cx="15059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Рубин М.С., Москва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7BBBAA7-A265-4F51-A6DD-55DF130B6133}"/>
              </a:ext>
            </a:extLst>
          </p:cNvPr>
          <p:cNvSpPr txBox="1"/>
          <p:nvPr/>
        </p:nvSpPr>
        <p:spPr>
          <a:xfrm>
            <a:off x="1661629" y="2767019"/>
            <a:ext cx="1846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Рубина Н.В., Москва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77890D7-0553-4888-8B73-82C3581330F1}"/>
              </a:ext>
            </a:extLst>
          </p:cNvPr>
          <p:cNvSpPr txBox="1"/>
          <p:nvPr/>
        </p:nvSpPr>
        <p:spPr>
          <a:xfrm>
            <a:off x="170788" y="5578100"/>
            <a:ext cx="1846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/>
              <a:t>Стешкина</a:t>
            </a:r>
            <a:r>
              <a:rPr lang="ru-RU" sz="1600" dirty="0"/>
              <a:t> С.Г., Пензенская обл.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FF4AFFA-0E68-4ECE-A338-4841A50F64A3}"/>
              </a:ext>
            </a:extLst>
          </p:cNvPr>
          <p:cNvSpPr txBox="1"/>
          <p:nvPr/>
        </p:nvSpPr>
        <p:spPr>
          <a:xfrm>
            <a:off x="5263994" y="2644643"/>
            <a:ext cx="1846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Зеленцова Г.С., Пенза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554F9C2-0521-4A29-94C7-2318D20F20E7}"/>
              </a:ext>
            </a:extLst>
          </p:cNvPr>
          <p:cNvSpPr txBox="1"/>
          <p:nvPr/>
        </p:nvSpPr>
        <p:spPr>
          <a:xfrm>
            <a:off x="7080125" y="2645170"/>
            <a:ext cx="1846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Алиев </a:t>
            </a:r>
            <a:r>
              <a:rPr lang="ru-RU" sz="1600" dirty="0" err="1"/>
              <a:t>Натиг</a:t>
            </a:r>
            <a:r>
              <a:rPr lang="ru-RU" sz="1600" dirty="0"/>
              <a:t>, Баку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9D2CBA3-8030-41D5-976F-805561232315}"/>
              </a:ext>
            </a:extLst>
          </p:cNvPr>
          <p:cNvSpPr txBox="1"/>
          <p:nvPr/>
        </p:nvSpPr>
        <p:spPr>
          <a:xfrm>
            <a:off x="3477760" y="2569906"/>
            <a:ext cx="1574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/>
              <a:t>Амнуэль</a:t>
            </a:r>
            <a:r>
              <a:rPr lang="ru-RU" sz="1600" dirty="0"/>
              <a:t> П.Р., Израиль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CA3F72E-C9CC-480C-BA3D-24F9BE536F92}"/>
              </a:ext>
            </a:extLst>
          </p:cNvPr>
          <p:cNvSpPr txBox="1"/>
          <p:nvPr/>
        </p:nvSpPr>
        <p:spPr>
          <a:xfrm>
            <a:off x="3734009" y="4610569"/>
            <a:ext cx="2039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/>
              <a:t>Асатуллина</a:t>
            </a:r>
            <a:r>
              <a:rPr lang="ru-RU" sz="1600" dirty="0"/>
              <a:t> М.Г., Князева Е.Г., Челябинск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0CCEF61-7E73-428F-A7D5-FAB74C9A9562}"/>
              </a:ext>
            </a:extLst>
          </p:cNvPr>
          <p:cNvSpPr txBox="1"/>
          <p:nvPr/>
        </p:nvSpPr>
        <p:spPr>
          <a:xfrm>
            <a:off x="5974752" y="5097986"/>
            <a:ext cx="1574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Хакимов А., Баку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CF3AA1A-CE3E-4F79-AD88-A29A1409B8FF}"/>
              </a:ext>
            </a:extLst>
          </p:cNvPr>
          <p:cNvSpPr txBox="1"/>
          <p:nvPr/>
        </p:nvSpPr>
        <p:spPr>
          <a:xfrm>
            <a:off x="7182035" y="5418699"/>
            <a:ext cx="1829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/>
              <a:t>Экардт</a:t>
            </a:r>
            <a:r>
              <a:rPr lang="ru-RU" sz="1600" dirty="0"/>
              <a:t> Ольга, Германия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389C20D-5012-4059-82A7-A91D27F3815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8588" t="10355" r="6388" b="4725"/>
          <a:stretch/>
        </p:blipFill>
        <p:spPr>
          <a:xfrm>
            <a:off x="2187398" y="3625199"/>
            <a:ext cx="1209787" cy="153199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48D054F-268E-4CA8-BC0C-DF61E94C7C4A}"/>
              </a:ext>
            </a:extLst>
          </p:cNvPr>
          <p:cNvSpPr txBox="1"/>
          <p:nvPr/>
        </p:nvSpPr>
        <p:spPr>
          <a:xfrm>
            <a:off x="1857066" y="5223181"/>
            <a:ext cx="2039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Назаренко Г.В., Санкт-Петербург</a:t>
            </a:r>
          </a:p>
        </p:txBody>
      </p:sp>
    </p:spTree>
    <p:extLst>
      <p:ext uri="{BB962C8B-B14F-4D97-AF65-F5344CB8AC3E}">
        <p14:creationId xmlns:p14="http://schemas.microsoft.com/office/powerpoint/2010/main" val="99181141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149F81-90CF-4BDD-AF1B-63751CA48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Кубок ТРИЗ Саммита 2020 - 2021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7354460-271B-4AFF-ACEF-597D6A458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7179" y="787262"/>
            <a:ext cx="1983361" cy="1531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B81E9E7-B38E-4F87-9415-6E656734EA5E}"/>
              </a:ext>
            </a:extLst>
          </p:cNvPr>
          <p:cNvSpPr/>
          <p:nvPr/>
        </p:nvSpPr>
        <p:spPr>
          <a:xfrm>
            <a:off x="2210540" y="1075857"/>
            <a:ext cx="67062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Задания номинации «Изобретательство» предполагают умение решать изобретательские задачи, используя методы ТРИЗ. Для возрастной категории 8-10 лет – задачи 1-2 уровня; для категории 11-14 лет – задачи 2-3 уровня; для категории 15-17 лет и студентов – задачи из реальной изобретательской практики 2-3 уровня. Важной особенностью заданий конкурса является высокая вариативность при их выполнении.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6EB78875-660A-4630-8102-66EF9A4B7AFC}"/>
              </a:ext>
            </a:extLst>
          </p:cNvPr>
          <p:cNvSpPr txBox="1">
            <a:spLocks/>
          </p:cNvSpPr>
          <p:nvPr/>
        </p:nvSpPr>
        <p:spPr bwMode="auto">
          <a:xfrm>
            <a:off x="3124939" y="626087"/>
            <a:ext cx="4660777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137160" tIns="91440" rIns="91440" bIns="9144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914400"/>
            <a:r>
              <a:rPr lang="ru-RU" kern="0" dirty="0">
                <a:solidFill>
                  <a:srgbClr val="0070C0"/>
                </a:solidFill>
              </a:rPr>
              <a:t>Номинация «Изобретательство»</a:t>
            </a:r>
            <a:endParaRPr lang="en-US" kern="0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B52BE5-8DFF-440C-B1EA-246581FD96A9}"/>
              </a:ext>
            </a:extLst>
          </p:cNvPr>
          <p:cNvSpPr txBox="1"/>
          <p:nvPr/>
        </p:nvSpPr>
        <p:spPr>
          <a:xfrm>
            <a:off x="306933" y="3473820"/>
            <a:ext cx="875702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linkClick r:id="rId3"/>
              </a:rPr>
              <a:t>https://r1.nubex.ru/s828-c8b/f3313_00/4-</a:t>
            </a:r>
            <a:r>
              <a:rPr lang="ru-RU" sz="1600" dirty="0">
                <a:hlinkClick r:id="rId3"/>
              </a:rPr>
              <a:t>задания-Кубок-ТРИЗ-Саммита-2020-2021.</a:t>
            </a:r>
            <a:r>
              <a:rPr lang="en-US" sz="1600" dirty="0">
                <a:hlinkClick r:id="rId3"/>
              </a:rPr>
              <a:t>pdf</a:t>
            </a:r>
            <a:endParaRPr lang="ru-RU" sz="1600" dirty="0"/>
          </a:p>
          <a:p>
            <a:endParaRPr lang="ru-RU" dirty="0"/>
          </a:p>
          <a:p>
            <a:r>
              <a:rPr lang="ru-RU" dirty="0"/>
              <a:t>8-10 лет. «Вездеход на Марсе»; «Водитель для Лунохода»</a:t>
            </a:r>
          </a:p>
          <a:p>
            <a:endParaRPr lang="ru-RU" dirty="0"/>
          </a:p>
          <a:p>
            <a:r>
              <a:rPr lang="ru-RU" dirty="0"/>
              <a:t>11-14 лет. «Мягкая посадка на Марс»; «Опасная планета»</a:t>
            </a:r>
          </a:p>
          <a:p>
            <a:endParaRPr lang="ru-RU" dirty="0"/>
          </a:p>
          <a:p>
            <a:r>
              <a:rPr lang="ru-RU" dirty="0"/>
              <a:t>15-17 лет и студенты. «Хроматическая аберрация»; «Хирургия в космосе»</a:t>
            </a: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69676181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149F81-90CF-4BDD-AF1B-63751CA48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Кубок ТРИЗ Саммита 2020/2021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6EB78875-660A-4630-8102-66EF9A4B7AFC}"/>
              </a:ext>
            </a:extLst>
          </p:cNvPr>
          <p:cNvSpPr txBox="1">
            <a:spLocks/>
          </p:cNvSpPr>
          <p:nvPr/>
        </p:nvSpPr>
        <p:spPr bwMode="auto">
          <a:xfrm>
            <a:off x="2870187" y="575983"/>
            <a:ext cx="498655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137160" tIns="91440" rIns="91440" bIns="9144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914400"/>
            <a:r>
              <a:rPr lang="ru-RU" kern="0" dirty="0">
                <a:solidFill>
                  <a:srgbClr val="0070C0"/>
                </a:solidFill>
              </a:rPr>
              <a:t>Номинация «Фантазирование»</a:t>
            </a:r>
            <a:endParaRPr lang="en-US" kern="0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B52BE5-8DFF-440C-B1EA-246581FD96A9}"/>
              </a:ext>
            </a:extLst>
          </p:cNvPr>
          <p:cNvSpPr txBox="1"/>
          <p:nvPr/>
        </p:nvSpPr>
        <p:spPr>
          <a:xfrm>
            <a:off x="227178" y="3032976"/>
            <a:ext cx="87925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linkClick r:id="rId2"/>
              </a:rPr>
              <a:t>https://r1.nubex.ru/s828-c8b/f3313_00/4-</a:t>
            </a:r>
            <a:r>
              <a:rPr lang="ru-RU" sz="1600" dirty="0">
                <a:hlinkClick r:id="rId2"/>
              </a:rPr>
              <a:t>задания-Кубок-ТРИЗ-Саммита-2020-2021.</a:t>
            </a:r>
            <a:r>
              <a:rPr lang="en-US" sz="1600" dirty="0">
                <a:hlinkClick r:id="rId2"/>
              </a:rPr>
              <a:t>pdf</a:t>
            </a:r>
            <a:r>
              <a:rPr lang="ru-RU" sz="1600" dirty="0"/>
              <a:t> </a:t>
            </a:r>
          </a:p>
          <a:p>
            <a:endParaRPr lang="ru-RU" sz="1600" dirty="0"/>
          </a:p>
          <a:p>
            <a:r>
              <a:rPr lang="ru-RU" sz="1600" dirty="0"/>
              <a:t>8-10 лет. «Самый большой звездолет»; «Путешествие внутри облака газа вокруг Солнца»</a:t>
            </a:r>
          </a:p>
          <a:p>
            <a:r>
              <a:rPr lang="ru-RU" sz="1600" dirty="0"/>
              <a:t> </a:t>
            </a:r>
          </a:p>
          <a:p>
            <a:pPr algn="just"/>
            <a:r>
              <a:rPr lang="ru-RU" sz="1600" dirty="0"/>
              <a:t>11-14 лет. «В космос без скафандра»; «Планета </a:t>
            </a:r>
            <a:r>
              <a:rPr lang="ru-RU" sz="1600" dirty="0" err="1"/>
              <a:t>НеЗемля</a:t>
            </a:r>
            <a:r>
              <a:rPr lang="ru-RU" sz="1600" dirty="0"/>
              <a:t>»</a:t>
            </a:r>
          </a:p>
          <a:p>
            <a:pPr algn="just"/>
            <a:endParaRPr lang="ru-RU" sz="1600" dirty="0"/>
          </a:p>
          <a:p>
            <a:r>
              <a:rPr lang="ru-RU" sz="1600" dirty="0"/>
              <a:t>15-17 лет. «Скафандр «по ступенькам»; «Фантастическая планета»</a:t>
            </a:r>
          </a:p>
          <a:p>
            <a:endParaRPr lang="ru-RU" sz="1600" dirty="0"/>
          </a:p>
          <a:p>
            <a:r>
              <a:rPr lang="ru-RU" sz="1600" dirty="0"/>
              <a:t>Студенты. «Параллельная Вселенная»; «Другая эволюция»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7D233F-375D-4222-A82A-4F9E7B388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86" y="662177"/>
            <a:ext cx="1500327" cy="1428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7BB8ECF-AFC8-4FE1-B9C8-4E867133C1A6}"/>
              </a:ext>
            </a:extLst>
          </p:cNvPr>
          <p:cNvSpPr/>
          <p:nvPr/>
        </p:nvSpPr>
        <p:spPr>
          <a:xfrm>
            <a:off x="1740023" y="1001651"/>
            <a:ext cx="727969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С 2016 года номинацию «Фантазирование» в Кубке ТРИЗ Саммита ведет писатель-фантаст, Мастер ТРИЗ Павел </a:t>
            </a:r>
            <a:r>
              <a:rPr lang="ru-RU" dirty="0" err="1"/>
              <a:t>Амнуэль</a:t>
            </a:r>
            <a:r>
              <a:rPr lang="ru-RU" dirty="0"/>
              <a:t>. </a:t>
            </a:r>
          </a:p>
          <a:p>
            <a:pPr algn="just"/>
            <a:r>
              <a:rPr lang="ru-RU" dirty="0"/>
              <a:t>Особенностью заданий в номинации «Фантазирование» является то, что они предлагают участникам познакомиться с произведениями известных писателей-фантастов, проанализировать их и развить предложенные идеи, используя методы РТВ и ТРИЗ. </a:t>
            </a:r>
          </a:p>
        </p:txBody>
      </p:sp>
    </p:spTree>
    <p:extLst>
      <p:ext uri="{BB962C8B-B14F-4D97-AF65-F5344CB8AC3E}">
        <p14:creationId xmlns:p14="http://schemas.microsoft.com/office/powerpoint/2010/main" val="8932500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BCE1FF26-05A2-474E-8593-1A3BAAF6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03" y="1054380"/>
            <a:ext cx="1522790" cy="141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149F81-90CF-4BDD-AF1B-63751CA48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Кубок ТРИЗ Саммита 2020/2021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6EB78875-660A-4630-8102-66EF9A4B7AFC}"/>
              </a:ext>
            </a:extLst>
          </p:cNvPr>
          <p:cNvSpPr txBox="1">
            <a:spLocks/>
          </p:cNvSpPr>
          <p:nvPr/>
        </p:nvSpPr>
        <p:spPr bwMode="auto">
          <a:xfrm>
            <a:off x="2904062" y="636359"/>
            <a:ext cx="486389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137160" tIns="91440" rIns="91440" bIns="9144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914400"/>
            <a:r>
              <a:rPr lang="ru-RU" kern="0" dirty="0">
                <a:solidFill>
                  <a:srgbClr val="0070C0"/>
                </a:solidFill>
              </a:rPr>
              <a:t>Номинация «Инструменты ТРИЗ»</a:t>
            </a:r>
            <a:endParaRPr lang="en-US" kern="0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B52BE5-8DFF-440C-B1EA-246581FD96A9}"/>
              </a:ext>
            </a:extLst>
          </p:cNvPr>
          <p:cNvSpPr txBox="1"/>
          <p:nvPr/>
        </p:nvSpPr>
        <p:spPr>
          <a:xfrm>
            <a:off x="124034" y="2831982"/>
            <a:ext cx="86896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8-10 лет. Картотека «Космические изобретения для земного применения»; «Сказка и семье»</a:t>
            </a:r>
          </a:p>
          <a:p>
            <a:endParaRPr lang="ru-RU" sz="2000" dirty="0"/>
          </a:p>
          <a:p>
            <a:pPr algn="just"/>
            <a:r>
              <a:rPr lang="ru-RU" sz="2000" dirty="0"/>
              <a:t>11-14 лет. Картотека «Космические изобретения для земного применения»; </a:t>
            </a:r>
          </a:p>
          <a:p>
            <a:endParaRPr lang="ru-RU" sz="2000" dirty="0"/>
          </a:p>
          <a:p>
            <a:r>
              <a:rPr lang="ru-RU" sz="2000" dirty="0"/>
              <a:t>15-17 лет. Студенты. Картотека «Космические изобретения для земного применения»;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8A5AEEF-7840-4C39-A19A-A763211EAE7A}"/>
              </a:ext>
            </a:extLst>
          </p:cNvPr>
          <p:cNvSpPr/>
          <p:nvPr/>
        </p:nvSpPr>
        <p:spPr>
          <a:xfrm>
            <a:off x="1953087" y="1054380"/>
            <a:ext cx="705378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Задания номинации «Инструменты ТРИЗ» предполагают уверенное владение конкретным инструментом ТРИЗ для анализа, преобразования систем или оценки оптимальности и оригинальности предлагаемых решений. Каждый год в разных возрастных категориях предлагаются конкретные инструменты ТРИЗ.</a:t>
            </a:r>
          </a:p>
        </p:txBody>
      </p:sp>
    </p:spTree>
    <p:extLst>
      <p:ext uri="{BB962C8B-B14F-4D97-AF65-F5344CB8AC3E}">
        <p14:creationId xmlns:p14="http://schemas.microsoft.com/office/powerpoint/2010/main" val="308460863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PPT Template NEW">
  <a:themeElements>
    <a:clrScheme name="">
      <a:dk1>
        <a:srgbClr val="000000"/>
      </a:dk1>
      <a:lt1>
        <a:srgbClr val="FFFFFF"/>
      </a:lt1>
      <a:dk2>
        <a:srgbClr val="FFFFFF"/>
      </a:dk2>
      <a:lt2>
        <a:srgbClr val="76767C"/>
      </a:lt2>
      <a:accent1>
        <a:srgbClr val="9DB78B"/>
      </a:accent1>
      <a:accent2>
        <a:srgbClr val="5C6F6A"/>
      </a:accent2>
      <a:accent3>
        <a:srgbClr val="FFFFFF"/>
      </a:accent3>
      <a:accent4>
        <a:srgbClr val="000000"/>
      </a:accent4>
      <a:accent5>
        <a:srgbClr val="CCD8C4"/>
      </a:accent5>
      <a:accent6>
        <a:srgbClr val="53645F"/>
      </a:accent6>
      <a:hlink>
        <a:srgbClr val="496D77"/>
      </a:hlink>
      <a:folHlink>
        <a:srgbClr val="EFBC35"/>
      </a:folHlink>
    </a:clrScheme>
    <a:fontScheme name="PPT Template N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233363" marR="0" indent="-233363" algn="ctr" defTabSz="914400" rtl="0" eaLnBrk="1" fontAlgn="base" latinLnBrk="0" hangingPunct="1">
          <a:lnSpc>
            <a:spcPct val="100000"/>
          </a:lnSpc>
          <a:spcBef>
            <a:spcPct val="15000"/>
          </a:spcBef>
          <a:spcAft>
            <a:spcPct val="0"/>
          </a:spcAft>
          <a:buClr>
            <a:srgbClr val="993300"/>
          </a:buClr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233363" marR="0" indent="-233363" algn="ctr" defTabSz="914400" rtl="0" eaLnBrk="1" fontAlgn="base" latinLnBrk="0" hangingPunct="1">
          <a:lnSpc>
            <a:spcPct val="100000"/>
          </a:lnSpc>
          <a:spcBef>
            <a:spcPct val="15000"/>
          </a:spcBef>
          <a:spcAft>
            <a:spcPct val="0"/>
          </a:spcAft>
          <a:buClr>
            <a:srgbClr val="993300"/>
          </a:buClr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PT Template NEW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NEW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NEW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NEW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NEW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NEW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NEW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NEW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CC6600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B8AA"/>
        </a:accent5>
        <a:accent6>
          <a:srgbClr val="00005C"/>
        </a:accent6>
        <a:hlink>
          <a:srgbClr val="8080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14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994D22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CAB2AB"/>
        </a:accent5>
        <a:accent6>
          <a:srgbClr val="00005C"/>
        </a:accent6>
        <a:hlink>
          <a:srgbClr val="8080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15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994D22"/>
        </a:accent1>
        <a:accent2>
          <a:srgbClr val="146068"/>
        </a:accent2>
        <a:accent3>
          <a:srgbClr val="FFFFFF"/>
        </a:accent3>
        <a:accent4>
          <a:srgbClr val="000000"/>
        </a:accent4>
        <a:accent5>
          <a:srgbClr val="CAB2AB"/>
        </a:accent5>
        <a:accent6>
          <a:srgbClr val="11565E"/>
        </a:accent6>
        <a:hlink>
          <a:srgbClr val="8080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16">
        <a:dk1>
          <a:srgbClr val="000000"/>
        </a:dk1>
        <a:lt1>
          <a:srgbClr val="FFFFFF"/>
        </a:lt1>
        <a:dk2>
          <a:srgbClr val="FFFFFF"/>
        </a:dk2>
        <a:lt2>
          <a:srgbClr val="969696"/>
        </a:lt2>
        <a:accent1>
          <a:srgbClr val="994D22"/>
        </a:accent1>
        <a:accent2>
          <a:srgbClr val="146068"/>
        </a:accent2>
        <a:accent3>
          <a:srgbClr val="FFFFFF"/>
        </a:accent3>
        <a:accent4>
          <a:srgbClr val="000000"/>
        </a:accent4>
        <a:accent5>
          <a:srgbClr val="CAB2AB"/>
        </a:accent5>
        <a:accent6>
          <a:srgbClr val="11565E"/>
        </a:accent6>
        <a:hlink>
          <a:srgbClr val="8080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8542</TotalTime>
  <Words>1697</Words>
  <Application>Microsoft Office PowerPoint</Application>
  <PresentationFormat>Экран (4:3)</PresentationFormat>
  <Paragraphs>197</Paragraphs>
  <Slides>31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31</vt:i4>
      </vt:variant>
    </vt:vector>
  </HeadingPairs>
  <TitlesOfParts>
    <vt:vector size="43" baseType="lpstr">
      <vt:lpstr>Akrobat</vt:lpstr>
      <vt:lpstr>Akrobat Black</vt:lpstr>
      <vt:lpstr>Akrobat SemiBold</vt:lpstr>
      <vt:lpstr>Arial</vt:lpstr>
      <vt:lpstr>Calibri</vt:lpstr>
      <vt:lpstr>Calibri Light</vt:lpstr>
      <vt:lpstr>Lucida Sans Unicode</vt:lpstr>
      <vt:lpstr>Verdana</vt:lpstr>
      <vt:lpstr>Wingdings</vt:lpstr>
      <vt:lpstr>Wingdings 3</vt:lpstr>
      <vt:lpstr>PPT Template NEW</vt:lpstr>
      <vt:lpstr>1_Тема Office</vt:lpstr>
      <vt:lpstr>Итоги Кубка ТРИЗ-Саммита 2020/2021 </vt:lpstr>
      <vt:lpstr>Кубок ТРИЗ-Саммита 2020 - 2021</vt:lpstr>
      <vt:lpstr>Кубок ТРИЗ-Саммита 2020 - 2021</vt:lpstr>
      <vt:lpstr>Кубок ТРИЗ-Саммита 2020 - 2021</vt:lpstr>
      <vt:lpstr>Кубок ТРИЗ-Саммита 2020 - 2021</vt:lpstr>
      <vt:lpstr>Кубок ТРИЗ-Саммита 2020 - 2021</vt:lpstr>
      <vt:lpstr>Кубок ТРИЗ Саммита 2020 - 2021</vt:lpstr>
      <vt:lpstr>Кубок ТРИЗ Саммита 2020/2021</vt:lpstr>
      <vt:lpstr>Кубок ТРИЗ Саммита 2020/2021</vt:lpstr>
      <vt:lpstr>Кубок ТРИЗ Саммита 2020/2021</vt:lpstr>
      <vt:lpstr>Кубок ТРИЗ Саммита 2020/2021</vt:lpstr>
      <vt:lpstr>Кубок ТРИЗ Саммита. 2014 – 2021. Фотогалерея</vt:lpstr>
      <vt:lpstr>Кубок ТРИЗ Саммита. 2014 – 2021. Фотогалерея</vt:lpstr>
      <vt:lpstr>Кубок ТРИЗ Саммита. 2014 – 2021. Фотогалерея</vt:lpstr>
      <vt:lpstr>Кубок ТРИЗ Саммита. 2014 – 2021. Фотогалерея</vt:lpstr>
      <vt:lpstr>Кубок ТРИЗ Саммита. 2014 – 2021. Фотогалерея</vt:lpstr>
      <vt:lpstr>Кубок ТРИЗ Саммита. 2014 – 2021. Фотогалерея</vt:lpstr>
      <vt:lpstr>Кубок ТРИЗ Саммита. 2014 – 2021. Фотогалерея</vt:lpstr>
      <vt:lpstr>Кубок ТРИЗ Саммита. 2014 – 2021. Фотогалерея</vt:lpstr>
      <vt:lpstr>Кубок ТРИЗ Саммита. 2014 – 2021. Фотогалерея</vt:lpstr>
      <vt:lpstr>Кубок ТРИЗ Саммита. 2014 – 2021. Фотогалерея</vt:lpstr>
      <vt:lpstr>Кубок ТРИЗ Саммита. 2014 – 2021. Фотогалерея</vt:lpstr>
      <vt:lpstr>ТРИЗ турнир – соревнование для школьников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дальше? Развитие конкурса</vt:lpstr>
      <vt:lpstr>Вебинары по подготовке к Кубку и турниру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Рубина Наталия</cp:lastModifiedBy>
  <cp:revision>96</cp:revision>
  <dcterms:created xsi:type="dcterms:W3CDTF">2020-08-09T09:36:38Z</dcterms:created>
  <dcterms:modified xsi:type="dcterms:W3CDTF">2021-10-14T15:28:14Z</dcterms:modified>
</cp:coreProperties>
</file>