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59" r:id="rId5"/>
    <p:sldId id="262" r:id="rId6"/>
    <p:sldId id="263" r:id="rId7"/>
    <p:sldId id="267" r:id="rId8"/>
    <p:sldId id="264" r:id="rId9"/>
    <p:sldId id="269" r:id="rId10"/>
    <p:sldId id="268" r:id="rId11"/>
    <p:sldId id="266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1BE4-BAAB-AE47-9D63-9E58FD8B1EE0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B8E0-7175-C04E-AE00-A456CBFFD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0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1B8E0-7175-C04E-AE00-A456CBFFDC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2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1B8E0-7175-C04E-AE00-A456CBFFDC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5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53067-6A61-E14B-AB4C-E85BC03E0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077" r="11393" b="2061"/>
          <a:stretch/>
        </p:blipFill>
        <p:spPr>
          <a:xfrm>
            <a:off x="1556588" y="0"/>
            <a:ext cx="10744679" cy="69737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3933FC-8F7F-F143-B94F-1D40E93D574F}"/>
              </a:ext>
            </a:extLst>
          </p:cNvPr>
          <p:cNvSpPr/>
          <p:nvPr userDrawn="1"/>
        </p:nvSpPr>
        <p:spPr>
          <a:xfrm>
            <a:off x="0" y="0"/>
            <a:ext cx="5674291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A0C7C-343C-234F-B177-11C92B6C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72640"/>
            <a:ext cx="9652000" cy="1254442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28E8E-6A36-7A45-95A8-08435C51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0" y="3419158"/>
            <a:ext cx="6461760" cy="919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4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F8F1B-7B7C-B64A-856D-E35E92466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63261" y="-17253"/>
            <a:ext cx="12318521" cy="69291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1AD3A1-1EA8-5B46-B2DC-CB49FED4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D47259B-5B9D-C34A-8D57-4D5CCF1C8E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160" y="307994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EEB63DA-8F57-C54F-886F-556FABFB6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095" y="3129829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8FF852-741C-4C43-9C94-785D70B015C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81095" y="3605445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9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5FE9DB-E269-E640-947B-C75619012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 flipH="1">
            <a:off x="-81692" y="-64698"/>
            <a:ext cx="12422037" cy="69873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1AD3A1-1EA8-5B46-B2DC-CB49FED4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392" y="2574806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327" y="2624694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29327" y="3100310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CB5BB5A-A530-3A49-83B0-03D07B22E3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0392" y="4413766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135013-AB30-2444-B444-727421B6FA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29327" y="4463654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02476C-1D1F-8945-B336-62C83E7392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9327" y="4939270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0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79637D-A38B-4A4E-BBF1-73D576775EF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160" y="99387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095" y="1043759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81095" y="1519375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CB5BB5A-A530-3A49-83B0-03D07B22E3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42160" y="440393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135013-AB30-2444-B444-727421B6FA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1095" y="4453827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02476C-1D1F-8945-B336-62C83E7392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81095" y="4929443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412C97D-6B5E-C740-A284-F99AC51384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42160" y="2723237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B1480D-0C8D-B748-957F-924E4A0A13B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81095" y="2773125"/>
            <a:ext cx="4507865" cy="2991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AC106DA-03B8-D841-9AA9-F3FFBA059B7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681095" y="3248741"/>
            <a:ext cx="6671945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16100D-D41F-AA46-B635-FD2CA6E45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33C8C5-3A47-5A49-802D-CF44E0FB7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C1546BE-6B04-5D4F-B978-FA1F08561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155275" y="-87342"/>
            <a:ext cx="12502550" cy="7032684"/>
          </a:xfrm>
          <a:prstGeom prst="rect">
            <a:avLst/>
          </a:prstGeom>
        </p:spPr>
      </p:pic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8AA4CDF0-FE52-3E4D-81F3-9A149B25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3680" y="1908720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72D4AA1-C7D3-7742-9517-0D73443A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980" y="3429000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D7BD97-9947-DC40-9047-59BAA83606A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71519" y="3833563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C1546BE-6B04-5D4F-B978-FA1F08561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80513" y="-45289"/>
            <a:ext cx="12353026" cy="6948577"/>
          </a:xfrm>
          <a:prstGeom prst="rect">
            <a:avLst/>
          </a:prstGeom>
        </p:spPr>
      </p:pic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8AA4CDF0-FE52-3E4D-81F3-9A149B25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0919" y="212811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72D4AA1-C7D3-7742-9517-0D73443A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219" y="364839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BD7BD97-9947-DC40-9047-59BAA83606A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88758" y="405296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81221B4-9222-624C-8772-1D9DC972AA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2042" y="212811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0E4D1D-3195-1543-942D-77D6242F47B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09342" y="364839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3AFE75-9CB6-6B40-A679-60F721FC6FF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39881" y="405296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4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C68148-C810-4D48-AA38-3D620D717FF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5C3039-6812-CF48-AAE0-6FF8F500E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AAD257-E2B2-1042-9179-DA5EAE038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016" y="141478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653F76-DDBC-5C49-84B1-94BDA40C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316" y="2935061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4FC0B9-BD7F-BF46-A630-B82100A1BD3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21855" y="3339624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CF21ED3-D1FF-EC4D-8077-0D84C37E9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35231" y="1414781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692D8-269D-A040-8157-D24B5BC91F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27451" y="2935061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5910B9-33BA-FF4A-8CFA-38A6DE6BB3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657990" y="3339624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8607A446-D110-3446-8C6C-F46E677FE1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8497" y="2778559"/>
            <a:ext cx="1300162" cy="1300881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926BC6-60C0-B841-9037-C0804F83E0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815797" y="4298839"/>
            <a:ext cx="2505561" cy="29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7C21B6C-6B6C-DC4D-BF70-9B67023201E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46336" y="4703402"/>
            <a:ext cx="2824481" cy="7398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C301B5-5D41-3041-899E-EA34A64104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1AB022-61C6-1945-94A6-53677B675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11" t="56438" r="8811" b="3550"/>
          <a:stretch/>
        </p:blipFill>
        <p:spPr>
          <a:xfrm>
            <a:off x="-80513" y="0"/>
            <a:ext cx="12353026" cy="69485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AC087F-529D-2342-9702-38E09809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03" y="480433"/>
            <a:ext cx="8767762" cy="1254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3A09F-1A35-7A4E-BD19-34F6BEAC42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4975" y="2035175"/>
            <a:ext cx="7410450" cy="4341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85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82054A-CB6A-1843-B670-AC67F01D6CF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7AD535-3997-0040-9E93-C94D2282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33" y="1847091"/>
            <a:ext cx="9111934" cy="5184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C9017FDB-754C-DC4B-92C6-51C286C0DB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3372" y="3190049"/>
            <a:ext cx="7285315" cy="2089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FED48C-1ED8-7A41-A991-D503F2648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967" y="3194348"/>
            <a:ext cx="1241107" cy="3663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CB328-CC8A-BA44-9628-F74822F9E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48970" y="673100"/>
            <a:ext cx="1866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6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gif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gif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CE0169-96FE-2B44-A013-E04D99D2A97C}"/>
              </a:ext>
            </a:extLst>
          </p:cNvPr>
          <p:cNvGrpSpPr/>
          <p:nvPr/>
        </p:nvGrpSpPr>
        <p:grpSpPr>
          <a:xfrm>
            <a:off x="1303462" y="4887154"/>
            <a:ext cx="6812253" cy="1286924"/>
            <a:chOff x="2865120" y="4958284"/>
            <a:chExt cx="6336351" cy="11065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CB041A-2337-4245-9C89-92D1942A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ADCB26-C7FC-964E-AE09-6FD65DB94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906257-3130-EF49-975C-A221FCA59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CB54867-6DF5-634E-8B58-94B02DDCEC7C}"/>
              </a:ext>
            </a:extLst>
          </p:cNvPr>
          <p:cNvSpPr/>
          <p:nvPr/>
        </p:nvSpPr>
        <p:spPr>
          <a:xfrm>
            <a:off x="1226414" y="3381495"/>
            <a:ext cx="6152954" cy="10852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515B7-868B-1C4C-B557-BB1282670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62" y="3516960"/>
            <a:ext cx="5900287" cy="919162"/>
          </a:xfrm>
        </p:spPr>
        <p:txBody>
          <a:bodyPr/>
          <a:lstStyle/>
          <a:p>
            <a:r>
              <a:rPr lang="en-US" sz="4800" b="0" dirty="0">
                <a:solidFill>
                  <a:srgbClr val="0153E4"/>
                </a:solidFill>
              </a:rPr>
              <a:t>OCTOBER 15-6, </a:t>
            </a:r>
            <a:r>
              <a:rPr lang="ru-RU" sz="4800" b="0" dirty="0">
                <a:solidFill>
                  <a:srgbClr val="0153E4"/>
                </a:solidFill>
              </a:rPr>
              <a:t>2</a:t>
            </a:r>
            <a:r>
              <a:rPr lang="en-US" sz="4800" b="0" dirty="0">
                <a:solidFill>
                  <a:srgbClr val="0153E4"/>
                </a:solidFill>
              </a:rPr>
              <a:t>3</a:t>
            </a:r>
            <a:endParaRPr lang="x-none" sz="4800" dirty="0">
              <a:solidFill>
                <a:srgbClr val="0153E4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E5A818-26F3-1145-B888-F851383B1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413" y="624146"/>
            <a:ext cx="7901545" cy="20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903" y="1"/>
            <a:ext cx="8767762" cy="1219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Решение производственной ситуации с применением алгоритма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0"/>
          </p:nvPr>
        </p:nvSpPr>
        <p:spPr>
          <a:xfrm>
            <a:off x="434975" y="1042737"/>
            <a:ext cx="11339930" cy="5815263"/>
          </a:xfrm>
        </p:spPr>
        <p:txBody>
          <a:bodyPr/>
          <a:lstStyle/>
          <a:p>
            <a:pPr>
              <a:defRPr/>
            </a:pPr>
            <a:r>
              <a:rPr lang="ru-RU" sz="2000" b="1" dirty="0"/>
              <a:t>1. Неправильное крепление стропил к мауэрлату. </a:t>
            </a:r>
          </a:p>
          <a:p>
            <a:pPr>
              <a:defRPr/>
            </a:pPr>
            <a:r>
              <a:rPr lang="ru-RU" sz="2000" b="1" dirty="0"/>
              <a:t>2. Необходимо учесть ряд мер, исключающих влияние осадки здания. В  процессе осадки будет меняться геометрия дома. </a:t>
            </a:r>
          </a:p>
          <a:p>
            <a:pPr>
              <a:defRPr/>
            </a:pPr>
            <a:r>
              <a:rPr lang="ru-RU" sz="2000" b="1" dirty="0"/>
              <a:t>3. Используя метод прямой аналогии, проследим, как решаются подобные задачи в других системах. Например:</a:t>
            </a:r>
          </a:p>
          <a:p>
            <a:pPr>
              <a:defRPr/>
            </a:pPr>
            <a:r>
              <a:rPr lang="ru-RU" sz="2000" b="1" dirty="0"/>
              <a:t>- одежда для детей с возможностью регулировать запас на вырост; </a:t>
            </a:r>
          </a:p>
          <a:p>
            <a:pPr>
              <a:defRPr/>
            </a:pPr>
            <a:r>
              <a:rPr lang="ru-RU" sz="2000" b="1" dirty="0"/>
              <a:t>- ремни</a:t>
            </a:r>
          </a:p>
          <a:p>
            <a:pPr>
              <a:defRPr/>
            </a:pPr>
            <a:r>
              <a:rPr lang="ru-RU" sz="2000" b="1" dirty="0"/>
              <a:t>- резинки, обладающие способностью растягиваться </a:t>
            </a:r>
          </a:p>
          <a:p>
            <a:pPr>
              <a:defRPr/>
            </a:pPr>
            <a:r>
              <a:rPr lang="ru-RU" sz="2000" b="1" dirty="0"/>
              <a:t>- салазки.</a:t>
            </a:r>
          </a:p>
          <a:p>
            <a:pPr>
              <a:defRPr/>
            </a:pPr>
            <a:r>
              <a:rPr lang="ru-RU" sz="2000" b="1" dirty="0"/>
              <a:t>4. В нашем случае подходит  не жесткое, а подвижное крепление элементов конструкции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9438" r="-1076" b="-9438"/>
          <a:stretch/>
        </p:blipFill>
        <p:spPr bwMode="auto">
          <a:xfrm>
            <a:off x="3920164" y="5029993"/>
            <a:ext cx="3207544" cy="182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5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903" y="480433"/>
            <a:ext cx="8767762" cy="7868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Задание на преодоление инерции мышления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34974" y="1523999"/>
            <a:ext cx="8356099" cy="533400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Calibri" panose="020F0502020204030204" pitchFamily="34" charset="0"/>
              </a:rPr>
              <a:t>Он спрыгнул с лестницы пятидесятиметровой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Да на бетон. Однако - не разбился!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Пошел домой веселый и здоровый!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Вот вам загадка: как он исхитрился?!</a:t>
            </a:r>
          </a:p>
          <a:p>
            <a:pPr marL="0" indent="0" algn="ctr">
              <a:buNone/>
            </a:pPr>
            <a:r>
              <a:rPr lang="ru-RU" altLang="ru-RU" b="1" dirty="0">
                <a:latin typeface="Calibri" panose="020F0502020204030204" pitchFamily="34" charset="0"/>
              </a:rPr>
              <a:t>Ни крыльев не было, ни парашюта,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Но все же не разбился почему-то.</a:t>
            </a:r>
          </a:p>
          <a:p>
            <a:pPr marL="0" indent="0" algn="ctr">
              <a:buNone/>
            </a:pPr>
            <a:r>
              <a:rPr lang="ru-RU" altLang="ru-RU" b="1" dirty="0">
                <a:latin typeface="Calibri" panose="020F0502020204030204" pitchFamily="34" charset="0"/>
              </a:rPr>
              <a:t>Добавлю еще уточнение,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Что прыгал он с верхней ступени.</a:t>
            </a:r>
          </a:p>
          <a:p>
            <a:pPr marL="0" indent="0" algn="ctr">
              <a:buNone/>
            </a:pPr>
            <a:r>
              <a:rPr lang="ru-RU" altLang="ru-RU" b="1" dirty="0">
                <a:latin typeface="Calibri" panose="020F0502020204030204" pitchFamily="34" charset="0"/>
              </a:rPr>
              <a:t>И объяснить придется специально,</a:t>
            </a:r>
            <a:br>
              <a:rPr lang="ru-RU" altLang="ru-RU" b="1" dirty="0">
                <a:latin typeface="Calibri" panose="020F0502020204030204" pitchFamily="34" charset="0"/>
              </a:rPr>
            </a:br>
            <a:r>
              <a:rPr lang="ru-RU" altLang="ru-RU" b="1" dirty="0">
                <a:latin typeface="Calibri" panose="020F0502020204030204" pitchFamily="34" charset="0"/>
              </a:rPr>
              <a:t>Что лестница стояла вертикально.</a:t>
            </a:r>
          </a:p>
          <a:p>
            <a:pPr marL="0" indent="0" algn="ctr">
              <a:buNone/>
            </a:pPr>
            <a:r>
              <a:rPr lang="ru-RU" altLang="ru-RU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Подсказка: прыгать с пятидесятиметровой лестницы и с пятидесятиметровой высоты — разные вещи.</a:t>
            </a:r>
            <a:endParaRPr lang="ru-RU" alt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ru-RU" alt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033" y="0"/>
            <a:ext cx="9111934" cy="81814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Конструкции лестниц (метод прямой аналогии)</a:t>
            </a:r>
          </a:p>
        </p:txBody>
      </p:sp>
      <p:pic>
        <p:nvPicPr>
          <p:cNvPr id="4" name="Объект 12" descr="http://2.bp.blogspot.com/-5l-CU8zDwzo/TcKfSNDNrvI/AAAAAAAAAGQ/TPr50bD0CxE/s200/HolyWellStepsNew1.jpg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97" y="721895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13" descr="http://ic.pics.livejournal.com/kamienec/67119832/112237/112237_60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48" y="721895"/>
            <a:ext cx="147675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-228908" y="2626895"/>
            <a:ext cx="4782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Первые лестницы (природная аналогия) 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9" name="Рисунок 8" descr="http://s58.radikal.ru/i161/0808/df/1f27db848a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61" y="721895"/>
            <a:ext cx="165148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parkettworld.at/s/cc_images/cache_24292399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7" y="721895"/>
            <a:ext cx="161819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993647" y="2626895"/>
            <a:ext cx="2449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</a:rPr>
              <a:t>Лестница хребтовая</a:t>
            </a:r>
            <a:endParaRPr lang="ru-RU" sz="2000" dirty="0"/>
          </a:p>
        </p:txBody>
      </p:sp>
      <p:pic>
        <p:nvPicPr>
          <p:cNvPr id="17" name="Рисунок 16" descr="http://www.playcast.ru/uploads/2015/05/09/13531998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59" y="749969"/>
            <a:ext cx="177480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sdelai-lestnicu.ru/wp-content/uploads/utinyy-shag-600x4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521" y="784058"/>
            <a:ext cx="1744482" cy="1842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8386832" y="2654969"/>
            <a:ext cx="2869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Лестница «утиный шаг»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6" name="Рисунок 25" descr="http://www.bo-na.ru/gfx/repository/img/products/WRQ39-7P45X-05Z5H3-54C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7" y="3554579"/>
            <a:ext cx="1428750" cy="17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www.marretti.it/wp-content/gallery/09-scala-a-chiocciola-in-legno/gradini-scale-a-chiocciola-in-legn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48" y="3554578"/>
            <a:ext cx="1476756" cy="176212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615609" y="5396984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Лестница веерная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4" name="Рисунок 33" descr="http://im1-tub-ru.yandex.net/i?id=b91faa40a08bb0a771b3fd6c7be5273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07" y="3573432"/>
            <a:ext cx="1497240" cy="174327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5014635" y="5396983"/>
            <a:ext cx="2878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Лестница модульная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8" name="Рисунок 37" descr="http://vselestnitsy.ru/images/modul/module-rm01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7" y="3603212"/>
            <a:ext cx="1618190" cy="171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://s.productreview.com.au/products/images/bushnell-sportview-15-45x50-spotting-scope-black-781545_4ef7ac7a3f48b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69" y="3554579"/>
            <a:ext cx="1496792" cy="17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http://bullboard.ru/images/2014/08/12/33393/140784137431113300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26" y="3573432"/>
            <a:ext cx="1609777" cy="17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8797724" y="5465727"/>
            <a:ext cx="3168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Лестница телескопическая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218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03802"/>
            <a:ext cx="12191999" cy="9785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257675" algn="l"/>
              </a:tabLst>
            </a:pP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Конструкции лестниц (метод личной аналогии)</a:t>
            </a:r>
          </a:p>
        </p:txBody>
      </p:sp>
      <p:pic>
        <p:nvPicPr>
          <p:cNvPr id="7" name="Объект 6" descr="http://happylifeguide.ru/userfiles/upload/images/sistema%20obrazovaniya%20man.jpg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5" y="891731"/>
            <a:ext cx="1491916" cy="17348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296876" y="2662989"/>
            <a:ext cx="477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</a:rPr>
              <a:t>Лестница внизу шире чем вверху </a:t>
            </a:r>
          </a:p>
          <a:p>
            <a:pPr algn="ctr"/>
            <a:r>
              <a:rPr lang="ru-RU" sz="2000" b="1" dirty="0">
                <a:ea typeface="Calibri" panose="020F0502020204030204" pitchFamily="34" charset="0"/>
              </a:rPr>
              <a:t>(для устойчивости)</a:t>
            </a:r>
            <a:endParaRPr lang="ru-RU" sz="2000" dirty="0"/>
          </a:p>
        </p:txBody>
      </p:sp>
      <p:pic>
        <p:nvPicPr>
          <p:cNvPr id="11" name="Рисунок 10" descr="http://urteks.ru/uploadedFiles/eshopimages/big/13698595.88hl46c8d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32" y="891731"/>
            <a:ext cx="1357635" cy="17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.depositphotos.com/1862693/1800/i/950/depositphotos_18008407-stock-photo-male-foot-heel-fee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15" y="928151"/>
            <a:ext cx="1289152" cy="105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.pfst.net/2010.12/4012807800106476c81356694f2420ae2ff40aa037_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10" y="928151"/>
            <a:ext cx="1279103" cy="105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276944" y="2435929"/>
            <a:ext cx="3638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Лестница со «сменными ногами» 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6" name="Рисунок 15" descr="http://prokazan.ru/userfiles/comoriginal/img-20171220180628-3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68" y="2016448"/>
            <a:ext cx="1909011" cy="131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navysotemsk.ru/image/cache/catalog/zarges/%20%D0%B4%D0%B5%D1%80%D0%B5%D0%B2%D1%8F%D0%BD%D0%BD%D0%B0%D1%8F%20%D1%81%D1%82%D1%80%D0%B5%D0%BC%D1%8F%D0%BD%D0%BA%D0%B0/%20zarges/100376_middle-1024x76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12" y="928151"/>
            <a:ext cx="1824941" cy="191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www.budujemydom.pl/i/images/7/9/8/dz05ODYmaD02NTY=_src_195798-skladane_schody_strych8_budujemydomp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01" y="909817"/>
            <a:ext cx="1736252" cy="192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fb.ru/misc/i/gallery/48343/2331488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5" y="3636258"/>
            <a:ext cx="1087540" cy="119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9686" y="5997342"/>
            <a:ext cx="4077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Лестница с накладками на ступени </a:t>
            </a:r>
          </a:p>
          <a:p>
            <a:r>
              <a:rPr lang="ru-RU" sz="2000" b="1" dirty="0">
                <a:ea typeface="Calibri" panose="020F0502020204030204" pitchFamily="34" charset="0"/>
              </a:rPr>
              <a:t>(различного назначения)</a:t>
            </a:r>
            <a:endParaRPr lang="ru-RU" sz="2000" dirty="0"/>
          </a:p>
        </p:txBody>
      </p:sp>
      <p:pic>
        <p:nvPicPr>
          <p:cNvPr id="23" name="Рисунок 22" descr="http://moneyrasprodaja.ru/img/p/1/66094-large_defaul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5" y="3642198"/>
            <a:ext cx="1228943" cy="116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www.invisibleinkradio.com/wp-content/uploads/2017/07/Popular-Rubber-Stair-Treads-Ideas-768x57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48" y="3659672"/>
            <a:ext cx="1131692" cy="11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mtdata.ru/u23/photo95C0/20341759653-0/original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6" y="4809616"/>
            <a:ext cx="982466" cy="118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g02.a.alicdn.com/kf/HTB1anIpIFXXXXacaXXXq6xXFXXXR/1pcs-Hot-Winter-Summer-Women-s-Sun-Hat-Outdoor-Anti-Scratch-High-Temperature-Sunscreen-Hat-UV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53" y="4835114"/>
            <a:ext cx="1228942" cy="118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stroika2015.ru/wp-content/uploads/2015/04/fa06f0c346eae4516af63925ad9f6463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21" y="4809617"/>
            <a:ext cx="1295558" cy="12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s://ic.pics.livejournal.com/netrmed/77047049/489356/489356_original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28" y="3642198"/>
            <a:ext cx="1714163" cy="163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arg-komplekt.ru/templates/arg-komplekt/production_images/lestnica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8560" y="3588017"/>
            <a:ext cx="1636615" cy="177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https://previews.123rf.com/images/komissar007/komissar0071401/komissar007140100005/24907611-Man-Holding-Dumb-Bell-Muscular-arm-Vector-illustration-Stock-Photo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58" y="3631619"/>
            <a:ext cx="1652183" cy="1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7972412" y="5530557"/>
            <a:ext cx="4132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Лестница с консольными ступенями, усиленными у основания</a:t>
            </a:r>
            <a:endParaRPr lang="ru-RU" sz="2000" dirty="0"/>
          </a:p>
        </p:txBody>
      </p:sp>
      <p:pic>
        <p:nvPicPr>
          <p:cNvPr id="39" name="Рисунок 38" descr="http://euroimport-m.ru/sites/default/files/01_265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02" y="3664005"/>
            <a:ext cx="1636078" cy="18299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4276944" y="5622409"/>
            <a:ext cx="3575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</a:rPr>
              <a:t>Лестница подвесная  с захватами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96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"/>
            <a:ext cx="9652000" cy="1251284"/>
          </a:xfrm>
          <a:prstGeom prst="rect">
            <a:avLst/>
          </a:prstGeo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Конструкции лестниц (метод символической аналогии)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" name="Подзаголовок 34"/>
          <p:cNvSpPr>
            <a:spLocks noGrp="1"/>
          </p:cNvSpPr>
          <p:nvPr>
            <p:ph type="subTitle" idx="1"/>
          </p:nvPr>
        </p:nvSpPr>
        <p:spPr>
          <a:xfrm>
            <a:off x="0" y="3419158"/>
            <a:ext cx="9326880" cy="38800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Бегущая лестница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Исчезающая лестница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Бесконечная лестница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Парящая лестница</a:t>
            </a:r>
          </a:p>
        </p:txBody>
      </p:sp>
      <p:pic>
        <p:nvPicPr>
          <p:cNvPr id="5" name="Рисунок 4" descr="http://montajlift.ru/images/stories/esc_c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759"/>
            <a:ext cx="2269062" cy="283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rden.net.au/photogallery/thumbnail.axd?image=/site/DefaultSite/filesystem/images/photogallery/modern-balustrades/modern-balustrades-10.jpg&amp;x=760&amp;y=506&amp;minx=0&amp;miny=0&amp;quality=90&amp;colors=255&amp;colorbits=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54" y="2799707"/>
            <a:ext cx="3635092" cy="42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8 видов лестниц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11" y="914759"/>
            <a:ext cx="2195923" cy="283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8 видов лестниц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759"/>
            <a:ext cx="3081541" cy="375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library.by/portalus/modules/culture/special/imp/imp-world-r.narod.ru/grey/g030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16" y="802334"/>
            <a:ext cx="3271500" cy="2951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902" y="0"/>
            <a:ext cx="11388129" cy="770021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</a:rPr>
              <a:t>Примеры заданий по символической аналогии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88361347"/>
              </p:ext>
            </p:extLst>
          </p:nvPr>
        </p:nvGraphicFramePr>
        <p:xfrm>
          <a:off x="-112297" y="737934"/>
          <a:ext cx="12432884" cy="627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Символическая формулировка </a:t>
                      </a: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(вопрос</a:t>
                      </a:r>
                      <a:r>
                        <a:rPr lang="ru-RU" sz="20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преподавателя)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Объект (вариант ответа обучающегося)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Объект (вопрос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преподавателя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</a:rPr>
                        <a:t>Символическая формулировка (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вариант ответа обучающегося)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бревенчатая коробка, связка бревен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сруб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окна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глаза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связь верха и низа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лестница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фронтон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лоб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принудительная целостность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прочность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стропила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ребра крыши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позвоночник стропильной системы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центральный прогон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фасад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лицо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фундамент крыши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мауэрлат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гонт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целая дробность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скелет крыши</a:t>
                      </a: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стропильная система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err="1">
                <a:solidFill>
                  <a:srgbClr val="202124"/>
                </a:solidFill>
                <a:latin typeface="inherit"/>
              </a:rPr>
              <a:t>Thank</a:t>
            </a:r>
            <a:r>
              <a:rPr lang="ru-RU" sz="60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6000" b="1" dirty="0" err="1">
                <a:solidFill>
                  <a:srgbClr val="202124"/>
                </a:solidFill>
                <a:latin typeface="inherit"/>
              </a:rPr>
              <a:t>you</a:t>
            </a:r>
            <a:r>
              <a:rPr lang="ru-RU" sz="60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6000" b="1" dirty="0" err="1">
                <a:solidFill>
                  <a:srgbClr val="202124"/>
                </a:solidFill>
                <a:latin typeface="inherit"/>
              </a:rPr>
              <a:t>for</a:t>
            </a:r>
            <a:r>
              <a:rPr lang="ru-RU" sz="60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6000" b="1" dirty="0" err="1">
                <a:solidFill>
                  <a:srgbClr val="202124"/>
                </a:solidFill>
                <a:latin typeface="inherit"/>
              </a:rPr>
              <a:t>attention</a:t>
            </a:r>
            <a:r>
              <a:rPr lang="ru-RU" sz="6000" b="1" dirty="0">
                <a:solidFill>
                  <a:schemeClr val="tx1"/>
                </a:solidFill>
              </a:rPr>
              <a:t>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40226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46FC-A1E4-964E-B5B8-710DC7AB7D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85245" y="3640346"/>
            <a:ext cx="3646100" cy="44081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Korotkih</a:t>
            </a:r>
            <a:r>
              <a:rPr lang="en-US" sz="2400" b="1" dirty="0">
                <a:solidFill>
                  <a:schemeClr val="bg1"/>
                </a:solidFill>
              </a:rPr>
              <a:t> Svetlana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BD6C0-0E1B-2548-A249-51928129E87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9796" y="4275792"/>
            <a:ext cx="9703837" cy="1061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x-none" sz="20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5802A5-FE3B-B946-A9A8-30785E358C67}"/>
              </a:ext>
            </a:extLst>
          </p:cNvPr>
          <p:cNvGrpSpPr/>
          <p:nvPr/>
        </p:nvGrpSpPr>
        <p:grpSpPr>
          <a:xfrm>
            <a:off x="4697075" y="5886730"/>
            <a:ext cx="2797850" cy="488604"/>
            <a:chOff x="2865120" y="4958284"/>
            <a:chExt cx="6336351" cy="1106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FA8BA-71A1-C147-94F2-F11F913A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00547B-B3B4-F648-A24B-1F2884DFE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620DD-0049-FF48-994E-8BBB2670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FE30C-786E-2F4D-A77A-107FA1635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095" y="344088"/>
            <a:ext cx="2100675" cy="551427"/>
          </a:xfrm>
          <a:prstGeom prst="rect">
            <a:avLst/>
          </a:prstGeom>
        </p:spPr>
      </p:pic>
      <p:sp>
        <p:nvSpPr>
          <p:cNvPr id="5" name="AutoShape 2" descr="https://apf.mail.ru/cgi-bin/readmsg?id=16337805100546573044;0;1&amp;exif=1&amp;full=1&amp;x-email=korotkihs%40ktps24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-2567" r="8614" b="36718"/>
          <a:stretch/>
        </p:blipFill>
        <p:spPr>
          <a:xfrm>
            <a:off x="4241370" y="992363"/>
            <a:ext cx="3653883" cy="26553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3" y="4287844"/>
            <a:ext cx="8879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Use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of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TRIZ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technology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in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high-quality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training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of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woodworking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sz="2800" b="1" dirty="0" err="1">
                <a:solidFill>
                  <a:srgbClr val="202124"/>
                </a:solidFill>
                <a:latin typeface="inherit"/>
              </a:rPr>
              <a:t>specialists</a:t>
            </a:r>
            <a:r>
              <a:rPr lang="ru-RU" sz="2800" b="1" dirty="0">
                <a:solidFill>
                  <a:srgbClr val="202124"/>
                </a:solidFill>
                <a:latin typeface="inherit"/>
              </a:rPr>
              <a:t>.</a:t>
            </a:r>
            <a:r>
              <a:rPr lang="ru-RU" sz="2800" b="1" dirty="0"/>
              <a:t> </a:t>
            </a:r>
            <a:endParaRPr lang="ru-RU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9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01100411"/>
              </p:ext>
            </p:extLst>
          </p:nvPr>
        </p:nvGraphicFramePr>
        <p:xfrm>
          <a:off x="37323" y="0"/>
          <a:ext cx="12154677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7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Случайные объекты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Сетка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Коробка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Радуга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7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Характерные признаки случайных объектов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рыболовная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картонная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разноцветная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рабица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передач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яркая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пластмассовая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объемная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цветная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москитная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металлическая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дугообразная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металлическая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подарочная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лучезарная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5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авоська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спичечная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природная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5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61475936"/>
              </p:ext>
            </p:extLst>
          </p:nvPr>
        </p:nvGraphicFramePr>
        <p:xfrm>
          <a:off x="0" y="-139959"/>
          <a:ext cx="12191999" cy="814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Стекло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Металлическая сетка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sng" dirty="0">
                          <a:solidFill>
                            <a:schemeClr val="bg1"/>
                          </a:solidFill>
                          <a:effectLst/>
                        </a:rPr>
                        <a:t>Получено: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армированное стекло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Объемная коробка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effectLst/>
                        </a:rPr>
                        <a:t>Получено: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стеклоблок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Разноцветная радуга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u="sng" dirty="0">
                          <a:solidFill>
                            <a:schemeClr val="tx1"/>
                          </a:solidFill>
                          <a:effectLst/>
                        </a:rPr>
                        <a:t>Получено: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Цветное стекло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6" descr="Стекло оконное 5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5" y="227455"/>
            <a:ext cx="1988190" cy="2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Стекло оконное 5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5" y="2712233"/>
            <a:ext cx="1988190" cy="2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текло оконное 5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5" y="5449078"/>
            <a:ext cx="1988190" cy="2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8" descr="http://im6-tub-ru.yandex.net/i?id=151108308-3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76" y="227454"/>
            <a:ext cx="2327677" cy="2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http://im4-tub-ru.yandex.net/i?id=607440164-3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6" y="2781470"/>
            <a:ext cx="2319227" cy="19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 descr="http://im6-tub-ru.yandex.net/i?id=303053254-2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7" y="5271796"/>
            <a:ext cx="2319227" cy="189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7" descr="http://im6-tub-ru.yandex.net/i?id=541941035-1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69" y="277626"/>
            <a:ext cx="2135621" cy="20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http://im2-tub-ru.yandex.net/i?id=810641576-3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30" y="2781470"/>
            <a:ext cx="2137544" cy="19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http://im1-tub-ru.yandex.net/i?id=528532500-07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30" y="5372144"/>
            <a:ext cx="2137544" cy="15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5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24053091"/>
              </p:ext>
            </p:extLst>
          </p:nvPr>
        </p:nvGraphicFramePr>
        <p:xfrm>
          <a:off x="0" y="0"/>
          <a:ext cx="1219510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,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9" marR="501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55" descr="http://amazeawadh.in/images/scree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4" y="58517"/>
            <a:ext cx="1054359" cy="12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2" descr="http://plaststar.com.ua/assets/gallery/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4" y="1393579"/>
            <a:ext cx="1054359" cy="13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313" descr="https://www.el-delta.ru/upload/iblock/661/943_d_shef_p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4" y="2819025"/>
            <a:ext cx="1054359" cy="11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313" descr="https://www.el-delta.ru/upload/iblock/661/943_d_shef_p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79" y="5551901"/>
            <a:ext cx="1054359" cy="11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313" descr="https://www.el-delta.ru/upload/iblock/661/943_d_shef_p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3" y="5551901"/>
            <a:ext cx="1054359" cy="11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313" descr="https://www.el-delta.ru/upload/iblock/661/943_d_shef_pov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67" y="1425333"/>
            <a:ext cx="1054359" cy="11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91" descr="https://im0-tub-ru.yandex.net/i?id=083e43326402e60639ce78feb55336a9&amp;n=33&amp;h=215&amp;w=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67" y="74645"/>
            <a:ext cx="1054359" cy="12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0" descr="http://tehnosvet74.ru/mozaika/smalt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96" y="74646"/>
            <a:ext cx="1373536" cy="12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0" descr="http://tehnosvet74.ru/mozaika/smalt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19" y="1425334"/>
            <a:ext cx="1185278" cy="119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0" descr="http://tehnosvet74.ru/mozaika/smalta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68" y="5559446"/>
            <a:ext cx="1373536" cy="12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320" descr="http://ngp96.ru/uploadedFiles/images/stekloplastik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4" y="4184048"/>
            <a:ext cx="1054359" cy="124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6" descr="http://finiq.ru/uploads/20140918124530_1252d_1280x12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4" y="5492532"/>
            <a:ext cx="1014620" cy="12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7" descr="http://www.peregorodi-ofice.ru/usr/templates/images/Kon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56" y="28556"/>
            <a:ext cx="1280548" cy="12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318" descr="http://im5-tub-ru.yandex.net/i?id=69588814-0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86" y="1428967"/>
            <a:ext cx="1244918" cy="11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 descr="http://pro-poly.ru/articles/foto_dlya_statey/stek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85" y="2819025"/>
            <a:ext cx="1244919" cy="11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94" descr="http://vignette3.wikia.nocookie.net/fantendo/images/5/5c/Corruption_and_Energy.png/revision/latest?cb=201511171405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79" y="1335943"/>
            <a:ext cx="1101478" cy="13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5" descr="https://chastnosti.com/wp-content/uploads/2015/09/glas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09" y="39866"/>
            <a:ext cx="1283186" cy="11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321" descr="http://www.ru.all.biz/img/ru/catalog/3701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09" y="4184048"/>
            <a:ext cx="1266499" cy="117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3317" descr="http://pics.nashgorod.ru/imgfiles/newnews_imgs/2016/10/10/prev800_866caafd00a0f42ff2b2920fc297be6f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96" y="2783637"/>
            <a:ext cx="1300231" cy="129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95" descr="https://chastnosti.com/wp-content/uploads/2015/09/glas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41" y="1474289"/>
            <a:ext cx="1251608" cy="11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3318" descr="http://im5-tub-ru.yandex.net/i?id=69588814-0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96" y="4184048"/>
            <a:ext cx="1244918" cy="12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3318" descr="http://im5-tub-ru.yandex.net/i?id=69588814-0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87" y="4209943"/>
            <a:ext cx="1244918" cy="11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3319" descr="http://www.pvlida.by/media/k2/items/cache/7ba916c6edd889621887b1ad968ff78f_X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87" y="2909179"/>
            <a:ext cx="1367508" cy="11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3323" descr="http://straz-almaz.ru/img/cms/how_make/kakie_bivayut/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34" y="4184048"/>
            <a:ext cx="1315685" cy="114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0" descr="http://pro-poly.ru/articles/foto_dlya_statey/stek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45" y="5559446"/>
            <a:ext cx="1342282" cy="12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3318" descr="http://im5-tub-ru.yandex.net/i?id=69588814-0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7" y="2816478"/>
            <a:ext cx="1244918" cy="11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6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033" y="1847091"/>
            <a:ext cx="9111934" cy="4571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75523641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архитектора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строителя- проектировщика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офтальмолога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пожарного инспектора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теплоэнергетика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экстрасенса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офтальмолога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стекловара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хирурга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эколога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строителя монтажника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вышивальщицы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ювелира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экономиста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стекловара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8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51545"/>
              </p:ext>
            </p:extLst>
          </p:nvPr>
        </p:nvGraphicFramePr>
        <p:xfrm>
          <a:off x="0" y="2"/>
          <a:ext cx="12192000" cy="709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4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архитектора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строителя- проектировщика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офтальмолога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пожарного инспектора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теплоэнергетика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экстрасенса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офтальмолога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стекловара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хирурга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эколога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строителя монтажника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вышивальщицы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ювелира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Стекло глазами экономиста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художника витражиста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Стекло глазами химика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Стекло глазами стекловара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5" marR="587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3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033" y="657726"/>
            <a:ext cx="9111934" cy="1668378"/>
          </a:xfrm>
        </p:spPr>
        <p:txBody>
          <a:bodyPr/>
          <a:lstStyle/>
          <a:p>
            <a:r>
              <a:rPr lang="ru-RU" u="sng" dirty="0">
                <a:solidFill>
                  <a:srgbClr val="FEFE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Перечень примерных тем</a:t>
            </a:r>
            <a:br>
              <a:rPr lang="ru-RU" u="sng" dirty="0">
                <a:solidFill>
                  <a:srgbClr val="FEFE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586462"/>
            <a:ext cx="6096000" cy="356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Древесина глазами людей разных профессий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Пороки древесины глазами дизайнера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Образы деревьев разных пород в устном народном творчестве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Растущее дерево как организм</a:t>
            </a:r>
          </a:p>
        </p:txBody>
      </p:sp>
    </p:spTree>
    <p:extLst>
      <p:ext uri="{BB962C8B-B14F-4D97-AF65-F5344CB8AC3E}">
        <p14:creationId xmlns:p14="http://schemas.microsoft.com/office/powerpoint/2010/main" val="42034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34903" y="320841"/>
            <a:ext cx="8767762" cy="545433"/>
          </a:xfrm>
        </p:spPr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Производственная ситуация 1</a:t>
            </a:r>
            <a:br>
              <a:rPr lang="ru-RU" altLang="ru-RU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0"/>
          </p:nvPr>
        </p:nvSpPr>
        <p:spPr>
          <a:xfrm>
            <a:off x="256674" y="866274"/>
            <a:ext cx="10539663" cy="599172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После сдачи дома, выполненного бригадой малоопытных рабочих, в стенах дома пошли трещины и деформативные изменения. Независимая экспертиза установила, что допущена ошибка при выборе крепления стропил к мауэрлату (не учтена усадка стен дома и крыши). Строительная компания понесла убытки, необходимо разобраться в этой производственной ситуации и решить ее.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Варианты решения по методу прямой аналогии в других системах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70331"/>
              </p:ext>
            </p:extLst>
          </p:nvPr>
        </p:nvGraphicFramePr>
        <p:xfrm>
          <a:off x="-4" y="3657600"/>
          <a:ext cx="12320340" cy="32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0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одежда для детей,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одежда будущих мам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кулиска для штор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ремни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текстильные резинки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ползун штангенциркуля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суппорт станка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1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Рисунок 53" descr="http://texstils.ru/img/Shite/Rezinki/rezinka-perforirova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252373"/>
            <a:ext cx="1860887" cy="1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52" descr="https://im3-tub-ru.yandex.net/i?id=a0af7da5df5ee7bf0faeb3ce5b96e643&amp;n=33&amp;h=215&amp;w=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61" y="5252373"/>
            <a:ext cx="1909007" cy="1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51" descr="https://im0-tub-ru.yandex.net/i?id=c5a21ff4ab12f2f1d00425bd76931ec2&amp;n=33&amp;h=215&amp;w=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26569" y="5252371"/>
            <a:ext cx="2165824" cy="1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0" descr="https://im2-tub-ru.yandex.net/i?id=20cb416222058a2704196c4c4398f2ec&amp;n=33&amp;h=215&amp;w=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2253" y="5252373"/>
            <a:ext cx="1983764" cy="16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49" descr="http://www.podkova7.ru/upload/resize_cache/iblock/939/300_200_2/9398a91e9882f4f6049db60c3ff179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17" y="5252375"/>
            <a:ext cx="2165684" cy="1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48" descr="http://www.cenotavr.by/photos/small/83842-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01" y="5261800"/>
            <a:ext cx="1903469" cy="15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0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695</Words>
  <Application>Microsoft Office PowerPoint</Application>
  <PresentationFormat>Широкоэкранный</PresentationFormat>
  <Paragraphs>183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inherit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примерных тем </vt:lpstr>
      <vt:lpstr>Производственная ситуация 1 </vt:lpstr>
      <vt:lpstr>Решение производственной ситуации с применением алгоритма</vt:lpstr>
      <vt:lpstr>Задание на преодоление инерции мышления</vt:lpstr>
      <vt:lpstr>Конструкции лестниц (метод прямой аналогии)</vt:lpstr>
      <vt:lpstr>Конструкции лестниц (метод личной аналогии)</vt:lpstr>
      <vt:lpstr>Конструкции лестниц (метод символической аналогии)</vt:lpstr>
      <vt:lpstr>Примеры заданий по символической аналогии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Mikita Zakharkou</dc:creator>
  <cp:lastModifiedBy>Рубина Наталия</cp:lastModifiedBy>
  <cp:revision>27</cp:revision>
  <dcterms:created xsi:type="dcterms:W3CDTF">2020-07-20T10:05:14Z</dcterms:created>
  <dcterms:modified xsi:type="dcterms:W3CDTF">2021-10-10T18:16:16Z</dcterms:modified>
</cp:coreProperties>
</file>