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9"/>
  </p:notesMasterIdLst>
  <p:sldIdLst>
    <p:sldId id="256" r:id="rId2"/>
    <p:sldId id="258" r:id="rId3"/>
    <p:sldId id="658" r:id="rId4"/>
    <p:sldId id="659" r:id="rId5"/>
    <p:sldId id="259" r:id="rId6"/>
    <p:sldId id="637" r:id="rId7"/>
    <p:sldId id="668" r:id="rId8"/>
    <p:sldId id="660" r:id="rId9"/>
    <p:sldId id="666" r:id="rId10"/>
    <p:sldId id="654" r:id="rId11"/>
    <p:sldId id="669" r:id="rId12"/>
    <p:sldId id="673" r:id="rId13"/>
    <p:sldId id="672" r:id="rId14"/>
    <p:sldId id="671" r:id="rId15"/>
    <p:sldId id="675" r:id="rId16"/>
    <p:sldId id="653" r:id="rId17"/>
    <p:sldId id="674" r:id="rId18"/>
  </p:sldIdLst>
  <p:sldSz cx="12192000" cy="6858000"/>
  <p:notesSz cx="6858000" cy="9144000"/>
  <p:defaultTextStyle>
    <a:defPPr>
      <a:defRPr lang="en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>
        <p15:guide id="1" orient="horz" pos="2880" userDrawn="1">
          <p15:clr>
            <a:srgbClr val="A4A3A4"/>
          </p15:clr>
        </p15:guide>
        <p15:guide id="2" pos="2160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153E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1"/>
    <p:restoredTop sz="96327"/>
  </p:normalViewPr>
  <p:slideViewPr>
    <p:cSldViewPr snapToGrid="0" snapToObjects="1">
      <p:cViewPr varScale="1">
        <p:scale>
          <a:sx n="82" d="100"/>
          <a:sy n="82" d="100"/>
        </p:scale>
        <p:origin x="691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napToObjects="1" showGuides="1">
      <p:cViewPr varScale="1">
        <p:scale>
          <a:sx n="97" d="100"/>
          <a:sy n="97" d="100"/>
        </p:scale>
        <p:origin x="4328" y="20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Book1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Book1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A6AD-4005-8DF3-FB753D3BD29E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A6AD-4005-8DF3-FB753D3BD29E}"/>
              </c:ext>
            </c:extLst>
          </c:dPt>
          <c:dLbls>
            <c:spPr>
              <a:pattFill prst="pct75">
                <a:fgClr>
                  <a:prstClr val="black">
                    <a:lumMod val="75000"/>
                    <a:lumOff val="25000"/>
                  </a:prstClr>
                </a:fgClr>
                <a:bgClr>
                  <a:prstClr val="black">
                    <a:lumMod val="65000"/>
                    <a:lumOff val="35000"/>
                  </a:prstClr>
                </a:bgClr>
              </a:patt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33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lv-LV"/>
              </a:p>
            </c:txPr>
            <c:dLblPos val="bestFit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>
                  <a:solidFill>
                    <a:schemeClr val="dk1">
                      <a:lumMod val="50000"/>
                      <a:lumOff val="50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Sheet1!$A$4:$A$5</c:f>
              <c:strCache>
                <c:ptCount val="2"/>
                <c:pt idx="0">
                  <c:v>участвовали в образовании</c:v>
                </c:pt>
                <c:pt idx="1">
                  <c:v>не участвовали в образовании</c:v>
                </c:pt>
              </c:strCache>
            </c:strRef>
          </c:cat>
          <c:val>
            <c:numRef>
              <c:f>Sheet1!$B$4:$B$5</c:f>
              <c:numCache>
                <c:formatCode>General</c:formatCode>
                <c:ptCount val="2"/>
                <c:pt idx="0">
                  <c:v>7</c:v>
                </c:pt>
                <c:pt idx="1">
                  <c:v>93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A6AD-4005-8DF3-FB753D3BD29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r"/>
      <c:overlay val="0"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lv-LV"/>
        </a:p>
      </c:txPr>
    </c:legend>
    <c:plotVisOnly val="1"/>
    <c:dispBlanksAs val="gap"/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lv-LV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explosion val="59"/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16C9-4570-AC4E-5A426A9867A9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16C9-4570-AC4E-5A426A9867A9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5-16C9-4570-AC4E-5A426A9867A9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7-16C9-4570-AC4E-5A426A9867A9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9-16C9-4570-AC4E-5A426A9867A9}"/>
              </c:ext>
            </c:extLst>
          </c:dPt>
          <c:dLbls>
            <c:spPr>
              <a:pattFill prst="pct75">
                <a:fgClr>
                  <a:prstClr val="black">
                    <a:lumMod val="75000"/>
                    <a:lumOff val="25000"/>
                  </a:prstClr>
                </a:fgClr>
                <a:bgClr>
                  <a:prstClr val="black">
                    <a:lumMod val="65000"/>
                    <a:lumOff val="35000"/>
                  </a:prstClr>
                </a:bgClr>
              </a:patt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33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lv-LV"/>
              </a:p>
            </c:txPr>
            <c:dLblPos val="bestFit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>
                  <a:solidFill>
                    <a:schemeClr val="dk1">
                      <a:lumMod val="50000"/>
                      <a:lumOff val="50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Sheet1!$A$12:$A$16</c:f>
              <c:strCache>
                <c:ptCount val="5"/>
                <c:pt idx="0">
                  <c:v>участвовали и хотят еще участвовать</c:v>
                </c:pt>
                <c:pt idx="1">
                  <c:v>участвовали, но больше не хотят участвовать</c:v>
                </c:pt>
                <c:pt idx="2">
                  <c:v>не участвовали , но хотят участвовать</c:v>
                </c:pt>
                <c:pt idx="3">
                  <c:v>не участвовали и не хотят участвовать</c:v>
                </c:pt>
                <c:pt idx="4">
                  <c:v>не ответили</c:v>
                </c:pt>
              </c:strCache>
            </c:strRef>
          </c:cat>
          <c:val>
            <c:numRef>
              <c:f>Sheet1!$B$12:$B$16</c:f>
              <c:numCache>
                <c:formatCode>General</c:formatCode>
                <c:ptCount val="5"/>
                <c:pt idx="0">
                  <c:v>24.5</c:v>
                </c:pt>
                <c:pt idx="1">
                  <c:v>22.7</c:v>
                </c:pt>
                <c:pt idx="2">
                  <c:v>16.899999999999999</c:v>
                </c:pt>
                <c:pt idx="3">
                  <c:v>35.1</c:v>
                </c:pt>
                <c:pt idx="4">
                  <c:v>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16C9-4570-AC4E-5A426A9867A9}"/>
            </c:ext>
          </c:extLst>
        </c:ser>
        <c:dLbls>
          <c:dLblPos val="bestFit"/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r"/>
      <c:overlay val="0"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lv-LV"/>
        </a:p>
      </c:txPr>
    </c:legend>
    <c:plotVisOnly val="1"/>
    <c:dispBlanksAs val="gap"/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lv-LV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3">
  <cs:axisTitle>
    <cs:lnRef idx="0"/>
    <cs:fillRef idx="0"/>
    <cs:effectRef idx="0"/>
    <cs:fontRef idx="minor">
      <a:schemeClr val="dk1">
        <a:lumMod val="75000"/>
        <a:lumOff val="2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33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330" b="1" i="0" u="none" strike="noStrike" kern="1200" baseline="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22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53">
  <cs:axisTitle>
    <cs:lnRef idx="0"/>
    <cs:fillRef idx="0"/>
    <cs:effectRef idx="0"/>
    <cs:fontRef idx="minor">
      <a:schemeClr val="dk1">
        <a:lumMod val="75000"/>
        <a:lumOff val="2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33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330" b="1" i="0" u="none" strike="noStrike" kern="1200" baseline="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22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09A1BE4-BAAB-AE47-9D63-9E58FD8B1EE0}" type="datetimeFigureOut">
              <a:rPr lang="ru-RU" smtClean="0"/>
              <a:t>07.10.2021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0F1B8E0-7175-C04E-AE00-A456CBFFDCA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724018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0F1B8E0-7175-C04E-AE00-A456CBFFDCA8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2592720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0F1B8E0-7175-C04E-AE00-A456CBFFDCA8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457552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C4F53067-6A61-E14B-AB4C-E85BC03E04C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t="22077" r="11393" b="2061"/>
          <a:stretch/>
        </p:blipFill>
        <p:spPr>
          <a:xfrm>
            <a:off x="1556588" y="0"/>
            <a:ext cx="10744679" cy="6973710"/>
          </a:xfrm>
          <a:prstGeom prst="rect">
            <a:avLst/>
          </a:prstGeom>
        </p:spPr>
      </p:pic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DF3933FC-8F7F-F143-B94F-1D40E93D574F}"/>
              </a:ext>
            </a:extLst>
          </p:cNvPr>
          <p:cNvSpPr/>
          <p:nvPr userDrawn="1"/>
        </p:nvSpPr>
        <p:spPr>
          <a:xfrm>
            <a:off x="0" y="0"/>
            <a:ext cx="5674291" cy="6858000"/>
          </a:xfrm>
          <a:prstGeom prst="rect">
            <a:avLst/>
          </a:prstGeom>
          <a:solidFill>
            <a:srgbClr val="0153E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E3A0C7C-343C-234F-B177-11C92B6C4D8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14400" y="2072640"/>
            <a:ext cx="9652000" cy="1254442"/>
          </a:xfrm>
          <a:prstGeom prst="rect">
            <a:avLst/>
          </a:prstGeom>
        </p:spPr>
        <p:txBody>
          <a:bodyPr anchor="ctr"/>
          <a:lstStyle>
            <a:lvl1pPr algn="ctr">
              <a:defRPr sz="6000" b="1" i="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GB" dirty="0"/>
              <a:t>Click to edit Master title style</a:t>
            </a:r>
            <a:endParaRPr lang="en-RU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8628E8E-6A36-7A45-95A8-08435C51747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865120" y="3419158"/>
            <a:ext cx="6461760" cy="919162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2400" b="1" i="0">
                <a:solidFill>
                  <a:schemeClr val="bg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RU"/>
          </a:p>
        </p:txBody>
      </p:sp>
    </p:spTree>
    <p:extLst>
      <p:ext uri="{BB962C8B-B14F-4D97-AF65-F5344CB8AC3E}">
        <p14:creationId xmlns:p14="http://schemas.microsoft.com/office/powerpoint/2010/main" val="1044270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+ 1 speak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402F8F1B-7B7C-B64A-856D-E35E9246669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8811" t="56438" r="8811" b="3550"/>
          <a:stretch/>
        </p:blipFill>
        <p:spPr>
          <a:xfrm>
            <a:off x="-63261" y="-17253"/>
            <a:ext cx="12318521" cy="6929168"/>
          </a:xfrm>
          <a:prstGeom prst="rect">
            <a:avLst/>
          </a:prstGeo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7A1AD3A1-1EA8-5B46-B2DC-CB49FED4C9F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85278" y="686911"/>
            <a:ext cx="8767762" cy="1254442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>
              <a:defRPr sz="5400" b="1" i="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GB" dirty="0"/>
              <a:t>Click to edit Master title style</a:t>
            </a:r>
            <a:endParaRPr lang="en-RU" dirty="0"/>
          </a:p>
        </p:txBody>
      </p:sp>
      <p:sp>
        <p:nvSpPr>
          <p:cNvPr id="13" name="Picture Placeholder 9">
            <a:extLst>
              <a:ext uri="{FF2B5EF4-FFF2-40B4-BE49-F238E27FC236}">
                <a16:creationId xmlns:a16="http://schemas.microsoft.com/office/drawing/2014/main" id="{5D47259B-5B9D-C34A-8D57-4D5CCF1C8E1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2042160" y="3079941"/>
            <a:ext cx="1300162" cy="1300881"/>
          </a:xfrm>
          <a:prstGeom prst="ellipse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+mn-lt"/>
              </a:defRPr>
            </a:lvl1pPr>
          </a:lstStyle>
          <a:p>
            <a:endParaRPr lang="en-RU" dirty="0"/>
          </a:p>
        </p:txBody>
      </p: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3EEB63DA-8F57-C54F-886F-556FABFB6F4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681095" y="3129829"/>
            <a:ext cx="4507865" cy="299171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400" b="1" i="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15" name="Text Placeholder 2">
            <a:extLst>
              <a:ext uri="{FF2B5EF4-FFF2-40B4-BE49-F238E27FC236}">
                <a16:creationId xmlns:a16="http://schemas.microsoft.com/office/drawing/2014/main" id="{038FF852-741C-4C43-9C94-785D70B015C1}"/>
              </a:ext>
            </a:extLst>
          </p:cNvPr>
          <p:cNvSpPr>
            <a:spLocks noGrp="1"/>
          </p:cNvSpPr>
          <p:nvPr>
            <p:ph type="body" idx="11"/>
          </p:nvPr>
        </p:nvSpPr>
        <p:spPr>
          <a:xfrm>
            <a:off x="3681095" y="3605445"/>
            <a:ext cx="6671945" cy="73981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000" b="0" i="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3979007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+ 2 speak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AB5FE9DB-E269-E640-947B-C7561901253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8811" t="56438" r="8811" b="3550"/>
          <a:stretch/>
        </p:blipFill>
        <p:spPr>
          <a:xfrm flipH="1">
            <a:off x="-81692" y="-64698"/>
            <a:ext cx="12422037" cy="6987396"/>
          </a:xfrm>
          <a:prstGeom prst="rect">
            <a:avLst/>
          </a:prstGeo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7A1AD3A1-1EA8-5B46-B2DC-CB49FED4C9F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85278" y="686911"/>
            <a:ext cx="8767762" cy="1254442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>
              <a:defRPr sz="5400" b="1" i="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GB" dirty="0"/>
              <a:t>Click to edit Master title style</a:t>
            </a:r>
            <a:endParaRPr lang="en-RU" dirty="0"/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7EAAD257-E2B2-1042-9179-DA5EAE038A2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4490392" y="2574806"/>
            <a:ext cx="1300162" cy="1300881"/>
          </a:xfrm>
          <a:prstGeom prst="ellipse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+mn-lt"/>
              </a:defRPr>
            </a:lvl1pPr>
          </a:lstStyle>
          <a:p>
            <a:endParaRPr lang="en-RU" dirty="0"/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A8653F76-DDBC-5C49-84B1-94BDA40C226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129327" y="2624694"/>
            <a:ext cx="4507865" cy="299171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400" b="1" i="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CE4FC0B9-BD7F-BF46-A630-B82100A1BD3A}"/>
              </a:ext>
            </a:extLst>
          </p:cNvPr>
          <p:cNvSpPr>
            <a:spLocks noGrp="1"/>
          </p:cNvSpPr>
          <p:nvPr>
            <p:ph type="body" idx="11"/>
          </p:nvPr>
        </p:nvSpPr>
        <p:spPr>
          <a:xfrm>
            <a:off x="6129327" y="3100310"/>
            <a:ext cx="6671945" cy="73981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000" b="0" i="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13" name="Picture Placeholder 9">
            <a:extLst>
              <a:ext uri="{FF2B5EF4-FFF2-40B4-BE49-F238E27FC236}">
                <a16:creationId xmlns:a16="http://schemas.microsoft.com/office/drawing/2014/main" id="{DCB5BB5A-A530-3A49-83B0-03D07B22E3DA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4490392" y="4413766"/>
            <a:ext cx="1300162" cy="1300881"/>
          </a:xfrm>
          <a:prstGeom prst="ellipse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+mn-lt"/>
              </a:defRPr>
            </a:lvl1pPr>
          </a:lstStyle>
          <a:p>
            <a:endParaRPr lang="en-RU" dirty="0"/>
          </a:p>
        </p:txBody>
      </p: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4D135013-AB30-2444-B444-727421B6FAE1}"/>
              </a:ext>
            </a:extLst>
          </p:cNvPr>
          <p:cNvSpPr>
            <a:spLocks noGrp="1"/>
          </p:cNvSpPr>
          <p:nvPr>
            <p:ph type="body" idx="13"/>
          </p:nvPr>
        </p:nvSpPr>
        <p:spPr>
          <a:xfrm>
            <a:off x="6129327" y="4463654"/>
            <a:ext cx="4507865" cy="299171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400" b="1" i="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15" name="Text Placeholder 2">
            <a:extLst>
              <a:ext uri="{FF2B5EF4-FFF2-40B4-BE49-F238E27FC236}">
                <a16:creationId xmlns:a16="http://schemas.microsoft.com/office/drawing/2014/main" id="{2E02476C-1D1F-8945-B336-62C83E739201}"/>
              </a:ext>
            </a:extLst>
          </p:cNvPr>
          <p:cNvSpPr>
            <a:spLocks noGrp="1"/>
          </p:cNvSpPr>
          <p:nvPr>
            <p:ph type="body" idx="14"/>
          </p:nvPr>
        </p:nvSpPr>
        <p:spPr>
          <a:xfrm>
            <a:off x="6129327" y="4939270"/>
            <a:ext cx="6671945" cy="73981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000" b="0" i="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0510085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speak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Прямоугольник 18">
            <a:extLst>
              <a:ext uri="{FF2B5EF4-FFF2-40B4-BE49-F238E27FC236}">
                <a16:creationId xmlns:a16="http://schemas.microsoft.com/office/drawing/2014/main" id="{B579637D-A38B-4A4E-BBF1-73D576775EFD}"/>
              </a:ext>
            </a:extLst>
          </p:cNvPr>
          <p:cNvSpPr/>
          <p:nvPr userDrawn="1"/>
        </p:nvSpPr>
        <p:spPr>
          <a:xfrm>
            <a:off x="1" y="0"/>
            <a:ext cx="12192000" cy="6858000"/>
          </a:xfrm>
          <a:prstGeom prst="rect">
            <a:avLst/>
          </a:prstGeom>
          <a:solidFill>
            <a:srgbClr val="0153E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7EAAD257-E2B2-1042-9179-DA5EAE038A2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2042160" y="993871"/>
            <a:ext cx="1300162" cy="1300881"/>
          </a:xfrm>
          <a:prstGeom prst="ellipse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+mn-lt"/>
              </a:defRPr>
            </a:lvl1pPr>
          </a:lstStyle>
          <a:p>
            <a:endParaRPr lang="en-RU" dirty="0"/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A8653F76-DDBC-5C49-84B1-94BDA40C226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681095" y="1043759"/>
            <a:ext cx="4507865" cy="299171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400" b="1" i="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CE4FC0B9-BD7F-BF46-A630-B82100A1BD3A}"/>
              </a:ext>
            </a:extLst>
          </p:cNvPr>
          <p:cNvSpPr>
            <a:spLocks noGrp="1"/>
          </p:cNvSpPr>
          <p:nvPr>
            <p:ph type="body" idx="11"/>
          </p:nvPr>
        </p:nvSpPr>
        <p:spPr>
          <a:xfrm>
            <a:off x="3681095" y="1519375"/>
            <a:ext cx="6671945" cy="73981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000" b="0" i="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13" name="Picture Placeholder 9">
            <a:extLst>
              <a:ext uri="{FF2B5EF4-FFF2-40B4-BE49-F238E27FC236}">
                <a16:creationId xmlns:a16="http://schemas.microsoft.com/office/drawing/2014/main" id="{DCB5BB5A-A530-3A49-83B0-03D07B22E3DA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2042160" y="4403939"/>
            <a:ext cx="1300162" cy="1300881"/>
          </a:xfrm>
          <a:prstGeom prst="ellipse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+mn-lt"/>
              </a:defRPr>
            </a:lvl1pPr>
          </a:lstStyle>
          <a:p>
            <a:endParaRPr lang="en-RU" dirty="0"/>
          </a:p>
        </p:txBody>
      </p: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4D135013-AB30-2444-B444-727421B6FAE1}"/>
              </a:ext>
            </a:extLst>
          </p:cNvPr>
          <p:cNvSpPr>
            <a:spLocks noGrp="1"/>
          </p:cNvSpPr>
          <p:nvPr>
            <p:ph type="body" idx="13"/>
          </p:nvPr>
        </p:nvSpPr>
        <p:spPr>
          <a:xfrm>
            <a:off x="3681095" y="4453827"/>
            <a:ext cx="4507865" cy="299171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400" b="1" i="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15" name="Text Placeholder 2">
            <a:extLst>
              <a:ext uri="{FF2B5EF4-FFF2-40B4-BE49-F238E27FC236}">
                <a16:creationId xmlns:a16="http://schemas.microsoft.com/office/drawing/2014/main" id="{2E02476C-1D1F-8945-B336-62C83E739201}"/>
              </a:ext>
            </a:extLst>
          </p:cNvPr>
          <p:cNvSpPr>
            <a:spLocks noGrp="1"/>
          </p:cNvSpPr>
          <p:nvPr>
            <p:ph type="body" idx="14"/>
          </p:nvPr>
        </p:nvSpPr>
        <p:spPr>
          <a:xfrm>
            <a:off x="3681095" y="4929443"/>
            <a:ext cx="6671945" cy="73981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000" b="0" i="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16" name="Picture Placeholder 9">
            <a:extLst>
              <a:ext uri="{FF2B5EF4-FFF2-40B4-BE49-F238E27FC236}">
                <a16:creationId xmlns:a16="http://schemas.microsoft.com/office/drawing/2014/main" id="{1412C97D-6B5E-C740-A284-F99AC51384C9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2042160" y="2723237"/>
            <a:ext cx="1300162" cy="1300881"/>
          </a:xfrm>
          <a:prstGeom prst="ellipse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+mn-lt"/>
              </a:defRPr>
            </a:lvl1pPr>
          </a:lstStyle>
          <a:p>
            <a:endParaRPr lang="en-RU" dirty="0"/>
          </a:p>
        </p:txBody>
      </p:sp>
      <p:sp>
        <p:nvSpPr>
          <p:cNvPr id="17" name="Text Placeholder 2">
            <a:extLst>
              <a:ext uri="{FF2B5EF4-FFF2-40B4-BE49-F238E27FC236}">
                <a16:creationId xmlns:a16="http://schemas.microsoft.com/office/drawing/2014/main" id="{52B1480D-0C8D-B748-957F-924E4A0A13B1}"/>
              </a:ext>
            </a:extLst>
          </p:cNvPr>
          <p:cNvSpPr>
            <a:spLocks noGrp="1"/>
          </p:cNvSpPr>
          <p:nvPr>
            <p:ph type="body" idx="16"/>
          </p:nvPr>
        </p:nvSpPr>
        <p:spPr>
          <a:xfrm>
            <a:off x="3681095" y="2773125"/>
            <a:ext cx="4507865" cy="299171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400" b="1" i="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18" name="Text Placeholder 2">
            <a:extLst>
              <a:ext uri="{FF2B5EF4-FFF2-40B4-BE49-F238E27FC236}">
                <a16:creationId xmlns:a16="http://schemas.microsoft.com/office/drawing/2014/main" id="{2AC106DA-03B8-D841-9AA9-F3FFBA059B74}"/>
              </a:ext>
            </a:extLst>
          </p:cNvPr>
          <p:cNvSpPr>
            <a:spLocks noGrp="1"/>
          </p:cNvSpPr>
          <p:nvPr>
            <p:ph type="body" idx="17"/>
          </p:nvPr>
        </p:nvSpPr>
        <p:spPr>
          <a:xfrm>
            <a:off x="3681095" y="3248741"/>
            <a:ext cx="6671945" cy="73981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000" b="0" i="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dirty="0"/>
              <a:t>Click to edit Master text styles</a:t>
            </a: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A716100D-D41F-AA46-B635-FD2CA6E45FC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651967" y="3194348"/>
            <a:ext cx="1241107" cy="3663652"/>
          </a:xfrm>
          <a:prstGeom prst="rect">
            <a:avLst/>
          </a:prstGeom>
        </p:spPr>
      </p:pic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B533C8C5-3A47-5A49-802D-CF44E0FB704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-648970" y="673100"/>
            <a:ext cx="1866900" cy="195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52532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speaker collu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Рисунок 37">
            <a:extLst>
              <a:ext uri="{FF2B5EF4-FFF2-40B4-BE49-F238E27FC236}">
                <a16:creationId xmlns:a16="http://schemas.microsoft.com/office/drawing/2014/main" id="{DC1546BE-6B04-5D4F-B978-FA1F08561D3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8811" t="56438" r="8811" b="3550"/>
          <a:stretch/>
        </p:blipFill>
        <p:spPr>
          <a:xfrm>
            <a:off x="-155275" y="-87342"/>
            <a:ext cx="12502550" cy="7032684"/>
          </a:xfrm>
          <a:prstGeom prst="rect">
            <a:avLst/>
          </a:prstGeom>
        </p:spPr>
      </p:pic>
      <p:sp>
        <p:nvSpPr>
          <p:cNvPr id="35" name="Picture Placeholder 9">
            <a:extLst>
              <a:ext uri="{FF2B5EF4-FFF2-40B4-BE49-F238E27FC236}">
                <a16:creationId xmlns:a16="http://schemas.microsoft.com/office/drawing/2014/main" id="{8AA4CDF0-FE52-3E4D-81F3-9A149B255E08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4043680" y="1908720"/>
            <a:ext cx="1300162" cy="1300881"/>
          </a:xfrm>
          <a:prstGeom prst="ellipse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+mn-lt"/>
              </a:defRPr>
            </a:lvl1pPr>
          </a:lstStyle>
          <a:p>
            <a:endParaRPr lang="en-RU" dirty="0"/>
          </a:p>
        </p:txBody>
      </p:sp>
      <p:sp>
        <p:nvSpPr>
          <p:cNvPr id="36" name="Text Placeholder 2">
            <a:extLst>
              <a:ext uri="{FF2B5EF4-FFF2-40B4-BE49-F238E27FC236}">
                <a16:creationId xmlns:a16="http://schemas.microsoft.com/office/drawing/2014/main" id="{472D4AA1-C7D3-7742-9517-0D73443A375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440980" y="3429000"/>
            <a:ext cx="2505561" cy="299171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ctr">
              <a:buNone/>
              <a:defRPr sz="1600" b="1" i="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37" name="Text Placeholder 2">
            <a:extLst>
              <a:ext uri="{FF2B5EF4-FFF2-40B4-BE49-F238E27FC236}">
                <a16:creationId xmlns:a16="http://schemas.microsoft.com/office/drawing/2014/main" id="{1BD7BD97-9947-DC40-9047-59BAA83606A1}"/>
              </a:ext>
            </a:extLst>
          </p:cNvPr>
          <p:cNvSpPr>
            <a:spLocks noGrp="1"/>
          </p:cNvSpPr>
          <p:nvPr>
            <p:ph type="body" idx="11"/>
          </p:nvPr>
        </p:nvSpPr>
        <p:spPr>
          <a:xfrm>
            <a:off x="3271519" y="3833563"/>
            <a:ext cx="2824481" cy="73981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400" b="0" i="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6169287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6 speaker collu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Рисунок 37">
            <a:extLst>
              <a:ext uri="{FF2B5EF4-FFF2-40B4-BE49-F238E27FC236}">
                <a16:creationId xmlns:a16="http://schemas.microsoft.com/office/drawing/2014/main" id="{DC1546BE-6B04-5D4F-B978-FA1F08561D3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8811" t="56438" r="8811" b="3550"/>
          <a:stretch/>
        </p:blipFill>
        <p:spPr>
          <a:xfrm>
            <a:off x="-80513" y="-45289"/>
            <a:ext cx="12353026" cy="6948577"/>
          </a:xfrm>
          <a:prstGeom prst="rect">
            <a:avLst/>
          </a:prstGeom>
        </p:spPr>
      </p:pic>
      <p:sp>
        <p:nvSpPr>
          <p:cNvPr id="35" name="Picture Placeholder 9">
            <a:extLst>
              <a:ext uri="{FF2B5EF4-FFF2-40B4-BE49-F238E27FC236}">
                <a16:creationId xmlns:a16="http://schemas.microsoft.com/office/drawing/2014/main" id="{8AA4CDF0-FE52-3E4D-81F3-9A149B255E08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860919" y="2128119"/>
            <a:ext cx="1300162" cy="1300881"/>
          </a:xfrm>
          <a:prstGeom prst="ellipse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+mn-lt"/>
              </a:defRPr>
            </a:lvl1pPr>
          </a:lstStyle>
          <a:p>
            <a:endParaRPr lang="en-RU" dirty="0"/>
          </a:p>
        </p:txBody>
      </p:sp>
      <p:sp>
        <p:nvSpPr>
          <p:cNvPr id="36" name="Text Placeholder 2">
            <a:extLst>
              <a:ext uri="{FF2B5EF4-FFF2-40B4-BE49-F238E27FC236}">
                <a16:creationId xmlns:a16="http://schemas.microsoft.com/office/drawing/2014/main" id="{472D4AA1-C7D3-7742-9517-0D73443A375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258219" y="3648399"/>
            <a:ext cx="2505561" cy="299171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ctr">
              <a:buNone/>
              <a:defRPr sz="1600" b="1" i="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37" name="Text Placeholder 2">
            <a:extLst>
              <a:ext uri="{FF2B5EF4-FFF2-40B4-BE49-F238E27FC236}">
                <a16:creationId xmlns:a16="http://schemas.microsoft.com/office/drawing/2014/main" id="{1BD7BD97-9947-DC40-9047-59BAA83606A1}"/>
              </a:ext>
            </a:extLst>
          </p:cNvPr>
          <p:cNvSpPr>
            <a:spLocks noGrp="1"/>
          </p:cNvSpPr>
          <p:nvPr>
            <p:ph type="body" idx="11"/>
          </p:nvPr>
        </p:nvSpPr>
        <p:spPr>
          <a:xfrm>
            <a:off x="1088758" y="4052962"/>
            <a:ext cx="2824481" cy="73981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400" b="0" i="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6" name="Picture Placeholder 9">
            <a:extLst>
              <a:ext uri="{FF2B5EF4-FFF2-40B4-BE49-F238E27FC236}">
                <a16:creationId xmlns:a16="http://schemas.microsoft.com/office/drawing/2014/main" id="{081221B4-9222-624C-8772-1D9DC972AA85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5312042" y="2128119"/>
            <a:ext cx="1300162" cy="1300881"/>
          </a:xfrm>
          <a:prstGeom prst="ellipse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+mn-lt"/>
              </a:defRPr>
            </a:lvl1pPr>
          </a:lstStyle>
          <a:p>
            <a:endParaRPr lang="en-RU" dirty="0"/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640E4D1D-3195-1543-942D-77D6242F47B2}"/>
              </a:ext>
            </a:extLst>
          </p:cNvPr>
          <p:cNvSpPr>
            <a:spLocks noGrp="1"/>
          </p:cNvSpPr>
          <p:nvPr>
            <p:ph type="body" idx="13"/>
          </p:nvPr>
        </p:nvSpPr>
        <p:spPr>
          <a:xfrm>
            <a:off x="4709342" y="3648399"/>
            <a:ext cx="2505561" cy="299171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ctr">
              <a:buNone/>
              <a:defRPr sz="1600" b="1" i="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AB3AFE75-9CB6-6B40-A679-60F721FC6FF1}"/>
              </a:ext>
            </a:extLst>
          </p:cNvPr>
          <p:cNvSpPr>
            <a:spLocks noGrp="1"/>
          </p:cNvSpPr>
          <p:nvPr>
            <p:ph type="body" idx="14"/>
          </p:nvPr>
        </p:nvSpPr>
        <p:spPr>
          <a:xfrm>
            <a:off x="4539881" y="4052962"/>
            <a:ext cx="2824481" cy="73981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400" b="0" i="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5263479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speaker collu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CDC68148-C810-4D48-AA38-3D620D717FF5}"/>
              </a:ext>
            </a:extLst>
          </p:cNvPr>
          <p:cNvSpPr/>
          <p:nvPr userDrawn="1"/>
        </p:nvSpPr>
        <p:spPr>
          <a:xfrm>
            <a:off x="1" y="0"/>
            <a:ext cx="12192000" cy="6858000"/>
          </a:xfrm>
          <a:prstGeom prst="rect">
            <a:avLst/>
          </a:prstGeom>
          <a:solidFill>
            <a:srgbClr val="0153E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E35C3039-6812-CF48-AAE0-6FF8F500EE9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651967" y="3194348"/>
            <a:ext cx="1241107" cy="3663652"/>
          </a:xfrm>
          <a:prstGeom prst="rect">
            <a:avLst/>
          </a:prstGeom>
        </p:spPr>
      </p:pic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7EAAD257-E2B2-1042-9179-DA5EAE038A2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2594016" y="1414781"/>
            <a:ext cx="1300162" cy="1300881"/>
          </a:xfrm>
          <a:prstGeom prst="ellipse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RU" dirty="0"/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A8653F76-DDBC-5C49-84B1-94BDA40C226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991316" y="2935061"/>
            <a:ext cx="2505561" cy="299171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ctr">
              <a:buNone/>
              <a:defRPr sz="1600" b="1" i="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CE4FC0B9-BD7F-BF46-A630-B82100A1BD3A}"/>
              </a:ext>
            </a:extLst>
          </p:cNvPr>
          <p:cNvSpPr>
            <a:spLocks noGrp="1"/>
          </p:cNvSpPr>
          <p:nvPr>
            <p:ph type="body" idx="11"/>
          </p:nvPr>
        </p:nvSpPr>
        <p:spPr>
          <a:xfrm>
            <a:off x="1821855" y="3339624"/>
            <a:ext cx="2824481" cy="73981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400" b="0" i="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19" name="Picture Placeholder 9">
            <a:extLst>
              <a:ext uri="{FF2B5EF4-FFF2-40B4-BE49-F238E27FC236}">
                <a16:creationId xmlns:a16="http://schemas.microsoft.com/office/drawing/2014/main" id="{ACF21ED3-D1FF-EC4D-8077-0D84C37E9213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8435231" y="1414781"/>
            <a:ext cx="1300162" cy="1300881"/>
          </a:xfrm>
          <a:prstGeom prst="ellipse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RU" dirty="0"/>
          </a:p>
        </p:txBody>
      </p:sp>
      <p:sp>
        <p:nvSpPr>
          <p:cNvPr id="20" name="Text Placeholder 2">
            <a:extLst>
              <a:ext uri="{FF2B5EF4-FFF2-40B4-BE49-F238E27FC236}">
                <a16:creationId xmlns:a16="http://schemas.microsoft.com/office/drawing/2014/main" id="{757692D8-269D-A040-8157-D24B5BC91F0E}"/>
              </a:ext>
            </a:extLst>
          </p:cNvPr>
          <p:cNvSpPr>
            <a:spLocks noGrp="1"/>
          </p:cNvSpPr>
          <p:nvPr>
            <p:ph type="body" idx="13"/>
          </p:nvPr>
        </p:nvSpPr>
        <p:spPr>
          <a:xfrm>
            <a:off x="7827451" y="2935061"/>
            <a:ext cx="2505561" cy="299171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ctr">
              <a:buNone/>
              <a:defRPr sz="1600" b="1" i="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21" name="Text Placeholder 2">
            <a:extLst>
              <a:ext uri="{FF2B5EF4-FFF2-40B4-BE49-F238E27FC236}">
                <a16:creationId xmlns:a16="http://schemas.microsoft.com/office/drawing/2014/main" id="{8A5910B9-33BA-FF4A-8CFA-38A6DE6BB36F}"/>
              </a:ext>
            </a:extLst>
          </p:cNvPr>
          <p:cNvSpPr>
            <a:spLocks noGrp="1"/>
          </p:cNvSpPr>
          <p:nvPr>
            <p:ph type="body" idx="14"/>
          </p:nvPr>
        </p:nvSpPr>
        <p:spPr>
          <a:xfrm>
            <a:off x="7657990" y="3339624"/>
            <a:ext cx="2824481" cy="73981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400" b="0" i="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22" name="Picture Placeholder 9">
            <a:extLst>
              <a:ext uri="{FF2B5EF4-FFF2-40B4-BE49-F238E27FC236}">
                <a16:creationId xmlns:a16="http://schemas.microsoft.com/office/drawing/2014/main" id="{8607A446-D110-3446-8C6C-F46E677FE126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5418497" y="2778559"/>
            <a:ext cx="1300162" cy="1300881"/>
          </a:xfrm>
          <a:prstGeom prst="ellipse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RU" dirty="0"/>
          </a:p>
        </p:txBody>
      </p:sp>
      <p:sp>
        <p:nvSpPr>
          <p:cNvPr id="23" name="Text Placeholder 2">
            <a:extLst>
              <a:ext uri="{FF2B5EF4-FFF2-40B4-BE49-F238E27FC236}">
                <a16:creationId xmlns:a16="http://schemas.microsoft.com/office/drawing/2014/main" id="{35926BC6-60C0-B841-9037-C0804F83E074}"/>
              </a:ext>
            </a:extLst>
          </p:cNvPr>
          <p:cNvSpPr>
            <a:spLocks noGrp="1"/>
          </p:cNvSpPr>
          <p:nvPr>
            <p:ph type="body" idx="16"/>
          </p:nvPr>
        </p:nvSpPr>
        <p:spPr>
          <a:xfrm>
            <a:off x="4815797" y="4298839"/>
            <a:ext cx="2505561" cy="299171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ctr">
              <a:buNone/>
              <a:defRPr sz="1600" b="1" i="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24" name="Text Placeholder 2">
            <a:extLst>
              <a:ext uri="{FF2B5EF4-FFF2-40B4-BE49-F238E27FC236}">
                <a16:creationId xmlns:a16="http://schemas.microsoft.com/office/drawing/2014/main" id="{67C21B6C-6B6C-DC4D-BF70-9B67023201E4}"/>
              </a:ext>
            </a:extLst>
          </p:cNvPr>
          <p:cNvSpPr>
            <a:spLocks noGrp="1"/>
          </p:cNvSpPr>
          <p:nvPr>
            <p:ph type="body" idx="17"/>
          </p:nvPr>
        </p:nvSpPr>
        <p:spPr>
          <a:xfrm>
            <a:off x="4646336" y="4703402"/>
            <a:ext cx="2824481" cy="73981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400" b="0" i="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dirty="0"/>
              <a:t>Click to edit Master text styles</a:t>
            </a:r>
          </a:p>
        </p:txBody>
      </p:sp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9EC301B5-5D41-3041-899E-EA34A6410496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-648970" y="673100"/>
            <a:ext cx="1866900" cy="195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96885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speaker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5D1AB022-61C6-1945-94A6-53677B675FF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8811" t="56438" r="8811" b="3550"/>
          <a:stretch/>
        </p:blipFill>
        <p:spPr>
          <a:xfrm>
            <a:off x="-80513" y="0"/>
            <a:ext cx="12353026" cy="6948577"/>
          </a:xfrm>
          <a:prstGeom prst="rect">
            <a:avLst/>
          </a:prstGeom>
        </p:spPr>
      </p:pic>
      <p:sp>
        <p:nvSpPr>
          <p:cNvPr id="13" name="Title 1">
            <a:extLst>
              <a:ext uri="{FF2B5EF4-FFF2-40B4-BE49-F238E27FC236}">
                <a16:creationId xmlns:a16="http://schemas.microsoft.com/office/drawing/2014/main" id="{36AC087F-529D-2342-9702-38E098096ED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34903" y="480433"/>
            <a:ext cx="8767762" cy="1254442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>
              <a:defRPr sz="5400" b="1" i="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GB" dirty="0"/>
              <a:t>Click to edit Master title style</a:t>
            </a:r>
            <a:endParaRPr lang="en-RU" dirty="0"/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AD13A09F-1A35-7A4E-BD19-34F6BEAC4267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434975" y="2035175"/>
            <a:ext cx="7410450" cy="434181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23285998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speaker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BC82054A-CB6A-1843-B670-AC67F01D6CF2}"/>
              </a:ext>
            </a:extLst>
          </p:cNvPr>
          <p:cNvSpPr/>
          <p:nvPr userDrawn="1"/>
        </p:nvSpPr>
        <p:spPr>
          <a:xfrm>
            <a:off x="1" y="0"/>
            <a:ext cx="12192000" cy="6858000"/>
          </a:xfrm>
          <a:prstGeom prst="rect">
            <a:avLst/>
          </a:prstGeom>
          <a:solidFill>
            <a:srgbClr val="0153E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837AD535-3997-0040-9E93-C94D2282032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40033" y="1847091"/>
            <a:ext cx="9111934" cy="518422"/>
          </a:xfrm>
          <a:prstGeom prst="rect">
            <a:avLst/>
          </a:prstGeom>
        </p:spPr>
        <p:txBody>
          <a:bodyPr anchor="ctr">
            <a:noAutofit/>
          </a:bodyPr>
          <a:lstStyle>
            <a:lvl1pPr algn="ctr">
              <a:defRPr sz="4800" b="1" i="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GB" dirty="0"/>
              <a:t>Click to edit Master title style</a:t>
            </a:r>
            <a:endParaRPr lang="en-RU" dirty="0"/>
          </a:p>
        </p:txBody>
      </p:sp>
      <p:sp>
        <p:nvSpPr>
          <p:cNvPr id="9" name="Объект 5">
            <a:extLst>
              <a:ext uri="{FF2B5EF4-FFF2-40B4-BE49-F238E27FC236}">
                <a16:creationId xmlns:a16="http://schemas.microsoft.com/office/drawing/2014/main" id="{C9017FDB-754C-DC4B-92C6-51C286C0DB44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2453372" y="3190049"/>
            <a:ext cx="7285315" cy="208987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87FED48C-1ED8-7A41-A991-D503F26487A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651967" y="3194348"/>
            <a:ext cx="1241107" cy="3663652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216CB328-CC8A-BA44-9628-F74822F9EE56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-648970" y="673100"/>
            <a:ext cx="1866900" cy="195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06345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481047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61" r:id="rId4"/>
    <p:sldLayoutId id="2147483662" r:id="rId5"/>
    <p:sldLayoutId id="2147483666" r:id="rId6"/>
    <p:sldLayoutId id="2147483663" r:id="rId7"/>
    <p:sldLayoutId id="2147483664" r:id="rId8"/>
    <p:sldLayoutId id="2147483665" r:id="rId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emf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G"/><Relationship Id="rId3" Type="http://schemas.openxmlformats.org/officeDocument/2006/relationships/image" Target="../media/image10.jpeg"/><Relationship Id="rId7" Type="http://schemas.openxmlformats.org/officeDocument/2006/relationships/image" Target="../media/image9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id="{4ECE0169-96FE-2B44-A013-E04D99D2A97C}"/>
              </a:ext>
            </a:extLst>
          </p:cNvPr>
          <p:cNvGrpSpPr/>
          <p:nvPr/>
        </p:nvGrpSpPr>
        <p:grpSpPr>
          <a:xfrm>
            <a:off x="1303462" y="4887154"/>
            <a:ext cx="6812253" cy="1286924"/>
            <a:chOff x="2865120" y="4958284"/>
            <a:chExt cx="6336351" cy="1106552"/>
          </a:xfrm>
        </p:grpSpPr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0DCB041A-2337-4245-9C89-92D1942A53B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865120" y="5135931"/>
              <a:ext cx="1704090" cy="745078"/>
            </a:xfrm>
            <a:prstGeom prst="rect">
              <a:avLst/>
            </a:prstGeom>
          </p:spPr>
        </p:pic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87ADCB26-C7FC-964E-AE09-6FD65DB940C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030022" y="4958284"/>
              <a:ext cx="1881138" cy="1106552"/>
            </a:xfrm>
            <a:prstGeom prst="rect">
              <a:avLst/>
            </a:prstGeom>
          </p:spPr>
        </p:pic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41906257-3130-EF49-975C-A221FCA59B2D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7371972" y="4958284"/>
              <a:ext cx="1829499" cy="1106552"/>
            </a:xfrm>
            <a:prstGeom prst="rect">
              <a:avLst/>
            </a:prstGeom>
          </p:spPr>
        </p:pic>
      </p:grpSp>
      <p:sp>
        <p:nvSpPr>
          <p:cNvPr id="4" name="Скругленный прямоугольник 3">
            <a:extLst>
              <a:ext uri="{FF2B5EF4-FFF2-40B4-BE49-F238E27FC236}">
                <a16:creationId xmlns:a16="http://schemas.microsoft.com/office/drawing/2014/main" id="{1CB54867-6DF5-634E-8B58-94B02DDCEC7C}"/>
              </a:ext>
            </a:extLst>
          </p:cNvPr>
          <p:cNvSpPr/>
          <p:nvPr/>
        </p:nvSpPr>
        <p:spPr>
          <a:xfrm>
            <a:off x="1226414" y="3381495"/>
            <a:ext cx="6152954" cy="1085216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F3515B7-868B-1C4C-B557-BB12826701C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03462" y="3516960"/>
            <a:ext cx="5900287" cy="919162"/>
          </a:xfrm>
        </p:spPr>
        <p:txBody>
          <a:bodyPr/>
          <a:lstStyle/>
          <a:p>
            <a:r>
              <a:rPr lang="en-US" sz="4800" b="0" dirty="0">
                <a:solidFill>
                  <a:srgbClr val="0153E4"/>
                </a:solidFill>
              </a:rPr>
              <a:t>OCTOBER 15-6, </a:t>
            </a:r>
            <a:r>
              <a:rPr lang="ru-RU" sz="4800" b="0" dirty="0">
                <a:solidFill>
                  <a:srgbClr val="0153E4"/>
                </a:solidFill>
              </a:rPr>
              <a:t>2</a:t>
            </a:r>
            <a:r>
              <a:rPr lang="en-US" sz="4800" b="0" dirty="0">
                <a:solidFill>
                  <a:srgbClr val="0153E4"/>
                </a:solidFill>
              </a:rPr>
              <a:t>3</a:t>
            </a:r>
            <a:endParaRPr lang="en-RU" sz="4800" dirty="0">
              <a:solidFill>
                <a:srgbClr val="0153E4"/>
              </a:solidFill>
            </a:endParaRPr>
          </a:p>
        </p:txBody>
      </p:sp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C1E5A818-26F3-1145-B888-F851383B1B1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226413" y="624146"/>
            <a:ext cx="7901545" cy="20741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003820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EA18BF-EB2C-441C-B247-6EFC9FCB644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14678" y="1318867"/>
            <a:ext cx="9111934" cy="518422"/>
          </a:xfrm>
        </p:spPr>
        <p:txBody>
          <a:bodyPr/>
          <a:lstStyle/>
          <a:p>
            <a:r>
              <a:rPr lang="ru-RU" sz="4800" dirty="0"/>
              <a:t>Исчерпание ресурсов развития системы </a:t>
            </a:r>
            <a:endParaRPr lang="lv-LV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83BD553-0C32-44EE-B963-23E0A8A54774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1147664" y="2542860"/>
            <a:ext cx="9227976" cy="2491274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800" dirty="0"/>
              <a:t>Время обучения недостаточно для преобретения всех нужных знаний</a:t>
            </a:r>
            <a:endParaRPr lang="lv-LV" sz="1800" dirty="0"/>
          </a:p>
          <a:p>
            <a:pPr marL="285750" indent="-285750"/>
            <a:r>
              <a:rPr lang="ru-RU" sz="1800" dirty="0"/>
              <a:t>Предметная организация содержания не позволяет формировать  междисциплинарность знаний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800" dirty="0"/>
              <a:t>Стандартные  программы не соответствуют индивидуальным учебным потребностям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800" dirty="0"/>
              <a:t>Школьгая учебная среда не может обеспечить связь знаний с реальной жизнью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800" dirty="0"/>
              <a:t>Линейный принцип организации обучения препятствует формированию целостной картины мира</a:t>
            </a:r>
            <a:endParaRPr lang="lv-LV" sz="18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800" dirty="0"/>
              <a:t>Система подготовки учителей не обеспечивает эффективного внедрения образовательных реформ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800" dirty="0"/>
              <a:t>Учебные материалы устаревают в процессе их создания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800" dirty="0"/>
              <a:t>Система управления образованием  фокусируется на контроле и ограничивает возможности нововведений</a:t>
            </a:r>
          </a:p>
          <a:p>
            <a:endParaRPr lang="lv-LV" dirty="0"/>
          </a:p>
        </p:txBody>
      </p:sp>
    </p:spTree>
    <p:extLst>
      <p:ext uri="{BB962C8B-B14F-4D97-AF65-F5344CB8AC3E}">
        <p14:creationId xmlns:p14="http://schemas.microsoft.com/office/powerpoint/2010/main" val="374045365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B55748-BD46-4526-AC64-0650CBE229D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52000" y="1430834"/>
            <a:ext cx="9111934" cy="518422"/>
          </a:xfrm>
        </p:spPr>
        <p:txBody>
          <a:bodyPr/>
          <a:lstStyle/>
          <a:p>
            <a:r>
              <a:rPr lang="ru-RU" dirty="0"/>
              <a:t>Привлечение сторонних ресурсов</a:t>
            </a:r>
            <a:endParaRPr lang="lv-LV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FDE6745-6007-4CB5-8E69-6C9100A572C7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1324370" y="2919177"/>
            <a:ext cx="4134040" cy="2089873"/>
          </a:xfrm>
        </p:spPr>
        <p:txBody>
          <a:bodyPr/>
          <a:lstStyle/>
          <a:p>
            <a:r>
              <a:rPr lang="ru-RU" sz="2000" dirty="0"/>
              <a:t>Перевод детей на домашнее обучение</a:t>
            </a:r>
          </a:p>
          <a:p>
            <a:r>
              <a:rPr lang="ru-RU" sz="2000" dirty="0"/>
              <a:t>Обучение в рабочей среде</a:t>
            </a:r>
          </a:p>
          <a:p>
            <a:r>
              <a:rPr lang="ru-RU" sz="2000" dirty="0"/>
              <a:t>«Возможная миссия» - учителя – непрофессионалы</a:t>
            </a:r>
          </a:p>
          <a:p>
            <a:r>
              <a:rPr lang="ru-RU" sz="2000" dirty="0"/>
              <a:t>Развитие неформального образования и процедуры его признания</a:t>
            </a:r>
          </a:p>
          <a:p>
            <a:r>
              <a:rPr lang="ru-RU" sz="2000" dirty="0"/>
              <a:t>Открытая информационная среда как учебный материал</a:t>
            </a:r>
          </a:p>
          <a:p>
            <a:endParaRPr lang="ru-RU" sz="2000" dirty="0"/>
          </a:p>
          <a:p>
            <a:endParaRPr lang="lv-LV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319C176-A66A-4B75-8215-6CBF86E8BC5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5772" t="20277" r="25406" b="26418"/>
          <a:stretch/>
        </p:blipFill>
        <p:spPr>
          <a:xfrm>
            <a:off x="5980923" y="3429000"/>
            <a:ext cx="4497061" cy="2761861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6286B51D-BD31-4C8C-B7C7-0AEB7B2D02D3}"/>
              </a:ext>
            </a:extLst>
          </p:cNvPr>
          <p:cNvSpPr txBox="1"/>
          <p:nvPr/>
        </p:nvSpPr>
        <p:spPr>
          <a:xfrm>
            <a:off x="6459893" y="6199806"/>
            <a:ext cx="41583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Домашнее обучение в США 1970 - 2016</a:t>
            </a:r>
            <a:endParaRPr lang="lv-LV" dirty="0"/>
          </a:p>
        </p:txBody>
      </p:sp>
    </p:spTree>
    <p:extLst>
      <p:ext uri="{BB962C8B-B14F-4D97-AF65-F5344CB8AC3E}">
        <p14:creationId xmlns:p14="http://schemas.microsoft.com/office/powerpoint/2010/main" val="168684468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8846D1-B794-46C0-989A-56DC07F3943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/>
              <a:t>Нужно ли вводить новое понятие «образовательная экосистема»?</a:t>
            </a:r>
            <a:endParaRPr lang="lv-LV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62D072D-43CE-4E32-A960-F4A810717F64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endParaRPr lang="lv-LV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E3929F2-A8A4-4E21-A20A-D2B59DB9495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7186" t="18190" r="28073" b="24464"/>
          <a:stretch/>
        </p:blipFill>
        <p:spPr>
          <a:xfrm>
            <a:off x="3760237" y="3190049"/>
            <a:ext cx="4100362" cy="2956264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33B4BD29-E330-4948-94E0-FEF455BD1F26}"/>
              </a:ext>
            </a:extLst>
          </p:cNvPr>
          <p:cNvSpPr/>
          <p:nvPr/>
        </p:nvSpPr>
        <p:spPr>
          <a:xfrm>
            <a:off x="7338529" y="5262792"/>
            <a:ext cx="522070" cy="883521"/>
          </a:xfrm>
          <a:prstGeom prst="rect">
            <a:avLst/>
          </a:prstGeom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lv-LV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33D0ED1-E543-42CF-AC19-286BFEFAC133}"/>
              </a:ext>
            </a:extLst>
          </p:cNvPr>
          <p:cNvSpPr txBox="1"/>
          <p:nvPr/>
        </p:nvSpPr>
        <p:spPr>
          <a:xfrm>
            <a:off x="3610947" y="6163610"/>
            <a:ext cx="449488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Конференция «Непрерывное образование в контексте идеи Будущего», 2021</a:t>
            </a:r>
            <a:endParaRPr lang="lv-LV" dirty="0"/>
          </a:p>
        </p:txBody>
      </p:sp>
    </p:spTree>
    <p:extLst>
      <p:ext uri="{BB962C8B-B14F-4D97-AF65-F5344CB8AC3E}">
        <p14:creationId xmlns:p14="http://schemas.microsoft.com/office/powerpoint/2010/main" val="105038166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0C3F43-CDEF-445B-808B-1B77085FF34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19241" y="1196234"/>
            <a:ext cx="9111934" cy="518422"/>
          </a:xfrm>
        </p:spPr>
        <p:txBody>
          <a:bodyPr/>
          <a:lstStyle/>
          <a:p>
            <a:r>
              <a:rPr lang="ru-RU" dirty="0"/>
              <a:t>К вопросу о принятии инновационных решений</a:t>
            </a:r>
            <a:endParaRPr lang="lv-LV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447485C-ED6B-4EC8-95BE-116A6A2D2CB8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7977674" y="2443601"/>
            <a:ext cx="2789854" cy="891508"/>
          </a:xfr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/>
          <a:lstStyle/>
          <a:p>
            <a:pPr marL="0" indent="0">
              <a:buNone/>
            </a:pPr>
            <a:r>
              <a:rPr lang="ru-RU" sz="2000" dirty="0"/>
              <a:t>Кто должен определять образовательное предложение?</a:t>
            </a:r>
            <a:endParaRPr lang="lv-LV" sz="20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E6DD777-06A4-4F53-9F8E-801F610D4A15}"/>
              </a:ext>
            </a:extLst>
          </p:cNvPr>
          <p:cNvSpPr txBox="1"/>
          <p:nvPr/>
        </p:nvSpPr>
        <p:spPr>
          <a:xfrm>
            <a:off x="1119241" y="3690844"/>
            <a:ext cx="2397056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chemeClr val="bg1"/>
                </a:solidFill>
              </a:rPr>
              <a:t>Учебное заведение</a:t>
            </a:r>
          </a:p>
          <a:p>
            <a:endParaRPr lang="ru-RU" dirty="0">
              <a:highlight>
                <a:srgbClr val="FFFF00"/>
              </a:highlight>
            </a:endParaRPr>
          </a:p>
          <a:p>
            <a:r>
              <a:rPr lang="ru-RU" dirty="0">
                <a:highlight>
                  <a:srgbClr val="FFFF00"/>
                </a:highlight>
              </a:rPr>
              <a:t>(+)</a:t>
            </a:r>
            <a:r>
              <a:rPr lang="ru-RU" dirty="0"/>
              <a:t> Профессионалы.</a:t>
            </a:r>
          </a:p>
          <a:p>
            <a:r>
              <a:rPr lang="ru-RU" dirty="0">
                <a:highlight>
                  <a:srgbClr val="FF0000"/>
                </a:highlight>
              </a:rPr>
              <a:t>(?)</a:t>
            </a:r>
            <a:r>
              <a:rPr lang="ru-RU" dirty="0"/>
              <a:t> Не будут ли действовать в интересах  организации, где предложение определяется собственными ресурсами?</a:t>
            </a:r>
            <a:endParaRPr lang="lv-LV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024A497-983C-413C-B3BB-0CA95A1BCB77}"/>
              </a:ext>
            </a:extLst>
          </p:cNvPr>
          <p:cNvSpPr txBox="1"/>
          <p:nvPr/>
        </p:nvSpPr>
        <p:spPr>
          <a:xfrm>
            <a:off x="3613360" y="3714561"/>
            <a:ext cx="1978056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chemeClr val="bg1"/>
                </a:solidFill>
              </a:rPr>
              <a:t>Рынок труда</a:t>
            </a:r>
          </a:p>
          <a:p>
            <a:endParaRPr lang="ru-RU" dirty="0">
              <a:highlight>
                <a:srgbClr val="FFFF00"/>
              </a:highlight>
            </a:endParaRPr>
          </a:p>
          <a:p>
            <a:r>
              <a:rPr lang="ru-RU" dirty="0">
                <a:highlight>
                  <a:srgbClr val="FFFF00"/>
                </a:highlight>
              </a:rPr>
              <a:t>(+)</a:t>
            </a:r>
            <a:r>
              <a:rPr lang="ru-RU" dirty="0"/>
              <a:t> Соответствие потребностям экономического развития.</a:t>
            </a:r>
          </a:p>
          <a:p>
            <a:r>
              <a:rPr lang="ru-RU" dirty="0">
                <a:highlight>
                  <a:srgbClr val="FF0000"/>
                </a:highlight>
              </a:rPr>
              <a:t>(?)</a:t>
            </a:r>
            <a:r>
              <a:rPr lang="ru-RU" dirty="0"/>
              <a:t> Не будет ли предложение однобоким и краткосрочным?</a:t>
            </a:r>
            <a:endParaRPr lang="lv-LV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FA001C9-5100-4B01-846C-846D1602B278}"/>
              </a:ext>
            </a:extLst>
          </p:cNvPr>
          <p:cNvSpPr txBox="1"/>
          <p:nvPr/>
        </p:nvSpPr>
        <p:spPr>
          <a:xfrm>
            <a:off x="5997574" y="3733611"/>
            <a:ext cx="2325727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chemeClr val="bg1"/>
                </a:solidFill>
              </a:rPr>
              <a:t>Государство</a:t>
            </a:r>
          </a:p>
          <a:p>
            <a:endParaRPr lang="ru-RU" dirty="0">
              <a:highlight>
                <a:srgbClr val="FFFF00"/>
              </a:highlight>
            </a:endParaRPr>
          </a:p>
          <a:p>
            <a:r>
              <a:rPr lang="ru-RU" dirty="0">
                <a:highlight>
                  <a:srgbClr val="FFFF00"/>
                </a:highlight>
              </a:rPr>
              <a:t>(+)</a:t>
            </a:r>
            <a:r>
              <a:rPr lang="ru-RU" dirty="0"/>
              <a:t> Долгосрочная политика основанная на общественных интересах.</a:t>
            </a:r>
          </a:p>
          <a:p>
            <a:r>
              <a:rPr lang="ru-RU" dirty="0">
                <a:highlight>
                  <a:srgbClr val="FF0000"/>
                </a:highlight>
              </a:rPr>
              <a:t>(?)</a:t>
            </a:r>
            <a:r>
              <a:rPr lang="ru-RU" dirty="0"/>
              <a:t> Сможет ли учесть все разнообразные аспекты потеребностей?</a:t>
            </a:r>
            <a:endParaRPr lang="lv-LV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0C14631-6FB5-465A-8F9B-C666361509D9}"/>
              </a:ext>
            </a:extLst>
          </p:cNvPr>
          <p:cNvSpPr txBox="1"/>
          <p:nvPr/>
        </p:nvSpPr>
        <p:spPr>
          <a:xfrm>
            <a:off x="8616395" y="3690843"/>
            <a:ext cx="1829985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chemeClr val="bg1"/>
                </a:solidFill>
              </a:rPr>
              <a:t>Учащийся</a:t>
            </a:r>
          </a:p>
          <a:p>
            <a:endParaRPr lang="ru-RU" dirty="0">
              <a:highlight>
                <a:srgbClr val="FFFF00"/>
              </a:highlight>
            </a:endParaRPr>
          </a:p>
          <a:p>
            <a:r>
              <a:rPr lang="ru-RU" dirty="0">
                <a:highlight>
                  <a:srgbClr val="FFFF00"/>
                </a:highlight>
              </a:rPr>
              <a:t>(+)</a:t>
            </a:r>
            <a:r>
              <a:rPr lang="ru-RU" dirty="0"/>
              <a:t> Возможность удовлетворить личностные потребности.</a:t>
            </a:r>
          </a:p>
          <a:p>
            <a:r>
              <a:rPr lang="ru-RU" dirty="0">
                <a:highlight>
                  <a:srgbClr val="FF0000"/>
                </a:highlight>
              </a:rPr>
              <a:t>(?)</a:t>
            </a:r>
            <a:r>
              <a:rPr lang="ru-RU" dirty="0"/>
              <a:t>  Способен ли человек  определить свои потребности?</a:t>
            </a:r>
            <a:endParaRPr lang="lv-LV" dirty="0"/>
          </a:p>
        </p:txBody>
      </p:sp>
    </p:spTree>
    <p:extLst>
      <p:ext uri="{BB962C8B-B14F-4D97-AF65-F5344CB8AC3E}">
        <p14:creationId xmlns:p14="http://schemas.microsoft.com/office/powerpoint/2010/main" val="158217280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DB4370-32FD-46D9-B63E-83F0A5BABEC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24079" y="1240601"/>
            <a:ext cx="9111934" cy="518422"/>
          </a:xfrm>
        </p:spPr>
        <p:txBody>
          <a:bodyPr/>
          <a:lstStyle/>
          <a:p>
            <a:r>
              <a:rPr lang="ru-RU" dirty="0"/>
              <a:t>К вопросу о качестве инноваций</a:t>
            </a:r>
            <a:endParaRPr lang="lv-LV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AB562E3-C82B-4B4D-AEB2-037DA1635330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1324079" y="2897301"/>
            <a:ext cx="3452906" cy="2089873"/>
          </a:xfrm>
        </p:spPr>
        <p:txBody>
          <a:bodyPr/>
          <a:lstStyle/>
          <a:p>
            <a:pPr marL="0" indent="0">
              <a:buNone/>
            </a:pPr>
            <a:r>
              <a:rPr lang="ru-RU" sz="1800" b="1" dirty="0"/>
              <a:t>Стратегии: </a:t>
            </a:r>
          </a:p>
          <a:p>
            <a:r>
              <a:rPr lang="ru-RU" sz="1800" dirty="0"/>
              <a:t>Заучивания стихов</a:t>
            </a:r>
          </a:p>
          <a:p>
            <a:r>
              <a:rPr lang="ru-RU" sz="1800" dirty="0"/>
              <a:t>Фиксации условий задачи</a:t>
            </a:r>
          </a:p>
          <a:p>
            <a:r>
              <a:rPr lang="ru-RU" sz="1800" dirty="0"/>
              <a:t>Записи пути решения</a:t>
            </a:r>
          </a:p>
          <a:p>
            <a:r>
              <a:rPr lang="ru-RU" sz="1800" dirty="0"/>
              <a:t>Чтения текста</a:t>
            </a:r>
            <a:endParaRPr lang="lv-LV" sz="1800" dirty="0"/>
          </a:p>
          <a:p>
            <a:r>
              <a:rPr lang="ru-RU" sz="1800" dirty="0"/>
              <a:t>Нахождения информации в тексте</a:t>
            </a:r>
          </a:p>
          <a:p>
            <a:r>
              <a:rPr lang="ru-RU" sz="1800" dirty="0"/>
              <a:t>Составления плана</a:t>
            </a:r>
          </a:p>
          <a:p>
            <a:r>
              <a:rPr lang="ru-RU" sz="1800" dirty="0"/>
              <a:t>Самопроверки знаний</a:t>
            </a:r>
          </a:p>
          <a:p>
            <a:r>
              <a:rPr lang="ru-RU" sz="1800" dirty="0"/>
              <a:t>Повторения</a:t>
            </a:r>
            <a:r>
              <a:rPr lang="ru-RU" dirty="0"/>
              <a:t> </a:t>
            </a:r>
          </a:p>
          <a:p>
            <a:endParaRPr lang="lv-LV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EB3DA30-711F-42AC-983B-16110EF1EB0E}"/>
              </a:ext>
            </a:extLst>
          </p:cNvPr>
          <p:cNvSpPr txBox="1"/>
          <p:nvPr/>
        </p:nvSpPr>
        <p:spPr>
          <a:xfrm>
            <a:off x="8136293" y="1973971"/>
            <a:ext cx="3616685" cy="92333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ru-RU" dirty="0"/>
              <a:t>Освоение учебных стратегий как способ реализации самонаправленного учения </a:t>
            </a:r>
            <a:endParaRPr lang="lv-LV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D96B0D0-642F-46EE-A2D2-CBCA3BCDBB7C}"/>
              </a:ext>
            </a:extLst>
          </p:cNvPr>
          <p:cNvSpPr txBox="1"/>
          <p:nvPr/>
        </p:nvSpPr>
        <p:spPr>
          <a:xfrm>
            <a:off x="4795355" y="2864012"/>
            <a:ext cx="3452906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>
                <a:solidFill>
                  <a:schemeClr val="bg1"/>
                </a:solidFill>
              </a:rPr>
              <a:t>Как создать информационно-аналитическую справку?</a:t>
            </a:r>
            <a:endParaRPr lang="lv-LV" dirty="0">
              <a:solidFill>
                <a:schemeClr val="bg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>
                <a:solidFill>
                  <a:schemeClr val="bg1"/>
                </a:solidFill>
              </a:rPr>
              <a:t>Как выделить тематическое поле текста?</a:t>
            </a:r>
            <a:endParaRPr lang="lv-LV" dirty="0">
              <a:solidFill>
                <a:schemeClr val="bg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>
                <a:solidFill>
                  <a:schemeClr val="bg1"/>
                </a:solidFill>
              </a:rPr>
              <a:t>Как создать модель увеличения производства энергии?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>
                <a:solidFill>
                  <a:schemeClr val="bg1"/>
                </a:solidFill>
              </a:rPr>
              <a:t>Как создать музыкально-историческое повествование - спектакль, презентацию или проектную работу, характеризующую школу в какой-то период времени?</a:t>
            </a:r>
          </a:p>
          <a:p>
            <a:endParaRPr lang="lv-LV" dirty="0"/>
          </a:p>
        </p:txBody>
      </p:sp>
    </p:spTree>
    <p:extLst>
      <p:ext uri="{BB962C8B-B14F-4D97-AF65-F5344CB8AC3E}">
        <p14:creationId xmlns:p14="http://schemas.microsoft.com/office/powerpoint/2010/main" val="274219379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E3379B-83C7-4DE3-A88B-436EAD8517F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/>
              <a:t>Возможности ОТСМ-ТРИЗ</a:t>
            </a:r>
            <a:endParaRPr lang="lv-LV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D1C6393-CB93-4513-BB82-3E2C83E5A0D7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1540033" y="2915545"/>
            <a:ext cx="4171362" cy="1659644"/>
          </a:xfrm>
        </p:spPr>
        <p:txBody>
          <a:bodyPr/>
          <a:lstStyle/>
          <a:p>
            <a:pPr marL="0" indent="0" algn="ctr">
              <a:buNone/>
            </a:pPr>
            <a:r>
              <a:rPr lang="ru-RU" b="1" dirty="0"/>
              <a:t>ТРИЗ</a:t>
            </a:r>
            <a:r>
              <a:rPr lang="ru-RU" dirty="0"/>
              <a:t> </a:t>
            </a:r>
          </a:p>
          <a:p>
            <a:pPr marL="0" indent="0">
              <a:buNone/>
            </a:pPr>
            <a:r>
              <a:rPr lang="ru-RU" dirty="0"/>
              <a:t>Законы развития систем:</a:t>
            </a:r>
          </a:p>
          <a:p>
            <a:r>
              <a:rPr lang="ru-RU" sz="2400" dirty="0"/>
              <a:t>Закон непавномерного развития</a:t>
            </a:r>
          </a:p>
          <a:p>
            <a:r>
              <a:rPr lang="ru-RU" sz="2400" dirty="0"/>
              <a:t>Закон стремления к идеальности</a:t>
            </a:r>
          </a:p>
          <a:p>
            <a:r>
              <a:rPr lang="ru-RU" sz="2400" dirty="0"/>
              <a:t>Закон перехода в надсистему</a:t>
            </a:r>
            <a:endParaRPr lang="lv-LV" sz="2400" dirty="0"/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881DA983-1599-4D5E-95DA-9BC8EDB3D7D8}"/>
              </a:ext>
            </a:extLst>
          </p:cNvPr>
          <p:cNvSpPr txBox="1">
            <a:spLocks/>
          </p:cNvSpPr>
          <p:nvPr/>
        </p:nvSpPr>
        <p:spPr>
          <a:xfrm>
            <a:off x="6316462" y="3429000"/>
            <a:ext cx="4222811" cy="1231900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ru-RU" sz="1800" dirty="0">
                <a:solidFill>
                  <a:schemeClr val="bg1"/>
                </a:solidFill>
              </a:rPr>
              <a:t>Объем знаний стремительно растет и скорость устаревания этих знаний тоже, а время обучения ограничено</a:t>
            </a:r>
            <a:endParaRPr lang="lv-LV" dirty="0">
              <a:solidFill>
                <a:schemeClr val="bg1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C6FBF88-4761-48A5-B555-09B198AC0E7A}"/>
              </a:ext>
            </a:extLst>
          </p:cNvPr>
          <p:cNvSpPr txBox="1"/>
          <p:nvPr/>
        </p:nvSpPr>
        <p:spPr>
          <a:xfrm>
            <a:off x="6316462" y="4263913"/>
            <a:ext cx="3844575" cy="1754326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ru-RU" dirty="0">
                <a:solidFill>
                  <a:schemeClr val="bg1"/>
                </a:solidFill>
                <a:ea typeface="+mj-ea"/>
                <a:cs typeface="+mj-cs"/>
              </a:rPr>
              <a:t>П</a:t>
            </a:r>
            <a:r>
              <a:rPr lang="lv-LV" dirty="0" err="1">
                <a:solidFill>
                  <a:schemeClr val="bg1"/>
                </a:solidFill>
                <a:ea typeface="+mj-ea"/>
                <a:cs typeface="+mj-cs"/>
              </a:rPr>
              <a:t>едагоги</a:t>
            </a:r>
            <a:r>
              <a:rPr lang="lv-LV" dirty="0">
                <a:solidFill>
                  <a:schemeClr val="bg1"/>
                </a:solidFill>
                <a:ea typeface="+mj-ea"/>
                <a:cs typeface="+mj-cs"/>
              </a:rPr>
              <a:t> </a:t>
            </a:r>
            <a:r>
              <a:rPr lang="lv-LV" dirty="0" err="1">
                <a:solidFill>
                  <a:schemeClr val="bg1"/>
                </a:solidFill>
                <a:ea typeface="+mj-ea"/>
                <a:cs typeface="+mj-cs"/>
              </a:rPr>
              <a:t>должны</a:t>
            </a:r>
            <a:r>
              <a:rPr lang="lv-LV" dirty="0">
                <a:solidFill>
                  <a:schemeClr val="bg1"/>
                </a:solidFill>
                <a:ea typeface="+mj-ea"/>
                <a:cs typeface="+mj-cs"/>
              </a:rPr>
              <a:t> </a:t>
            </a:r>
            <a:r>
              <a:rPr lang="lv-LV" dirty="0" err="1">
                <a:solidFill>
                  <a:schemeClr val="bg1"/>
                </a:solidFill>
                <a:ea typeface="+mj-ea"/>
                <a:cs typeface="+mj-cs"/>
              </a:rPr>
              <a:t>учить</a:t>
            </a:r>
            <a:r>
              <a:rPr lang="lv-LV" dirty="0">
                <a:solidFill>
                  <a:schemeClr val="bg1"/>
                </a:solidFill>
                <a:ea typeface="+mj-ea"/>
                <a:cs typeface="+mj-cs"/>
              </a:rPr>
              <a:t> </a:t>
            </a:r>
            <a:r>
              <a:rPr lang="lv-LV" dirty="0" err="1">
                <a:solidFill>
                  <a:schemeClr val="bg1"/>
                </a:solidFill>
                <a:ea typeface="+mj-ea"/>
                <a:cs typeface="+mj-cs"/>
              </a:rPr>
              <a:t>своих</a:t>
            </a:r>
            <a:r>
              <a:rPr lang="lv-LV" dirty="0">
                <a:solidFill>
                  <a:schemeClr val="bg1"/>
                </a:solidFill>
                <a:ea typeface="+mj-ea"/>
                <a:cs typeface="+mj-cs"/>
              </a:rPr>
              <a:t> </a:t>
            </a:r>
            <a:r>
              <a:rPr lang="lv-LV" dirty="0" err="1">
                <a:solidFill>
                  <a:schemeClr val="bg1"/>
                </a:solidFill>
                <a:ea typeface="+mj-ea"/>
                <a:cs typeface="+mj-cs"/>
              </a:rPr>
              <a:t>подопечных</a:t>
            </a:r>
            <a:r>
              <a:rPr lang="lv-LV" dirty="0">
                <a:solidFill>
                  <a:schemeClr val="bg1"/>
                </a:solidFill>
                <a:ea typeface="+mj-ea"/>
                <a:cs typeface="+mj-cs"/>
              </a:rPr>
              <a:t> </a:t>
            </a:r>
            <a:r>
              <a:rPr lang="lv-LV" dirty="0" err="1">
                <a:solidFill>
                  <a:schemeClr val="bg1"/>
                </a:solidFill>
                <a:ea typeface="+mj-ea"/>
                <a:cs typeface="+mj-cs"/>
              </a:rPr>
              <a:t>выживать</a:t>
            </a:r>
            <a:r>
              <a:rPr lang="lv-LV" dirty="0">
                <a:solidFill>
                  <a:schemeClr val="bg1"/>
                </a:solidFill>
                <a:ea typeface="+mj-ea"/>
                <a:cs typeface="+mj-cs"/>
              </a:rPr>
              <a:t> в </a:t>
            </a:r>
            <a:r>
              <a:rPr lang="lv-LV" dirty="0" err="1">
                <a:solidFill>
                  <a:schemeClr val="bg1"/>
                </a:solidFill>
                <a:ea typeface="+mj-ea"/>
                <a:cs typeface="+mj-cs"/>
              </a:rPr>
              <a:t>том</a:t>
            </a:r>
            <a:r>
              <a:rPr lang="lv-LV" dirty="0">
                <a:solidFill>
                  <a:schemeClr val="bg1"/>
                </a:solidFill>
                <a:ea typeface="+mj-ea"/>
                <a:cs typeface="+mj-cs"/>
              </a:rPr>
              <a:t> </a:t>
            </a:r>
            <a:r>
              <a:rPr lang="lv-LV" dirty="0" err="1">
                <a:solidFill>
                  <a:schemeClr val="bg1"/>
                </a:solidFill>
                <a:ea typeface="+mj-ea"/>
                <a:cs typeface="+mj-cs"/>
              </a:rPr>
              <a:t>мире</a:t>
            </a:r>
            <a:r>
              <a:rPr lang="lv-LV" dirty="0">
                <a:solidFill>
                  <a:schemeClr val="bg1"/>
                </a:solidFill>
                <a:ea typeface="+mj-ea"/>
                <a:cs typeface="+mj-cs"/>
              </a:rPr>
              <a:t>, о </a:t>
            </a:r>
            <a:r>
              <a:rPr lang="lv-LV" dirty="0" err="1">
                <a:solidFill>
                  <a:schemeClr val="bg1"/>
                </a:solidFill>
                <a:ea typeface="+mj-ea"/>
                <a:cs typeface="+mj-cs"/>
              </a:rPr>
              <a:t>котором</a:t>
            </a:r>
            <a:r>
              <a:rPr lang="lv-LV" dirty="0">
                <a:solidFill>
                  <a:schemeClr val="bg1"/>
                </a:solidFill>
                <a:ea typeface="+mj-ea"/>
                <a:cs typeface="+mj-cs"/>
              </a:rPr>
              <a:t> </a:t>
            </a:r>
            <a:r>
              <a:rPr lang="lv-LV" dirty="0" err="1">
                <a:solidFill>
                  <a:schemeClr val="bg1"/>
                </a:solidFill>
                <a:ea typeface="+mj-ea"/>
                <a:cs typeface="+mj-cs"/>
              </a:rPr>
              <a:t>сами</a:t>
            </a:r>
            <a:r>
              <a:rPr lang="lv-LV" dirty="0">
                <a:solidFill>
                  <a:schemeClr val="bg1"/>
                </a:solidFill>
                <a:ea typeface="+mj-ea"/>
                <a:cs typeface="+mj-cs"/>
              </a:rPr>
              <a:t> </a:t>
            </a:r>
            <a:r>
              <a:rPr lang="lv-LV" dirty="0" err="1">
                <a:solidFill>
                  <a:schemeClr val="bg1"/>
                </a:solidFill>
                <a:ea typeface="+mj-ea"/>
                <a:cs typeface="+mj-cs"/>
              </a:rPr>
              <a:t>педагоги</a:t>
            </a:r>
            <a:r>
              <a:rPr lang="lv-LV" dirty="0">
                <a:solidFill>
                  <a:schemeClr val="bg1"/>
                </a:solidFill>
                <a:ea typeface="+mj-ea"/>
                <a:cs typeface="+mj-cs"/>
              </a:rPr>
              <a:t> </a:t>
            </a:r>
            <a:r>
              <a:rPr lang="lv-LV" dirty="0" err="1">
                <a:solidFill>
                  <a:schemeClr val="bg1"/>
                </a:solidFill>
                <a:ea typeface="+mj-ea"/>
                <a:cs typeface="+mj-cs"/>
              </a:rPr>
              <a:t>не</a:t>
            </a:r>
            <a:r>
              <a:rPr lang="lv-LV" dirty="0">
                <a:solidFill>
                  <a:schemeClr val="bg1"/>
                </a:solidFill>
                <a:ea typeface="+mj-ea"/>
                <a:cs typeface="+mj-cs"/>
              </a:rPr>
              <a:t> </a:t>
            </a:r>
            <a:r>
              <a:rPr lang="lv-LV" dirty="0" err="1">
                <a:solidFill>
                  <a:schemeClr val="bg1"/>
                </a:solidFill>
                <a:ea typeface="+mj-ea"/>
                <a:cs typeface="+mj-cs"/>
              </a:rPr>
              <a:t>имеют</a:t>
            </a:r>
            <a:r>
              <a:rPr lang="lv-LV" dirty="0">
                <a:solidFill>
                  <a:schemeClr val="bg1"/>
                </a:solidFill>
                <a:ea typeface="+mj-ea"/>
                <a:cs typeface="+mj-cs"/>
              </a:rPr>
              <a:t> </a:t>
            </a:r>
            <a:r>
              <a:rPr lang="lv-LV" dirty="0" err="1">
                <a:solidFill>
                  <a:schemeClr val="bg1"/>
                </a:solidFill>
                <a:ea typeface="+mj-ea"/>
                <a:cs typeface="+mj-cs"/>
              </a:rPr>
              <a:t>никакого</a:t>
            </a:r>
            <a:r>
              <a:rPr lang="lv-LV" dirty="0">
                <a:solidFill>
                  <a:schemeClr val="bg1"/>
                </a:solidFill>
                <a:ea typeface="+mj-ea"/>
                <a:cs typeface="+mj-cs"/>
              </a:rPr>
              <a:t> </a:t>
            </a:r>
            <a:r>
              <a:rPr lang="lv-LV" dirty="0" err="1">
                <a:solidFill>
                  <a:schemeClr val="bg1"/>
                </a:solidFill>
                <a:ea typeface="+mj-ea"/>
                <a:cs typeface="+mj-cs"/>
              </a:rPr>
              <a:t>представления</a:t>
            </a:r>
            <a:endParaRPr lang="ru-RU" dirty="0">
              <a:solidFill>
                <a:schemeClr val="bg1"/>
              </a:solidFill>
              <a:ea typeface="+mj-ea"/>
              <a:cs typeface="+mj-cs"/>
            </a:endParaRP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ru-RU" dirty="0">
                <a:solidFill>
                  <a:schemeClr val="bg1"/>
                </a:solidFill>
                <a:ea typeface="+mj-ea"/>
                <a:cs typeface="+mj-cs"/>
              </a:rPr>
              <a:t>Технологич потока проблем</a:t>
            </a:r>
            <a:endParaRPr lang="lv-LV" dirty="0">
              <a:solidFill>
                <a:schemeClr val="bg1"/>
              </a:solidFill>
              <a:ea typeface="+mj-ea"/>
              <a:cs typeface="+mj-cs"/>
            </a:endParaRPr>
          </a:p>
          <a:p>
            <a:pPr>
              <a:defRPr/>
            </a:pPr>
            <a:endParaRPr lang="lv-LV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7ED5A3F-E890-4879-A90A-CE43E1386C73}"/>
              </a:ext>
            </a:extLst>
          </p:cNvPr>
          <p:cNvSpPr txBox="1"/>
          <p:nvPr/>
        </p:nvSpPr>
        <p:spPr>
          <a:xfrm>
            <a:off x="7333861" y="2810857"/>
            <a:ext cx="243529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solidFill>
                  <a:schemeClr val="bg1"/>
                </a:solidFill>
              </a:rPr>
              <a:t>ОТСМ</a:t>
            </a:r>
            <a:endParaRPr lang="lv-LV" sz="2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751872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3">
            <a:extLst>
              <a:ext uri="{FF2B5EF4-FFF2-40B4-BE49-F238E27FC236}">
                <a16:creationId xmlns:a16="http://schemas.microsoft.com/office/drawing/2014/main" id="{33A17A77-F5F9-4E37-AB2F-1519AFC9F9D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75956" y="1152852"/>
            <a:ext cx="6769100" cy="2955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150000"/>
              </a:lnSpc>
            </a:pPr>
            <a:r>
              <a:rPr lang="lv-LV" altLang="lv-LV" sz="2800" dirty="0">
                <a:solidFill>
                  <a:schemeClr val="bg1"/>
                </a:solidFill>
                <a:latin typeface="Garamond" panose="02020404030301010803" pitchFamily="18" charset="0"/>
              </a:rPr>
              <a:t>ОТСМ-ТРИЗ </a:t>
            </a:r>
            <a:r>
              <a:rPr lang="lv-LV" altLang="lv-LV" sz="2800" dirty="0" err="1">
                <a:solidFill>
                  <a:schemeClr val="bg1"/>
                </a:solidFill>
                <a:latin typeface="Garamond" panose="02020404030301010803" pitchFamily="18" charset="0"/>
              </a:rPr>
              <a:t>нужн</a:t>
            </a:r>
            <a:r>
              <a:rPr lang="ru-RU" altLang="lv-LV" sz="2800" dirty="0">
                <a:solidFill>
                  <a:schemeClr val="bg1"/>
                </a:solidFill>
                <a:latin typeface="Garamond" panose="02020404030301010803" pitchFamily="18" charset="0"/>
              </a:rPr>
              <a:t>а</a:t>
            </a:r>
            <a:r>
              <a:rPr lang="lv-LV" altLang="lv-LV" sz="2800" dirty="0">
                <a:solidFill>
                  <a:schemeClr val="bg1"/>
                </a:solidFill>
                <a:latin typeface="Garamond" panose="02020404030301010803" pitchFamily="18" charset="0"/>
              </a:rPr>
              <a:t> в </a:t>
            </a:r>
            <a:r>
              <a:rPr lang="lv-LV" altLang="lv-LV" sz="2800" dirty="0" err="1">
                <a:solidFill>
                  <a:schemeClr val="bg1"/>
                </a:solidFill>
                <a:latin typeface="Garamond" panose="02020404030301010803" pitchFamily="18" charset="0"/>
              </a:rPr>
              <a:t>образовании</a:t>
            </a:r>
            <a:r>
              <a:rPr lang="lv-LV" altLang="lv-LV" sz="2800" dirty="0">
                <a:solidFill>
                  <a:schemeClr val="bg1"/>
                </a:solidFill>
                <a:latin typeface="Garamond" panose="02020404030301010803" pitchFamily="18" charset="0"/>
              </a:rPr>
              <a:t> </a:t>
            </a:r>
            <a:r>
              <a:rPr lang="lv-LV" altLang="lv-LV" sz="2800" dirty="0" err="1">
                <a:solidFill>
                  <a:schemeClr val="bg1"/>
                </a:solidFill>
                <a:latin typeface="Garamond" panose="02020404030301010803" pitchFamily="18" charset="0"/>
              </a:rPr>
              <a:t>не</a:t>
            </a:r>
            <a:r>
              <a:rPr lang="lv-LV" altLang="lv-LV" sz="2800" dirty="0">
                <a:solidFill>
                  <a:schemeClr val="bg1"/>
                </a:solidFill>
                <a:latin typeface="Garamond" panose="02020404030301010803" pitchFamily="18" charset="0"/>
              </a:rPr>
              <a:t> </a:t>
            </a:r>
            <a:r>
              <a:rPr lang="lv-LV" altLang="lv-LV" sz="2800" dirty="0" err="1">
                <a:solidFill>
                  <a:schemeClr val="bg1"/>
                </a:solidFill>
                <a:latin typeface="Garamond" panose="02020404030301010803" pitchFamily="18" charset="0"/>
              </a:rPr>
              <a:t>для</a:t>
            </a:r>
            <a:r>
              <a:rPr lang="lv-LV" altLang="lv-LV" sz="2800" dirty="0">
                <a:solidFill>
                  <a:schemeClr val="bg1"/>
                </a:solidFill>
                <a:latin typeface="Garamond" panose="02020404030301010803" pitchFamily="18" charset="0"/>
              </a:rPr>
              <a:t> </a:t>
            </a:r>
            <a:r>
              <a:rPr lang="lv-LV" altLang="lv-LV" sz="2800" dirty="0" err="1">
                <a:solidFill>
                  <a:schemeClr val="bg1"/>
                </a:solidFill>
                <a:latin typeface="Garamond" panose="02020404030301010803" pitchFamily="18" charset="0"/>
              </a:rPr>
              <a:t>дополнения</a:t>
            </a:r>
            <a:r>
              <a:rPr lang="lv-LV" altLang="lv-LV" sz="2800" dirty="0">
                <a:solidFill>
                  <a:schemeClr val="bg1"/>
                </a:solidFill>
                <a:latin typeface="Garamond" panose="02020404030301010803" pitchFamily="18" charset="0"/>
              </a:rPr>
              <a:t> </a:t>
            </a:r>
            <a:r>
              <a:rPr lang="lv-LV" altLang="lv-LV" sz="2800" dirty="0" err="1">
                <a:solidFill>
                  <a:schemeClr val="bg1"/>
                </a:solidFill>
                <a:latin typeface="Garamond" panose="02020404030301010803" pitchFamily="18" charset="0"/>
              </a:rPr>
              <a:t>существующих</a:t>
            </a:r>
            <a:r>
              <a:rPr lang="lv-LV" altLang="lv-LV" sz="2800" dirty="0">
                <a:solidFill>
                  <a:schemeClr val="bg1"/>
                </a:solidFill>
                <a:latin typeface="Garamond" panose="02020404030301010803" pitchFamily="18" charset="0"/>
              </a:rPr>
              <a:t> </a:t>
            </a:r>
            <a:r>
              <a:rPr lang="lv-LV" altLang="lv-LV" sz="2800" dirty="0" err="1">
                <a:solidFill>
                  <a:schemeClr val="bg1"/>
                </a:solidFill>
                <a:latin typeface="Garamond" panose="02020404030301010803" pitchFamily="18" charset="0"/>
              </a:rPr>
              <a:t>программ</a:t>
            </a:r>
            <a:r>
              <a:rPr lang="lv-LV" altLang="lv-LV" sz="2800" dirty="0">
                <a:solidFill>
                  <a:schemeClr val="bg1"/>
                </a:solidFill>
                <a:latin typeface="Garamond" panose="02020404030301010803" pitchFamily="18" charset="0"/>
              </a:rPr>
              <a:t>, </a:t>
            </a:r>
            <a:endParaRPr lang="ru-RU" altLang="lv-LV" sz="2800" dirty="0">
              <a:solidFill>
                <a:schemeClr val="bg1"/>
              </a:solidFill>
              <a:latin typeface="Garamond" panose="02020404030301010803" pitchFamily="18" charset="0"/>
            </a:endParaRPr>
          </a:p>
          <a:p>
            <a:pPr algn="ctr">
              <a:lnSpc>
                <a:spcPct val="150000"/>
              </a:lnSpc>
            </a:pPr>
            <a:r>
              <a:rPr lang="lv-LV" altLang="lv-LV" sz="2800" dirty="0">
                <a:solidFill>
                  <a:schemeClr val="bg1"/>
                </a:solidFill>
                <a:latin typeface="Garamond" panose="02020404030301010803" pitchFamily="18" charset="0"/>
              </a:rPr>
              <a:t>а </a:t>
            </a:r>
            <a:r>
              <a:rPr lang="lv-LV" altLang="lv-LV" sz="2800" dirty="0" err="1">
                <a:solidFill>
                  <a:schemeClr val="bg1"/>
                </a:solidFill>
                <a:latin typeface="Garamond" panose="02020404030301010803" pitchFamily="18" charset="0"/>
              </a:rPr>
              <a:t>для</a:t>
            </a:r>
            <a:r>
              <a:rPr lang="lv-LV" altLang="lv-LV" sz="2800" dirty="0">
                <a:solidFill>
                  <a:schemeClr val="bg1"/>
                </a:solidFill>
                <a:latin typeface="Garamond" panose="02020404030301010803" pitchFamily="18" charset="0"/>
              </a:rPr>
              <a:t> </a:t>
            </a:r>
            <a:r>
              <a:rPr lang="lv-LV" altLang="lv-LV" sz="2800" dirty="0" err="1">
                <a:solidFill>
                  <a:schemeClr val="bg1"/>
                </a:solidFill>
                <a:latin typeface="Garamond" panose="02020404030301010803" pitchFamily="18" charset="0"/>
              </a:rPr>
              <a:t>перестройки</a:t>
            </a:r>
            <a:r>
              <a:rPr lang="lv-LV" altLang="lv-LV" sz="2800" dirty="0">
                <a:solidFill>
                  <a:schemeClr val="bg1"/>
                </a:solidFill>
                <a:latin typeface="Garamond" panose="02020404030301010803" pitchFamily="18" charset="0"/>
              </a:rPr>
              <a:t> </a:t>
            </a:r>
            <a:r>
              <a:rPr lang="lv-LV" altLang="lv-LV" sz="2800" dirty="0" err="1">
                <a:solidFill>
                  <a:schemeClr val="bg1"/>
                </a:solidFill>
                <a:latin typeface="Garamond" panose="02020404030301010803" pitchFamily="18" charset="0"/>
              </a:rPr>
              <a:t>образования</a:t>
            </a:r>
            <a:r>
              <a:rPr lang="lv-LV" altLang="lv-LV" sz="2800" dirty="0">
                <a:solidFill>
                  <a:schemeClr val="bg1"/>
                </a:solidFill>
                <a:latin typeface="Garamond" panose="02020404030301010803" pitchFamily="18" charset="0"/>
              </a:rPr>
              <a:t>, </a:t>
            </a:r>
            <a:endParaRPr lang="ru-RU" altLang="lv-LV" sz="2800" dirty="0">
              <a:solidFill>
                <a:schemeClr val="bg1"/>
              </a:solidFill>
              <a:latin typeface="Garamond" panose="02020404030301010803" pitchFamily="18" charset="0"/>
            </a:endParaRPr>
          </a:p>
          <a:p>
            <a:pPr algn="ctr">
              <a:lnSpc>
                <a:spcPct val="150000"/>
              </a:lnSpc>
            </a:pPr>
            <a:r>
              <a:rPr lang="lv-LV" altLang="lv-LV" sz="2800" dirty="0" err="1">
                <a:solidFill>
                  <a:schemeClr val="bg1"/>
                </a:solidFill>
                <a:latin typeface="Garamond" panose="02020404030301010803" pitchFamily="18" charset="0"/>
              </a:rPr>
              <a:t>необходимость</a:t>
            </a:r>
            <a:r>
              <a:rPr lang="lv-LV" altLang="lv-LV" sz="2800" dirty="0">
                <a:solidFill>
                  <a:schemeClr val="bg1"/>
                </a:solidFill>
                <a:latin typeface="Garamond" panose="02020404030301010803" pitchFamily="18" charset="0"/>
              </a:rPr>
              <a:t> </a:t>
            </a:r>
            <a:r>
              <a:rPr lang="lv-LV" altLang="lv-LV" sz="2800" dirty="0" err="1">
                <a:solidFill>
                  <a:schemeClr val="bg1"/>
                </a:solidFill>
                <a:latin typeface="Garamond" panose="02020404030301010803" pitchFamily="18" charset="0"/>
              </a:rPr>
              <a:t>которо</a:t>
            </a:r>
            <a:r>
              <a:rPr lang="ru-RU" altLang="lv-LV" sz="2800" dirty="0">
                <a:solidFill>
                  <a:schemeClr val="bg1"/>
                </a:solidFill>
                <a:latin typeface="Garamond" panose="02020404030301010803" pitchFamily="18" charset="0"/>
              </a:rPr>
              <a:t>й</a:t>
            </a:r>
            <a:r>
              <a:rPr lang="lv-LV" altLang="lv-LV" sz="2800" dirty="0">
                <a:solidFill>
                  <a:schemeClr val="bg1"/>
                </a:solidFill>
                <a:latin typeface="Garamond" panose="02020404030301010803" pitchFamily="18" charset="0"/>
              </a:rPr>
              <a:t> </a:t>
            </a:r>
            <a:r>
              <a:rPr lang="lv-LV" altLang="lv-LV" sz="2800" dirty="0" err="1">
                <a:solidFill>
                  <a:schemeClr val="bg1"/>
                </a:solidFill>
                <a:latin typeface="Garamond" panose="02020404030301010803" pitchFamily="18" charset="0"/>
              </a:rPr>
              <a:t>предъявляет</a:t>
            </a:r>
            <a:r>
              <a:rPr lang="lv-LV" altLang="lv-LV" sz="2800" dirty="0">
                <a:solidFill>
                  <a:schemeClr val="bg1"/>
                </a:solidFill>
                <a:latin typeface="Garamond" panose="02020404030301010803" pitchFamily="18" charset="0"/>
              </a:rPr>
              <a:t> </a:t>
            </a:r>
            <a:r>
              <a:rPr lang="lv-LV" altLang="lv-LV" sz="2800" dirty="0" err="1">
                <a:solidFill>
                  <a:schemeClr val="bg1"/>
                </a:solidFill>
                <a:latin typeface="Garamond" panose="02020404030301010803" pitchFamily="18" charset="0"/>
              </a:rPr>
              <a:t>время</a:t>
            </a:r>
            <a:endParaRPr lang="lv-LV" altLang="lv-LV" sz="2800" dirty="0">
              <a:solidFill>
                <a:schemeClr val="bg1"/>
              </a:solidFill>
              <a:latin typeface="Garamond" panose="02020404030301010803" pitchFamily="18" charset="0"/>
            </a:endParaRPr>
          </a:p>
          <a:p>
            <a:pPr algn="ctr"/>
            <a:endParaRPr lang="lv-LV" altLang="lv-LV" dirty="0">
              <a:latin typeface="Garamond" panose="02020404030301010803" pitchFamily="18" charset="0"/>
            </a:endParaRPr>
          </a:p>
        </p:txBody>
      </p:sp>
      <p:sp>
        <p:nvSpPr>
          <p:cNvPr id="9" name="TextBox 5">
            <a:extLst>
              <a:ext uri="{FF2B5EF4-FFF2-40B4-BE49-F238E27FC236}">
                <a16:creationId xmlns:a16="http://schemas.microsoft.com/office/drawing/2014/main" id="{D98A8E6B-81DB-4150-9B72-677706E473B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44381" y="4632685"/>
            <a:ext cx="5400675" cy="646113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algn="r">
              <a:spcBef>
                <a:spcPct val="0"/>
              </a:spcBef>
              <a:buClrTx/>
              <a:buSzTx/>
              <a:buFontTx/>
              <a:buNone/>
            </a:pPr>
            <a:r>
              <a:rPr lang="ru-RU" altLang="lv-LV" sz="1800" dirty="0">
                <a:latin typeface="Arial" panose="020B0604020202020204" pitchFamily="34" charset="0"/>
              </a:rPr>
              <a:t>И.Мурашковска, Н.Хоменко (2003). </a:t>
            </a:r>
          </a:p>
          <a:p>
            <a:pPr algn="r">
              <a:spcBef>
                <a:spcPct val="0"/>
              </a:spcBef>
              <a:buClrTx/>
              <a:buSzTx/>
              <a:buFontTx/>
              <a:buNone/>
            </a:pPr>
            <a:r>
              <a:rPr lang="ru-RU" altLang="lv-LV" sz="1800" dirty="0">
                <a:latin typeface="Arial" panose="020B0604020202020204" pitchFamily="34" charset="0"/>
              </a:rPr>
              <a:t>Третье тысячелетие: образование и педагогика</a:t>
            </a:r>
            <a:endParaRPr lang="lv-LV" altLang="lv-LV" sz="1800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4607750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8B8FED64-07A3-47F9-9D8A-AB53E01E29C4}"/>
              </a:ext>
            </a:extLst>
          </p:cNvPr>
          <p:cNvSpPr txBox="1"/>
          <p:nvPr/>
        </p:nvSpPr>
        <p:spPr>
          <a:xfrm>
            <a:off x="1799253" y="1934996"/>
            <a:ext cx="8044544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chemeClr val="bg1"/>
                </a:solidFill>
              </a:rPr>
              <a:t>В системе образования наблюдается неудовлетворительное выполнение основных функций, исчерпание ресурсов развития, множество фрагментарных инноваций, что свидетельствует о старости системы.  Одновременно идет активный поиск альтернативных решений. Перестройка образования обозначается переходом в надсистему, в которой: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>
                <a:solidFill>
                  <a:schemeClr val="bg1"/>
                </a:solidFill>
              </a:rPr>
              <a:t>Объединяются и интегрируются формальный, неформальный и информальный способы обучения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>
                <a:solidFill>
                  <a:schemeClr val="bg1"/>
                </a:solidFill>
              </a:rPr>
              <a:t>От планирования школьных программ переходят к планированию непрерывного учения человека в течении жизни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>
                <a:solidFill>
                  <a:schemeClr val="bg1"/>
                </a:solidFill>
              </a:rPr>
              <a:t>Образование выходит за рамки жестко регламентируемых образовательных институций и осуществляется в гибкой сети образовательных экосистем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>
                <a:solidFill>
                  <a:schemeClr val="bg1"/>
                </a:solidFill>
              </a:rPr>
              <a:t>Основной компетенцией будет умение управлять проблемами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dirty="0">
              <a:solidFill>
                <a:schemeClr val="bg1"/>
              </a:solidFill>
            </a:endParaRPr>
          </a:p>
          <a:p>
            <a:r>
              <a:rPr lang="ru-RU" dirty="0">
                <a:solidFill>
                  <a:schemeClr val="bg1"/>
                </a:solidFill>
              </a:rPr>
              <a:t>Эффективность перестройки системы образования зависит от того, насколько в процессе внедрения новых решений будут учитываться общие законы развития систем, движущие противоречия образования  и комплексный подход к решению проблем. </a:t>
            </a:r>
            <a:endParaRPr lang="lv-LV" dirty="0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31EB8522-E24A-4B72-AA8E-800CC82A1FE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96185" y="914030"/>
            <a:ext cx="9111934" cy="518422"/>
          </a:xfrm>
        </p:spPr>
        <p:txBody>
          <a:bodyPr/>
          <a:lstStyle/>
          <a:p>
            <a:r>
              <a:rPr lang="ru-RU" dirty="0"/>
              <a:t>Выводы и тезисы к дискуссии</a:t>
            </a:r>
            <a:endParaRPr lang="lv-LV" dirty="0"/>
          </a:p>
        </p:txBody>
      </p:sp>
    </p:spTree>
    <p:extLst>
      <p:ext uri="{BB962C8B-B14F-4D97-AF65-F5344CB8AC3E}">
        <p14:creationId xmlns:p14="http://schemas.microsoft.com/office/powerpoint/2010/main" val="81192087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Placeholder 5">
            <a:extLst>
              <a:ext uri="{FF2B5EF4-FFF2-40B4-BE49-F238E27FC236}">
                <a16:creationId xmlns:a16="http://schemas.microsoft.com/office/drawing/2014/main" id="{A6746041-1AFF-694E-9864-0213BE4EAF4B}"/>
              </a:ext>
            </a:extLst>
          </p:cNvPr>
          <p:cNvPicPr>
            <a:picLocks noGrp="1" noChangeAspect="1"/>
          </p:cNvPicPr>
          <p:nvPr>
            <p:ph type="pic" sz="quarter" idx="4294967295"/>
          </p:nvPr>
        </p:nvPicPr>
        <p:blipFill>
          <a:blip r:embed="rId3"/>
          <a:srcRect l="16808" r="16808"/>
          <a:stretch>
            <a:fillRect/>
          </a:stretch>
        </p:blipFill>
        <p:spPr>
          <a:xfrm>
            <a:off x="5299646" y="1567899"/>
            <a:ext cx="1817298" cy="1818302"/>
          </a:xfrm>
          <a:prstGeom prst="ellipse">
            <a:avLst/>
          </a:prstGeom>
          <a:ln w="76200">
            <a:solidFill>
              <a:schemeClr val="bg1"/>
            </a:solidFill>
          </a:ln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C9246FC-A1E4-964E-B5B8-710DC7AB7DF5}"/>
              </a:ext>
            </a:extLst>
          </p:cNvPr>
          <p:cNvSpPr>
            <a:spLocks noGrp="1"/>
          </p:cNvSpPr>
          <p:nvPr>
            <p:ph type="body" idx="4294967295"/>
          </p:nvPr>
        </p:nvSpPr>
        <p:spPr>
          <a:xfrm>
            <a:off x="4385245" y="3640346"/>
            <a:ext cx="3646100" cy="440817"/>
          </a:xfrm>
          <a:prstGeom prst="rect">
            <a:avLst/>
          </a:prstGeom>
        </p:spPr>
        <p:txBody>
          <a:bodyPr/>
          <a:lstStyle/>
          <a:p>
            <a:pPr marL="0" indent="0" algn="ctr">
              <a:buNone/>
            </a:pPr>
            <a:r>
              <a:rPr lang="ru-RU" sz="2400" b="1" dirty="0">
                <a:solidFill>
                  <a:schemeClr val="bg1"/>
                </a:solidFill>
              </a:rPr>
              <a:t>Ингрида Мурашковска</a:t>
            </a:r>
            <a:endParaRPr lang="en-RU" sz="2400" b="1" dirty="0">
              <a:solidFill>
                <a:schemeClr val="bg1"/>
              </a:solidFill>
            </a:endParaRP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12BD6C0-0E1B-2548-A249-51928129E871}"/>
              </a:ext>
            </a:extLst>
          </p:cNvPr>
          <p:cNvSpPr>
            <a:spLocks noGrp="1"/>
          </p:cNvSpPr>
          <p:nvPr>
            <p:ph type="body" idx="4294967295"/>
          </p:nvPr>
        </p:nvSpPr>
        <p:spPr>
          <a:xfrm>
            <a:off x="3888437" y="4275792"/>
            <a:ext cx="4619714" cy="1061325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indent="0" algn="ctr">
              <a:lnSpc>
                <a:spcPct val="107000"/>
              </a:lnSpc>
              <a:spcAft>
                <a:spcPts val="800"/>
              </a:spcAft>
              <a:buNone/>
              <a:tabLst>
                <a:tab pos="1623060" algn="l"/>
              </a:tabLst>
            </a:pPr>
            <a:r>
              <a:rPr lang="ru-RU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ОТСМ-ТРИЗ : в рамках и за  пределами образовательных инноваций третьего тысячелетия</a:t>
            </a:r>
            <a:endParaRPr lang="lv-LV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935802A5-FE3B-B946-A9A8-30785E358C67}"/>
              </a:ext>
            </a:extLst>
          </p:cNvPr>
          <p:cNvGrpSpPr/>
          <p:nvPr/>
        </p:nvGrpSpPr>
        <p:grpSpPr>
          <a:xfrm>
            <a:off x="4697075" y="5886730"/>
            <a:ext cx="2797850" cy="488604"/>
            <a:chOff x="2865120" y="4958284"/>
            <a:chExt cx="6336351" cy="1106552"/>
          </a:xfrm>
        </p:grpSpPr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6E4FA8BA-71A1-C147-94F2-F11F913A44A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865120" y="5135931"/>
              <a:ext cx="1704090" cy="745078"/>
            </a:xfrm>
            <a:prstGeom prst="rect">
              <a:avLst/>
            </a:prstGeom>
          </p:spPr>
        </p:pic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1F00547B-B3B4-F648-A24B-1F2884DFE30C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5030022" y="4958284"/>
              <a:ext cx="1881138" cy="1106552"/>
            </a:xfrm>
            <a:prstGeom prst="rect">
              <a:avLst/>
            </a:prstGeom>
          </p:spPr>
        </p:pic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665620DD-0049-FF48-994E-8BBB2670F9DA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7371972" y="4958284"/>
              <a:ext cx="1829499" cy="1106552"/>
            </a:xfrm>
            <a:prstGeom prst="rect">
              <a:avLst/>
            </a:prstGeom>
          </p:spPr>
        </p:pic>
      </p:grp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A06FE30C-786E-2F4D-A77A-107FA1635B5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167095" y="344088"/>
            <a:ext cx="2100675" cy="551427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99E98356-242C-4C42-A694-3095DE7CC05D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697075" y="1493117"/>
            <a:ext cx="3040007" cy="20266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269773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ACE101-810F-482A-861D-828F211759F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/>
              <a:t>Что оцениваем?</a:t>
            </a:r>
            <a:endParaRPr lang="lv-LV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7677AE8-FDFF-4DE3-9C0B-25CD27E8844F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endParaRPr lang="lv-LV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56BBA7D4-36E9-4AEE-A5D7-62FD2AF84AF8}"/>
              </a:ext>
            </a:extLst>
          </p:cNvPr>
          <p:cNvSpPr/>
          <p:nvPr/>
        </p:nvSpPr>
        <p:spPr>
          <a:xfrm>
            <a:off x="2010169" y="3792692"/>
            <a:ext cx="2202024" cy="139959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ОТСМ-ТРИЗ педагогика</a:t>
            </a:r>
            <a:endParaRPr lang="lv-LV" dirty="0"/>
          </a:p>
        </p:txBody>
      </p:sp>
      <p:sp>
        <p:nvSpPr>
          <p:cNvPr id="5" name="Arrow: Right 4">
            <a:extLst>
              <a:ext uri="{FF2B5EF4-FFF2-40B4-BE49-F238E27FC236}">
                <a16:creationId xmlns:a16="http://schemas.microsoft.com/office/drawing/2014/main" id="{07E60F15-0DC8-436F-8F99-8390673A7C2B}"/>
              </a:ext>
            </a:extLst>
          </p:cNvPr>
          <p:cNvSpPr/>
          <p:nvPr/>
        </p:nvSpPr>
        <p:spPr>
          <a:xfrm>
            <a:off x="5066521" y="4096139"/>
            <a:ext cx="1418247" cy="820694"/>
          </a:xfrm>
          <a:prstGeom prst="right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318192F6-06F8-4FB5-B5DD-F8A026194AAA}"/>
              </a:ext>
            </a:extLst>
          </p:cNvPr>
          <p:cNvSpPr/>
          <p:nvPr/>
        </p:nvSpPr>
        <p:spPr>
          <a:xfrm>
            <a:off x="7427167" y="3115404"/>
            <a:ext cx="2202024" cy="980735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/>
              <a:t>Учащийся</a:t>
            </a:r>
            <a:endParaRPr lang="lv-LV" dirty="0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7C0D91E2-FFBF-4264-8F09-C2BAE9A4658F}"/>
              </a:ext>
            </a:extLst>
          </p:cNvPr>
          <p:cNvSpPr/>
          <p:nvPr/>
        </p:nvSpPr>
        <p:spPr>
          <a:xfrm>
            <a:off x="7436498" y="4789554"/>
            <a:ext cx="2202024" cy="980735"/>
          </a:xfrm>
          <a:prstGeom prst="ellipse">
            <a:avLst/>
          </a:prstGeom>
          <a:solidFill>
            <a:schemeClr val="accent4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Система образования</a:t>
            </a:r>
            <a:endParaRPr lang="lv-LV" dirty="0"/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2925C408-00AE-4437-B83E-8DBE47A63A5A}"/>
              </a:ext>
            </a:extLst>
          </p:cNvPr>
          <p:cNvCxnSpPr/>
          <p:nvPr/>
        </p:nvCxnSpPr>
        <p:spPr>
          <a:xfrm>
            <a:off x="8537510" y="4234985"/>
            <a:ext cx="0" cy="467644"/>
          </a:xfrm>
          <a:prstGeom prst="straightConnector1">
            <a:avLst/>
          </a:prstGeom>
          <a:ln w="38100" cap="flat" cmpd="sng" algn="ctr">
            <a:solidFill>
              <a:schemeClr val="accent2"/>
            </a:solidFill>
            <a:prstDash val="solid"/>
            <a:round/>
            <a:headEnd type="arrow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1026828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CF178E-A8DF-48E9-B57C-7B36CB7C4A1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24508" y="853297"/>
            <a:ext cx="10496939" cy="518422"/>
          </a:xfrm>
        </p:spPr>
        <p:txBody>
          <a:bodyPr/>
          <a:lstStyle/>
          <a:p>
            <a:r>
              <a:rPr lang="ru-RU" dirty="0"/>
              <a:t>Влияние ОТСМ-ТРИЗ на  образование</a:t>
            </a:r>
            <a:endParaRPr lang="lv-LV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6D3CDB1-DB44-4502-A2AC-ADD7E5ECE5A2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endParaRPr lang="lv-LV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E8A953DE-C4EA-4D98-8476-21F65FC4A15B}"/>
              </a:ext>
            </a:extLst>
          </p:cNvPr>
          <p:cNvSpPr/>
          <p:nvPr/>
        </p:nvSpPr>
        <p:spPr>
          <a:xfrm>
            <a:off x="4054151" y="2399154"/>
            <a:ext cx="2117351" cy="94856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ОТСМ-ТРИЗ педагогика</a:t>
            </a:r>
            <a:endParaRPr lang="lv-LV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7712AEC-5D98-4F8F-A45B-509F8AAA8BFF}"/>
              </a:ext>
            </a:extLst>
          </p:cNvPr>
          <p:cNvSpPr/>
          <p:nvPr/>
        </p:nvSpPr>
        <p:spPr>
          <a:xfrm>
            <a:off x="3198192" y="4375154"/>
            <a:ext cx="3657600" cy="419878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/>
              <a:t>Система образования</a:t>
            </a:r>
            <a:endParaRPr lang="lv-LV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5E5CB05-13FD-4592-9FDB-5C1327B92CDE}"/>
              </a:ext>
            </a:extLst>
          </p:cNvPr>
          <p:cNvSpPr txBox="1"/>
          <p:nvPr/>
        </p:nvSpPr>
        <p:spPr>
          <a:xfrm>
            <a:off x="3114390" y="3890264"/>
            <a:ext cx="27152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chemeClr val="bg1"/>
                </a:solidFill>
              </a:rPr>
              <a:t>произвольное</a:t>
            </a:r>
            <a:endParaRPr lang="lv-LV" dirty="0">
              <a:solidFill>
                <a:schemeClr val="bg1"/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072A7DE-4816-4554-AF1D-B5C5A9B818D1}"/>
              </a:ext>
            </a:extLst>
          </p:cNvPr>
          <p:cNvSpPr txBox="1"/>
          <p:nvPr/>
        </p:nvSpPr>
        <p:spPr>
          <a:xfrm>
            <a:off x="5332619" y="3889663"/>
            <a:ext cx="16978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chemeClr val="bg1"/>
                </a:solidFill>
              </a:rPr>
              <a:t>направленное</a:t>
            </a:r>
            <a:endParaRPr lang="lv-LV" dirty="0">
              <a:solidFill>
                <a:schemeClr val="bg1"/>
              </a:solidFill>
            </a:endParaRPr>
          </a:p>
        </p:txBody>
      </p:sp>
      <p:sp>
        <p:nvSpPr>
          <p:cNvPr id="13" name="Arrow: Down 12">
            <a:extLst>
              <a:ext uri="{FF2B5EF4-FFF2-40B4-BE49-F238E27FC236}">
                <a16:creationId xmlns:a16="http://schemas.microsoft.com/office/drawing/2014/main" id="{6991C176-FEED-4690-918F-B120E79A8112}"/>
              </a:ext>
            </a:extLst>
          </p:cNvPr>
          <p:cNvSpPr/>
          <p:nvPr/>
        </p:nvSpPr>
        <p:spPr>
          <a:xfrm>
            <a:off x="4813899" y="3602400"/>
            <a:ext cx="597856" cy="632585"/>
          </a:xfrm>
          <a:prstGeom prst="downArrow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lv-LV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CF532734-C020-4098-BC04-2D726A69D847}"/>
              </a:ext>
            </a:extLst>
          </p:cNvPr>
          <p:cNvSpPr/>
          <p:nvPr/>
        </p:nvSpPr>
        <p:spPr>
          <a:xfrm>
            <a:off x="4917233" y="5395480"/>
            <a:ext cx="2995126" cy="908184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/>
              <a:t>Есть ли необходимость?</a:t>
            </a:r>
          </a:p>
          <a:p>
            <a:pPr algn="ctr"/>
            <a:r>
              <a:rPr lang="ru-RU" dirty="0"/>
              <a:t>Есть ли возможность?</a:t>
            </a:r>
            <a:endParaRPr lang="lv-LV" dirty="0"/>
          </a:p>
        </p:txBody>
      </p:sp>
    </p:spTree>
    <p:extLst>
      <p:ext uri="{BB962C8B-B14F-4D97-AF65-F5344CB8AC3E}">
        <p14:creationId xmlns:p14="http://schemas.microsoft.com/office/powerpoint/2010/main" val="166460876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ttēls 1">
            <a:extLst>
              <a:ext uri="{FF2B5EF4-FFF2-40B4-BE49-F238E27FC236}">
                <a16:creationId xmlns:a16="http://schemas.microsoft.com/office/drawing/2014/main" id="{5329179B-F875-4885-A634-5DD04D7C041C}"/>
              </a:ext>
            </a:extLst>
          </p:cNvPr>
          <p:cNvPicPr/>
          <p:nvPr/>
        </p:nvPicPr>
        <p:blipFill rotWithShape="1">
          <a:blip r:embed="rId2"/>
          <a:srcRect b="4104"/>
          <a:stretch/>
        </p:blipFill>
        <p:spPr>
          <a:xfrm>
            <a:off x="4241713" y="2956784"/>
            <a:ext cx="5936689" cy="3318819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41392FEC-9D30-4431-9384-A81AC645F95B}"/>
              </a:ext>
            </a:extLst>
          </p:cNvPr>
          <p:cNvSpPr txBox="1"/>
          <p:nvPr/>
        </p:nvSpPr>
        <p:spPr>
          <a:xfrm>
            <a:off x="1747088" y="1095632"/>
            <a:ext cx="498925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chemeClr val="bg1"/>
                </a:solidFill>
              </a:rPr>
              <a:t>Одна из наиболее острых проблем, которые встают перед нашими школами – это не сопротивление инновациям, а фрагментарность, перенасыщенность и непоследовательность вследствии некритичного и некоординированного принятия слишком много разных инноваций</a:t>
            </a:r>
            <a:endParaRPr lang="lv-LV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613442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D946E0-7C90-4E84-B93B-AFE2108BD36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40033" y="1077947"/>
            <a:ext cx="9111934" cy="518422"/>
          </a:xfrm>
        </p:spPr>
        <p:txBody>
          <a:bodyPr/>
          <a:lstStyle/>
          <a:p>
            <a:r>
              <a:rPr lang="ru-RU" dirty="0"/>
              <a:t>Реформы образования в Латвии (2014 – 2020)</a:t>
            </a:r>
            <a:endParaRPr lang="lv-LV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D48970-85F3-4925-ACDE-088F2AB34FFB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971987" y="2877332"/>
            <a:ext cx="4551736" cy="2781543"/>
          </a:xfrm>
        </p:spPr>
        <p:txBody>
          <a:bodyPr/>
          <a:lstStyle/>
          <a:p>
            <a:r>
              <a:rPr lang="ru-RU" sz="1800" dirty="0"/>
              <a:t>Реформа содержания образования – компетентностный подход</a:t>
            </a:r>
          </a:p>
          <a:p>
            <a:r>
              <a:rPr lang="ru-RU" sz="1800" dirty="0"/>
              <a:t>Оптимизация сети школ</a:t>
            </a:r>
          </a:p>
          <a:p>
            <a:r>
              <a:rPr lang="ru-RU" sz="1800" dirty="0"/>
              <a:t>Оптимизация процесса организации госэкзаменов</a:t>
            </a:r>
          </a:p>
          <a:p>
            <a:r>
              <a:rPr lang="ru-RU" sz="1800" dirty="0"/>
              <a:t>Реформа подготовки педагогов</a:t>
            </a:r>
            <a:endParaRPr lang="lv-LV" sz="1800" dirty="0"/>
          </a:p>
          <a:p>
            <a:r>
              <a:rPr lang="ru-RU" sz="1800" dirty="0"/>
              <a:t>Совершенствование системы оплаты педагогов</a:t>
            </a:r>
          </a:p>
          <a:p>
            <a:endParaRPr lang="ru-RU" dirty="0"/>
          </a:p>
          <a:p>
            <a:endParaRPr lang="lv-LV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A474F17-216C-4E7B-AD71-D86AF82CF09E}"/>
              </a:ext>
            </a:extLst>
          </p:cNvPr>
          <p:cNvSpPr txBox="1"/>
          <p:nvPr/>
        </p:nvSpPr>
        <p:spPr>
          <a:xfrm>
            <a:off x="5999583" y="2738393"/>
            <a:ext cx="4189446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>
                <a:solidFill>
                  <a:schemeClr val="bg1"/>
                </a:solidFill>
              </a:rPr>
              <a:t>Система мониторинга качества образования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>
                <a:solidFill>
                  <a:schemeClr val="bg1"/>
                </a:solidFill>
              </a:rPr>
              <a:t>Перестройка системы квалификаций в профессиональном образовании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>
                <a:solidFill>
                  <a:schemeClr val="bg1"/>
                </a:solidFill>
              </a:rPr>
              <a:t>Обучение в трудовой среде в профессиональном образовании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>
                <a:solidFill>
                  <a:schemeClr val="bg1"/>
                </a:solidFill>
              </a:rPr>
              <a:t>Модернизация профессионального образования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>
                <a:solidFill>
                  <a:schemeClr val="bg1"/>
                </a:solidFill>
              </a:rPr>
              <a:t> Реформа высшего образования – новые принципы управления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6687349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0408C9-68EB-47F3-B2E0-3282B85E5F5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/>
              <a:t>Дети без образования</a:t>
            </a:r>
            <a:endParaRPr lang="lv-LV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31BFF42-EDDC-4A7B-B7B1-3FC4C4944D6D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endParaRPr lang="lv-LV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5AFA941-394A-4F8F-BE72-7932ED8016E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8548" t="13046" r="22823" b="5324"/>
          <a:stretch/>
        </p:blipFill>
        <p:spPr>
          <a:xfrm>
            <a:off x="1732140" y="1902483"/>
            <a:ext cx="4052839" cy="48174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386422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3FFC57-3B35-4411-BA2E-70279AE5293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857274" y="1212609"/>
            <a:ext cx="9111934" cy="518422"/>
          </a:xfrm>
        </p:spPr>
        <p:txBody>
          <a:bodyPr/>
          <a:lstStyle/>
          <a:p>
            <a:r>
              <a:rPr lang="ru-RU" dirty="0"/>
              <a:t>Несоответствие умений потребностям рынка труда</a:t>
            </a:r>
            <a:endParaRPr lang="lv-LV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DE98776-3DB2-4086-B72B-9CBD700B4D6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5969" t="39864" r="20102" b="24626"/>
          <a:stretch/>
        </p:blipFill>
        <p:spPr>
          <a:xfrm>
            <a:off x="1804159" y="2583333"/>
            <a:ext cx="8583682" cy="3903035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965FC015-D75E-4194-BCB4-B5288058F42E}"/>
              </a:ext>
            </a:extLst>
          </p:cNvPr>
          <p:cNvSpPr txBox="1"/>
          <p:nvPr/>
        </p:nvSpPr>
        <p:spPr>
          <a:xfrm>
            <a:off x="4556449" y="2799182"/>
            <a:ext cx="371358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dirty="0"/>
              <a:t>Недостаточность умений для рынка труда в странах ЕС</a:t>
            </a:r>
            <a:endParaRPr lang="lv-LV" sz="1000" dirty="0"/>
          </a:p>
        </p:txBody>
      </p:sp>
    </p:spTree>
    <p:extLst>
      <p:ext uri="{BB962C8B-B14F-4D97-AF65-F5344CB8AC3E}">
        <p14:creationId xmlns:p14="http://schemas.microsoft.com/office/powerpoint/2010/main" val="36976264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7D1E1D-3DFD-4CD9-A5EF-1BC7802258E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/>
              <a:t>Недостаточное участие взрослых в образовании</a:t>
            </a:r>
            <a:br>
              <a:rPr lang="ru-RU" dirty="0"/>
            </a:br>
            <a:endParaRPr lang="lv-LV" sz="28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B2B824E-718C-4EEB-8A0F-13A437A72913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endParaRPr lang="lv-LV"/>
          </a:p>
        </p:txBody>
      </p:sp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9C950347-702B-4D9B-9C7F-D86068003DD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74921052"/>
              </p:ext>
            </p:extLst>
          </p:nvPr>
        </p:nvGraphicFramePr>
        <p:xfrm>
          <a:off x="1241570" y="3574618"/>
          <a:ext cx="3676651" cy="25298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5DB9B351-BC34-4AFD-93F5-E86F5A34D9D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50636249"/>
              </p:ext>
            </p:extLst>
          </p:nvPr>
        </p:nvGraphicFramePr>
        <p:xfrm>
          <a:off x="6153432" y="3574618"/>
          <a:ext cx="3990975" cy="29108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Speech Bubble: Oval 5">
            <a:extLst>
              <a:ext uri="{FF2B5EF4-FFF2-40B4-BE49-F238E27FC236}">
                <a16:creationId xmlns:a16="http://schemas.microsoft.com/office/drawing/2014/main" id="{1C86D3F6-4621-419B-8EC2-0A1C69DB0868}"/>
              </a:ext>
            </a:extLst>
          </p:cNvPr>
          <p:cNvSpPr/>
          <p:nvPr/>
        </p:nvSpPr>
        <p:spPr>
          <a:xfrm rot="20711018">
            <a:off x="5004611" y="3729387"/>
            <a:ext cx="2466975" cy="904875"/>
          </a:xfrm>
          <a:prstGeom prst="wedgeEllipseCallout">
            <a:avLst>
              <a:gd name="adj1" fmla="val 20094"/>
              <a:gd name="adj2" fmla="val 73026"/>
            </a:avLst>
          </a:prstGeom>
          <a:noFill/>
          <a:ln w="9525" cap="flat" cmpd="sng" algn="ctr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4"/>
          </a:fontRef>
        </p:style>
        <p:txBody>
          <a:bodyPr rtlCol="0" anchor="ctr"/>
          <a:lstStyle/>
          <a:p>
            <a:pPr algn="ctr"/>
            <a:r>
              <a:rPr lang="ru-RU" dirty="0"/>
              <a:t>Нет необходимости</a:t>
            </a:r>
            <a:endParaRPr lang="lv-LV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D944735-10A0-4731-BAA6-6EA1685E5D42}"/>
              </a:ext>
            </a:extLst>
          </p:cNvPr>
          <p:cNvSpPr txBox="1"/>
          <p:nvPr/>
        </p:nvSpPr>
        <p:spPr>
          <a:xfrm>
            <a:off x="2047593" y="6300792"/>
            <a:ext cx="36766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800" dirty="0"/>
              <a:t>(Латвия, 2019)</a:t>
            </a:r>
            <a:endParaRPr lang="lv-LV" dirty="0"/>
          </a:p>
        </p:txBody>
      </p:sp>
    </p:spTree>
    <p:extLst>
      <p:ext uri="{BB962C8B-B14F-4D97-AF65-F5344CB8AC3E}">
        <p14:creationId xmlns:p14="http://schemas.microsoft.com/office/powerpoint/2010/main" val="366859698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8694</TotalTime>
  <Words>662</Words>
  <Application>Microsoft Office PowerPoint</Application>
  <PresentationFormat>Widescreen</PresentationFormat>
  <Paragraphs>108</Paragraphs>
  <Slides>17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1" baseType="lpstr">
      <vt:lpstr>Arial</vt:lpstr>
      <vt:lpstr>Calibri</vt:lpstr>
      <vt:lpstr>Garamond</vt:lpstr>
      <vt:lpstr>Office Theme</vt:lpstr>
      <vt:lpstr>PowerPoint Presentation</vt:lpstr>
      <vt:lpstr>PowerPoint Presentation</vt:lpstr>
      <vt:lpstr>Что оцениваем?</vt:lpstr>
      <vt:lpstr>Влияние ОТСМ-ТРИЗ на  образование</vt:lpstr>
      <vt:lpstr>PowerPoint Presentation</vt:lpstr>
      <vt:lpstr>Реформы образования в Латвии (2014 – 2020)</vt:lpstr>
      <vt:lpstr>Дети без образования</vt:lpstr>
      <vt:lpstr>Несоответствие умений потребностям рынка труда</vt:lpstr>
      <vt:lpstr>Недостаточное участие взрослых в образовании </vt:lpstr>
      <vt:lpstr>Исчерпание ресурсов развития системы </vt:lpstr>
      <vt:lpstr>Привлечение сторонних ресурсов</vt:lpstr>
      <vt:lpstr>Нужно ли вводить новое понятие «образовательная экосистема»?</vt:lpstr>
      <vt:lpstr>К вопросу о принятии инновационных решений</vt:lpstr>
      <vt:lpstr>К вопросу о качестве инноваций</vt:lpstr>
      <vt:lpstr>Возможности ОТСМ-ТРИЗ</vt:lpstr>
      <vt:lpstr>PowerPoint Presentation</vt:lpstr>
      <vt:lpstr>Выводы и тезисы к дискуссии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Mikita Zakharkou</dc:creator>
  <cp:lastModifiedBy>Ingrida</cp:lastModifiedBy>
  <cp:revision>8</cp:revision>
  <dcterms:created xsi:type="dcterms:W3CDTF">2020-07-20T10:05:14Z</dcterms:created>
  <dcterms:modified xsi:type="dcterms:W3CDTF">2021-10-11T11:14:21Z</dcterms:modified>
</cp:coreProperties>
</file>