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4129" r:id="rId2"/>
    <p:sldId id="7602" r:id="rId3"/>
    <p:sldId id="257" r:id="rId4"/>
    <p:sldId id="4727" r:id="rId5"/>
    <p:sldId id="4732" r:id="rId6"/>
    <p:sldId id="4734" r:id="rId7"/>
    <p:sldId id="4733" r:id="rId8"/>
    <p:sldId id="260" r:id="rId9"/>
    <p:sldId id="7604" r:id="rId10"/>
    <p:sldId id="7605" r:id="rId11"/>
    <p:sldId id="7606" r:id="rId12"/>
    <p:sldId id="7607" r:id="rId13"/>
    <p:sldId id="7608" r:id="rId14"/>
    <p:sldId id="7609" r:id="rId15"/>
    <p:sldId id="7613" r:id="rId16"/>
    <p:sldId id="7610" r:id="rId17"/>
    <p:sldId id="7611" r:id="rId18"/>
    <p:sldId id="7619" r:id="rId19"/>
    <p:sldId id="7620" r:id="rId20"/>
    <p:sldId id="7621" r:id="rId21"/>
    <p:sldId id="7612" r:id="rId22"/>
    <p:sldId id="7603" r:id="rId23"/>
    <p:sldId id="4728" r:id="rId24"/>
    <p:sldId id="4729" r:id="rId25"/>
    <p:sldId id="7618" r:id="rId26"/>
    <p:sldId id="7615" r:id="rId27"/>
    <p:sldId id="7614" r:id="rId28"/>
    <p:sldId id="7617" r:id="rId29"/>
    <p:sldId id="7616" r:id="rId30"/>
    <p:sldId id="4730" r:id="rId31"/>
    <p:sldId id="4731" r:id="rId32"/>
    <p:sldId id="472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27" autoAdjust="0"/>
    <p:restoredTop sz="94660"/>
  </p:normalViewPr>
  <p:slideViewPr>
    <p:cSldViewPr snapToGrid="0">
      <p:cViewPr varScale="1">
        <p:scale>
          <a:sx n="62" d="100"/>
          <a:sy n="62" d="100"/>
        </p:scale>
        <p:origin x="15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D400C-D622-4295-8406-2AA1967CB6D1}" type="datetimeFigureOut">
              <a:rPr lang="ru-RU" smtClean="0"/>
              <a:t>24.06.2021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D70D-631E-4EE1-9546-2E5326A3EF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3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CD4D3-9DD2-4C7F-A6CC-2FC51DC5FC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6337" cy="4471987"/>
          </a:xfrm>
          <a:noFill/>
        </p:spPr>
        <p:txBody>
          <a:bodyPr wrap="none" anchor="ctr"/>
          <a:lstStyle/>
          <a:p>
            <a:pPr eaLnBrk="1" hangingPunct="1"/>
            <a:r>
              <a:rPr lang="ru-RU" dirty="0"/>
              <a:t>15 минут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7D70D-631E-4EE1-9546-2E5326A3EF6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61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7D70D-631E-4EE1-9546-2E5326A3EF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8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7D70D-631E-4EE1-9546-2E5326A3EF6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7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7D70D-631E-4EE1-9546-2E5326A3EF61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4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B7D70D-631E-4EE1-9546-2E5326A3EF61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00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8368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5836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66353"/>
            <a:fld id="{DE0D24D9-0141-4DDF-A32F-119C7CAC4D66}" type="slidenum">
              <a:rPr lang="en-US" smtClean="0"/>
              <a:pPr defTabSz="966353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79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315436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4313" y="109538"/>
            <a:ext cx="2068512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5600" y="109538"/>
            <a:ext cx="6056313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939529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0" y="898525"/>
            <a:ext cx="8270875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4623741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8425149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84674518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8321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161863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60717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0" y="898525"/>
            <a:ext cx="4059238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5734204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990090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166777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9350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63183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755487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632435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0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8" y="10953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721475"/>
            <a:ext cx="9144000" cy="136525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5575" cy="1746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2012"/>
            <a:ext cx="9144000" cy="57751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477973"/>
            <a:ext cx="649288" cy="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2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triz-summit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ic.academic.ru/dic.nsf/ruwiki/110827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philosophy.niv.ru/doc/encyclopedia/epistemology/articles/955/fantaziya.htm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tshuller.ru/rtv/rtv4.asp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player.ru/29476076-Psihologicheskaya-inerciya-vidy-i-sposoby-preodoleniya-s-pomoshchyu-triz.html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me.org/314588/pedagogika/vidy_psihologicheskoy_inertsii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iz-summit.ru/onto_triz/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onto.devtas.ru/new?view=c38a00d7-e97c-9648-bbc2-2af7b21d5d0e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onto.devtas.ru/ts2o1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medslovaru.ru/rigidnost-myshlenija-v-psihologii.html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shuller.ru/rtv/rtv21.asp" TargetMode="External"/><Relationship Id="rId2" Type="http://schemas.openxmlformats.org/officeDocument/2006/relationships/hyperlink" Target="https://www.altshuller.ru/rtv/rtv9.asp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tshuller.ru/rtv/rtv6.as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iz-summit.ru/onto_triz/rtv/" TargetMode="External"/><Relationship Id="rId7" Type="http://schemas.openxmlformats.org/officeDocument/2006/relationships/hyperlink" Target="https://triz-summit.ru/triz/metod/rtv/303685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antlab.ru/edition6542" TargetMode="External"/><Relationship Id="rId5" Type="http://schemas.openxmlformats.org/officeDocument/2006/relationships/hyperlink" Target="https://www.altshuller.ru/rtv/sf-register1.asp" TargetMode="External"/><Relationship Id="rId4" Type="http://schemas.openxmlformats.org/officeDocument/2006/relationships/hyperlink" Target="https://www.altshuller.ru/rtv/science-fiction9.asp" TargetMode="Externa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nto.devtas.ru/new?view=08facbe3-dd5b-5e0f-c6c5-2d9ecd472c6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57831" y="6112263"/>
            <a:ext cx="6158748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Минск, 10 ноября 2020 года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7831" y="3277107"/>
            <a:ext cx="8879123" cy="199747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dirty="0">
                <a:solidFill>
                  <a:srgbClr val="000099"/>
                </a:solidFill>
              </a:rPr>
              <a:t>ТРИЗ-Онтология.</a:t>
            </a:r>
            <a:br>
              <a:rPr lang="ru-RU" sz="3200" dirty="0">
                <a:solidFill>
                  <a:srgbClr val="000099"/>
                </a:solidFill>
              </a:rPr>
            </a:br>
            <a:r>
              <a:rPr lang="ru-RU" sz="3200" dirty="0">
                <a:solidFill>
                  <a:srgbClr val="000099"/>
                </a:solidFill>
              </a:rPr>
              <a:t>Инструменты </a:t>
            </a:r>
            <a:br>
              <a:rPr lang="ru-RU" sz="3200" dirty="0">
                <a:solidFill>
                  <a:srgbClr val="000099"/>
                </a:solidFill>
              </a:rPr>
            </a:br>
            <a:r>
              <a:rPr lang="ru-RU" sz="3200" dirty="0">
                <a:solidFill>
                  <a:srgbClr val="000099"/>
                </a:solidFill>
              </a:rPr>
              <a:t>Развития Творческого Воображения </a:t>
            </a:r>
            <a:br>
              <a:rPr lang="ru-RU" sz="3200" dirty="0">
                <a:solidFill>
                  <a:srgbClr val="000099"/>
                </a:solidFill>
              </a:rPr>
            </a:br>
            <a:r>
              <a:rPr lang="ru-RU" sz="2800" b="0" dirty="0">
                <a:solidFill>
                  <a:srgbClr val="000099"/>
                </a:solidFill>
              </a:rPr>
              <a:t>Наталия Рубина</a:t>
            </a:r>
            <a:endParaRPr lang="ru-RU" sz="2800" b="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4" y="1237258"/>
            <a:ext cx="2039235" cy="1157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http://triz-summit.ru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DA4A29-1EC8-4F97-B2DA-ABB9FA2A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57" y="1502637"/>
            <a:ext cx="2034565" cy="8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B166F-DF9F-4A5C-A1FB-C1BC63F3A4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881" y="170462"/>
            <a:ext cx="2945058" cy="894023"/>
          </a:xfrm>
          <a:prstGeom prst="rect">
            <a:avLst/>
          </a:prstGeom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65AD9-8074-4853-BA56-51BB5E91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ВООБРАЖЕНИЕ. Предложение нового определения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59274-91EC-4C05-9E5E-664F34A53801}"/>
              </a:ext>
            </a:extLst>
          </p:cNvPr>
          <p:cNvSpPr txBox="1"/>
          <p:nvPr/>
        </p:nvSpPr>
        <p:spPr>
          <a:xfrm>
            <a:off x="303671" y="945103"/>
            <a:ext cx="8674769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Воображение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способность сознания создавать образы, представления, идеи и манипулировать ими; играет ключевую роль в следующих психических процессах: моделирование, планирование, творчество, игра, человеческая память. В широком смысле, всякий процесс, протекающий «в образах» является воображением. Воображение является основой наглядно-образного мышления, позволяющего человеку ориентироваться в ситуации и решать задачи без непосредственного вмешательства практических действий. Оно во многом помогает ему в тех случаях жизни, когда практические действия или невозможны, или затруднены, или просто нецелесообразны. Например, при моделировании абстрактных процессов и объектов. Разновидность творческого воображения — фантазия. Воображение — одна из форм психического отражения мира. Наиболее традиционной точкой зрения является определение воображения как процесса. 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Немов Р. С. Психология: Учеб. для студ.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высш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пед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учеб. заведений: в 3 кн. — 3-е изд. — М.: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Гуманит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изд. центр ВЛАДОС, 1999. — Кн. 1. </a:t>
            </a:r>
            <a:b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Общие основы психологии. — 688 с. 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https://dic.academic.ru/dic.nsf/ruwiki/110827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3012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E6CC1-C453-4007-AD2C-4DF89AFA2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ВООБРАЖЕНИЕ.  Определение в ТРИЗ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CC03D9-16C6-41F2-ABFB-D762DDFD8462}"/>
              </a:ext>
            </a:extLst>
          </p:cNvPr>
          <p:cNvSpPr txBox="1"/>
          <p:nvPr/>
        </p:nvSpPr>
        <p:spPr>
          <a:xfrm>
            <a:off x="204537" y="665214"/>
            <a:ext cx="8758989" cy="3395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00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ТРИЗ рассматривается разновидность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творческого воображения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фантазия.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>
              <a:spcAft>
                <a:spcPts val="100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Из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статьи Г.С.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Альтшуллера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Журнал "Юный техник", № 3, 1979. - С. 40 – 45. </a:t>
            </a:r>
            <a:r>
              <a:rPr lang="ru-RU" b="1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"УМНОЖЕНИЕ НА ВООБРАЖЕНИЕ".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"Я мог бы, наверное, множество слов сказать об этом чудесном даре человека -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фантазии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Воображение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помогает освобождаться от инерции мышления, раздвигает горизонты видения, усиливает интеллект человека. Глубоко убежден, творческие возможности человека умножатся, если он научится пользоваться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воображением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Человек с тренированным 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воображением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может задуматься над тем, над чем никогда бы не задумались лишенные его".</a:t>
            </a:r>
          </a:p>
        </p:txBody>
      </p:sp>
    </p:spTree>
    <p:extLst>
      <p:ext uri="{BB962C8B-B14F-4D97-AF65-F5344CB8AC3E}">
        <p14:creationId xmlns:p14="http://schemas.microsoft.com/office/powerpoint/2010/main" val="30808499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5C3CE2-B9B5-4777-85A0-FCBC0CAC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ФАНТАЗИЯ. Определения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04AC7A-D480-424F-B4A6-7895955E21B2}"/>
              </a:ext>
            </a:extLst>
          </p:cNvPr>
          <p:cNvSpPr txBox="1"/>
          <p:nvPr/>
        </p:nvSpPr>
        <p:spPr>
          <a:xfrm>
            <a:off x="180473" y="1070453"/>
            <a:ext cx="871086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Определение по Глоссарию терминов ТРИЗ Сушкова В.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Глоссарии Сушкова В. термин фантазия отсутствует.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Определение по энциклопедии эпистемологии и философии науки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ФАНТАЗИЯ — термин, относящийся к сфере психических способностей человека и употребляющийся в двух различных значениях: 1) как способность мысленно создавать (представлять) образ предмета или события, не присутствующего в непосредственном опыте; 2) как способность создавать новаторские, ранее неизвестные мысленные объекты (образы, конструкции, понятия и т.д.). 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 В условиях поиска решения Фантазия обеспечивает поток гипотетических вариантов решения, не будучи скованной традицией или логикой, и тем самым обеспечивая оригинальные, часто парадоксальные сочетания понятий и образов, которые в известных обстоятельствах могут иметь исключительную познавательную ценность. Фантазия помогает мысленному моделированию ситуаций, представляя их в наглядных образах. 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… Исходным материалом фантазии служит опыт, и с этой точки зрения Ф. является производной способностью по отношению к восприятию и памяти.</a:t>
            </a:r>
          </a:p>
          <a:p>
            <a:pPr algn="just"/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http://philosophy.niv.ru/doc/encyclopedia/epistemology/articles/955/fantaziya.htm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801063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A5640A-3B06-4B29-90B8-17F37A28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ФАНТАЗИЯ. Определение в ТРИЗ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9D19E-1865-475A-835A-B709FCD2008C}"/>
              </a:ext>
            </a:extLst>
          </p:cNvPr>
          <p:cNvSpPr txBox="1"/>
          <p:nvPr/>
        </p:nvSpPr>
        <p:spPr>
          <a:xfrm>
            <a:off x="156411" y="867552"/>
            <a:ext cx="8819147" cy="512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Фантазия в ТРИЗ</a:t>
            </a:r>
          </a:p>
          <a:p>
            <a:pPr algn="just"/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ТРИЗ изучается 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творческое воображение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или 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ФАНТАЗИЯ.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Г.С.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Альтшуллер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выделяет разные виды (6 видов) </a:t>
            </a:r>
            <a:r>
              <a:rPr lang="ru-RU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фантазии.</a:t>
            </a:r>
          </a:p>
          <a:p>
            <a:pPr algn="just"/>
            <a:endParaRPr lang="ru-RU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«Итак, шесть видов фантазии... Или ни одного? То, что мы считаем проявлением фантазии, подозрительно похоже на хорошо выполненную мыслительную операцию. Может быть, фантазия сама по себе не существует /как теплород/, а является только одним из показателей качества мышления? Как сила тока. Как температура тела. Или вязкость жидкости. Или так: при плохо организованном мышлении фантазия существует, компенсируя "сбои" мышления /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Кекуле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увидел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безьян... и т.д./, а при хорошо организованном мышлении в фантазии нет необходимости, ибо она и есть "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хорошесть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организации мышления?»...</a:t>
            </a:r>
          </a:p>
          <a:p>
            <a:pPr algn="l">
              <a:spcAft>
                <a:spcPts val="1000"/>
              </a:spcAft>
            </a:pPr>
            <a:r>
              <a:rPr lang="ru-RU" sz="1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Альтшуллер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Г.С. Этюды о фантазии. Что такое фантазия? Рукопись. 1978 г.  </a:t>
            </a:r>
          </a:p>
          <a:p>
            <a:pPr algn="l">
              <a:spcAft>
                <a:spcPts val="1000"/>
              </a:spcAft>
            </a:pP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https://www.altshuller.ru/rtv/rtv4.asp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 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81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317BD-9569-48DD-87B0-68BFA5FFB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ПСИХОЛОГИЧЕСКАЯ ИНЕРЦИЯ. Определения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DD1D63-526C-4BD4-B811-1A7D0D4F24DB}"/>
              </a:ext>
            </a:extLst>
          </p:cNvPr>
          <p:cNvSpPr txBox="1"/>
          <p:nvPr/>
        </p:nvSpPr>
        <p:spPr>
          <a:xfrm>
            <a:off x="198521" y="867007"/>
            <a:ext cx="874695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Определение по Глоссарию терминов ТРИЗ Сушкова В.</a:t>
            </a:r>
          </a:p>
          <a:p>
            <a:endParaRPr lang="ru-RU" dirty="0"/>
          </a:p>
          <a:p>
            <a:r>
              <a:rPr lang="ru-RU" b="1" dirty="0"/>
              <a:t>Вектор психологической инерции: </a:t>
            </a:r>
          </a:p>
          <a:p>
            <a:pPr algn="just"/>
            <a:r>
              <a:rPr lang="ru-RU" dirty="0"/>
              <a:t>Направление поиска решения изобретательской задачи в ограниченной части пространства поиска решения, которое обычно выбирается неосознанно решателем задачи на основе его личного опыта, знаний и ассоциаций без использования каких-либо структурированных или систематизированных методов поиска.</a:t>
            </a:r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Методы устранения психологической инерции:</a:t>
            </a:r>
          </a:p>
          <a:p>
            <a:pPr algn="just"/>
            <a:r>
              <a:rPr lang="ru-RU" dirty="0"/>
              <a:t>Группа методов, которые ориентированы на использование специальных психологических средств для снижения степени психологической инерции с целью расширения области поиска идей. Наиболее известные методы снижения психологической инертности были известны еще до ТРИЗ, такие как мозговой штурм, </a:t>
            </a:r>
            <a:r>
              <a:rPr lang="ru-RU" dirty="0" err="1"/>
              <a:t>Синектика</a:t>
            </a:r>
            <a:r>
              <a:rPr lang="ru-RU" dirty="0"/>
              <a:t>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9417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4260AD-B491-440F-BD69-8A29DC9A6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ПСИХОЛОГИЧЕСКАЯ ИНЕРЦИЯ. Определения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6867-344B-4DFF-9C64-E8F971B80592}"/>
              </a:ext>
            </a:extLst>
          </p:cNvPr>
          <p:cNvSpPr txBox="1"/>
          <p:nvPr/>
        </p:nvSpPr>
        <p:spPr>
          <a:xfrm>
            <a:off x="198521" y="867007"/>
            <a:ext cx="87469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Определение Г.С.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Альтшуллера</a:t>
            </a:r>
            <a:endParaRPr lang="ru-RU" sz="2000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sz="2000" dirty="0"/>
          </a:p>
          <a:p>
            <a:pPr algn="just"/>
            <a:r>
              <a:rPr lang="ru-RU" sz="2000" dirty="0"/>
              <a:t>Любая задача содержит в своей формулировке изрядный заряд </a:t>
            </a:r>
            <a:r>
              <a:rPr lang="ru-RU" sz="2000" b="1" dirty="0"/>
              <a:t>психологической инерции</a:t>
            </a:r>
            <a:r>
              <a:rPr lang="ru-RU" sz="2000" dirty="0"/>
              <a:t>. При методе проб и ошибок поиск, как уже говорилось, ведется перебором вариантов. Перебор вариантов идет преимущественно в традиционном, привычном направлении. При решении задач по АРИЗ сначала - шаг за шагом - уничтожаются корни инерции. Достигается это не общими призывами помнить о психологической инерции (как в </a:t>
            </a:r>
            <a:r>
              <a:rPr lang="ru-RU" sz="2000" dirty="0" err="1"/>
              <a:t>синектике</a:t>
            </a:r>
            <a:r>
              <a:rPr lang="ru-RU" sz="2000" dirty="0"/>
              <a:t>), а конкретными операциями. </a:t>
            </a:r>
          </a:p>
          <a:p>
            <a:pPr algn="just"/>
            <a:r>
              <a:rPr lang="ru-RU" sz="2000" dirty="0" err="1"/>
              <a:t>Альтшуллер</a:t>
            </a:r>
            <a:r>
              <a:rPr lang="ru-RU" sz="2000" dirty="0"/>
              <a:t> Г.С. Внимание: АРИЗ! Журнал «Промышленность Белоруссии», №9 – с. 64-66, № 10 – с. 76-78, 1973 г.</a:t>
            </a:r>
          </a:p>
        </p:txBody>
      </p:sp>
    </p:spTree>
    <p:extLst>
      <p:ext uri="{BB962C8B-B14F-4D97-AF65-F5344CB8AC3E}">
        <p14:creationId xmlns:p14="http://schemas.microsoft.com/office/powerpoint/2010/main" val="123279216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B7181C-70F4-44AB-9F54-504445E70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ПСИХОЛОГИЧЕСКАЯ ИНЕРЦИЯ. Определения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74624E-A18B-4A80-95D1-74BC27D4E3C9}"/>
              </a:ext>
            </a:extLst>
          </p:cNvPr>
          <p:cNvSpPr txBox="1"/>
          <p:nvPr/>
        </p:nvSpPr>
        <p:spPr>
          <a:xfrm>
            <a:off x="255671" y="789755"/>
            <a:ext cx="837715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Определение С. Литвина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 каждого есть свои типовые ситуации, в которых проявляется типовое мышление. Обычно в жизни 99% типовых ситуаций. Крайне редко приходится думать. Мы же не думаем, к примеру, как завязывать шнурки? ПСИХОЛОГИЧЕСКАЯ ИНЕРЦИЯ – это привычка, которая позволяет, не думая, выполнять рутинные операции. В нестандартной ситуации ПИ враг.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Литвин С.С. Курс РТВ (конспект лекций, февраль 1993 г.)</a:t>
            </a: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Определение А. </a:t>
            </a:r>
            <a:r>
              <a:rPr lang="ru-RU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Кынина</a:t>
            </a:r>
            <a:endParaRPr lang="ru-RU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ПСИХОЛОГИЧЕСКАЯ ИНЕРЦИЯ – привычка к стандартным реакциям в стандартных ситуациях.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(+) Психологическая инерция помогает человеку выполнять привычные действия, не задумываясь.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(-) Психологическая инерция является серьезной помехой изобретательству, так как выражается в стремлении идти по проторенной дорожке, действовать привычным образом.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https://docplayer.ru/29476076-Psihologicheskaya-inerciya-vidy-i-sposoby-preodoleniya-s-pomoshchyu-triz.html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8526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E360B17-1A18-46D7-882D-493253EBA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 dirty="0"/>
              <a:t>ПСИХОЛОГИЧЕСКАЯ ИНЕРЦИЯ. Определения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3C5C1-92E1-46E8-824F-4E129AE265C5}"/>
              </a:ext>
            </a:extLst>
          </p:cNvPr>
          <p:cNvSpPr txBox="1"/>
          <p:nvPr/>
        </p:nvSpPr>
        <p:spPr>
          <a:xfrm>
            <a:off x="326003" y="930303"/>
            <a:ext cx="857150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Определение В. Петрова</a:t>
            </a:r>
          </a:p>
          <a:p>
            <a:endParaRPr lang="ru-RU" sz="2000" dirty="0"/>
          </a:p>
          <a:p>
            <a:pPr algn="just"/>
            <a:r>
              <a:rPr lang="ru-RU" sz="2000" dirty="0"/>
              <a:t>ПСИХОЛОГИЧЕСКАЯ ИНЕРЦИЯ – явление при котором непроизвольно используют известные решения, методы, действия и т.д., опирающиеся на предыдущий опыт. Психологическая инерция имеется у всех людей. Это положительное и отрицательное явление. Это хорошо, когда решаются известные, для специалиста, типы задач – это рутинный процесс. При этом не нужно тратить время на то, что известно. Однако, если решаются задачи новых типов, то психологическая инерция является помехой.  </a:t>
            </a:r>
          </a:p>
          <a:p>
            <a:pPr algn="just"/>
            <a:r>
              <a:rPr lang="ru-RU" sz="2000" dirty="0"/>
              <a:t>В. Петров. Развитие творческого воображения. 2018 г.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19793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D3A71-5BB2-4A2B-B203-E45C49D6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психологической инерции (Литвин)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8C052-743B-471B-B375-B22BCA8FE776}"/>
              </a:ext>
            </a:extLst>
          </p:cNvPr>
          <p:cNvSpPr txBox="1"/>
          <p:nvPr/>
        </p:nvSpPr>
        <p:spPr>
          <a:xfrm>
            <a:off x="228600" y="878305"/>
            <a:ext cx="86266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Инерция привычной функции и функциональной направленности. 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привычных, специальных терминов. Заключается в том, что задача ставится в общепринятых терминах, при этом каждый термин отражает уже существующее техническое решение.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привычной формы, привычного внешнего вида.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привычных свойств, состояний, параметров. 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привычного принципа действия, области знаний.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привычной неизменности объекта (</a:t>
            </a:r>
            <a:r>
              <a:rPr lang="ru-RU" dirty="0" err="1"/>
              <a:t>псевдостатичности</a:t>
            </a:r>
            <a:r>
              <a:rPr lang="ru-RU" dirty="0"/>
              <a:t>).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привычного состава.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привычного изменения.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несуществующего запрета.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привычного действия.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кажущейся единственности решения.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моно объекта.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привычной ценности (значимости) объекта.</a:t>
            </a:r>
          </a:p>
          <a:p>
            <a:pPr marL="342900" indent="-342900">
              <a:buAutoNum type="arabicPeriod"/>
            </a:pPr>
            <a:r>
              <a:rPr lang="ru-RU" dirty="0"/>
              <a:t>Инерция традиционных условий применения.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известного </a:t>
            </a:r>
            <a:r>
              <a:rPr lang="ru-RU" dirty="0" err="1"/>
              <a:t>псевдоаналогичного</a:t>
            </a:r>
            <a:r>
              <a:rPr lang="ru-RU" dirty="0"/>
              <a:t> решения.</a:t>
            </a:r>
          </a:p>
          <a:p>
            <a:pPr marL="342900" indent="-342900">
              <a:buAutoNum type="arabicPeriod"/>
            </a:pPr>
            <a:r>
              <a:rPr lang="ru-RU" dirty="0"/>
              <a:t>Инерция лишней информации.</a:t>
            </a:r>
          </a:p>
          <a:p>
            <a:r>
              <a:rPr lang="en-US" dirty="0">
                <a:hlinkClick r:id="rId2"/>
              </a:rPr>
              <a:t>https://studme.org/314588/pedagogika/vidy_psihologicheskoy_inertsii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997782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D3A71-5BB2-4A2B-B203-E45C49D6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психологической инерции (</a:t>
            </a:r>
            <a:r>
              <a:rPr lang="ru-RU" dirty="0" err="1"/>
              <a:t>Кынин</a:t>
            </a:r>
            <a:r>
              <a:rPr lang="ru-RU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786EE1-8DB0-4EF8-B77F-48F101E9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8" y="793995"/>
            <a:ext cx="8494294" cy="570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230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96A38-4F07-41A6-BE87-7AF49E80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108099"/>
            <a:ext cx="7983537" cy="461665"/>
          </a:xfrm>
        </p:spPr>
        <p:txBody>
          <a:bodyPr/>
          <a:lstStyle/>
          <a:p>
            <a:r>
              <a:rPr lang="ru-RU" dirty="0"/>
              <a:t>Команда проекта «Онтология ТРИЗ»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E75D427-C52F-41CD-9B99-019D99E5028B}"/>
              </a:ext>
            </a:extLst>
          </p:cNvPr>
          <p:cNvSpPr txBox="1">
            <a:spLocks/>
          </p:cNvSpPr>
          <p:nvPr/>
        </p:nvSpPr>
        <p:spPr bwMode="gray">
          <a:xfrm>
            <a:off x="318978" y="777449"/>
            <a:ext cx="5059872" cy="33155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466469" indent="-466469" algn="l" defTabSz="1188875" rtl="0" eaLnBrk="1" latinLnBrk="0" hangingPunct="1">
              <a:lnSpc>
                <a:spcPct val="110000"/>
              </a:lnSpc>
              <a:spcBef>
                <a:spcPts val="2340"/>
              </a:spcBef>
              <a:spcAft>
                <a:spcPts val="684"/>
              </a:spcAft>
              <a:buClrTx/>
              <a:buFont typeface="+mj-lt"/>
              <a:buAutoNum type="arabicPeriod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129086" indent="-664062" algn="l" defTabSz="118887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84"/>
              </a:spcAft>
              <a:buClr>
                <a:schemeClr val="accent1"/>
              </a:buClr>
              <a:buFont typeface="Verdana" pitchFamily="34" charset="0"/>
              <a:buNone/>
              <a:tabLst>
                <a:tab pos="1129086" algn="l"/>
                <a:tab pos="1433071" algn="l"/>
                <a:tab pos="1737055" algn="l"/>
              </a:tabLst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433071" indent="-966237" algn="l" defTabSz="118887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84"/>
              </a:spcAft>
              <a:buClr>
                <a:schemeClr val="accent1"/>
              </a:buClr>
              <a:buFont typeface="Verdana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37055" indent="-1270222" algn="l" defTabSz="118887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84"/>
              </a:spcAft>
              <a:buClr>
                <a:schemeClr val="accent1"/>
              </a:buClr>
              <a:buFont typeface="Verdana" pitchFamily="34" charset="0"/>
              <a:buNone/>
              <a:defRPr sz="20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530780" indent="0" algn="l" defTabSz="1188875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84"/>
              </a:spcAft>
              <a:buClr>
                <a:schemeClr val="accent1"/>
              </a:buClr>
              <a:buFont typeface="Verdana" pitchFamily="34" charset="0"/>
              <a:buNone/>
              <a:defRPr sz="228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3269407" indent="-297219" algn="l" defTabSz="11888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63844" indent="-297219" algn="l" defTabSz="11888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58282" indent="-297219" algn="l" defTabSz="11888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52720" indent="-297219" algn="l" defTabSz="11888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9C82">
                    <a:lumMod val="50000"/>
                  </a:srgbClr>
                </a:solidFill>
                <a:latin typeface="Verdana"/>
              </a:rPr>
              <a:t>А. Курьян, РБ</a:t>
            </a:r>
          </a:p>
          <a:p>
            <a:pPr marL="466469" marR="0" lvl="0" indent="-466469" algn="l" defTabSz="1188875" rtl="0" eaLnBrk="1" fontAlgn="auto" latinLnBrk="0" hangingPunct="1">
              <a:lnSpc>
                <a:spcPct val="110000"/>
              </a:lnSpc>
              <a:spcBef>
                <a:spcPts val="2340"/>
              </a:spcBef>
              <a:spcAft>
                <a:spcPts val="6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9C82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М. Рубин, РФ</a:t>
            </a:r>
          </a:p>
          <a:p>
            <a:pPr marL="466469" marR="0" lvl="0" indent="-466469" algn="l" defTabSz="1188875" rtl="0" eaLnBrk="1" fontAlgn="auto" latinLnBrk="0" hangingPunct="1">
              <a:lnSpc>
                <a:spcPct val="110000"/>
              </a:lnSpc>
              <a:spcBef>
                <a:spcPts val="2340"/>
              </a:spcBef>
              <a:spcAft>
                <a:spcPts val="6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9C82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O. Eckardt, Germany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9C82">
                  <a:lumMod val="50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466469" marR="0" lvl="0" indent="-466469" algn="l" defTabSz="1188875" rtl="0" eaLnBrk="1" fontAlgn="auto" latinLnBrk="0" hangingPunct="1">
              <a:lnSpc>
                <a:spcPct val="110000"/>
              </a:lnSpc>
              <a:spcBef>
                <a:spcPts val="2340"/>
              </a:spcBef>
              <a:spcAft>
                <a:spcPts val="6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9C82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Н. Щедрин, РФ</a:t>
            </a:r>
          </a:p>
          <a:p>
            <a:pPr marL="466469" marR="0" lvl="0" indent="-466469" algn="l" defTabSz="1188875" rtl="0" eaLnBrk="1" fontAlgn="auto" latinLnBrk="0" hangingPunct="1">
              <a:lnSpc>
                <a:spcPct val="110000"/>
              </a:lnSpc>
              <a:spcBef>
                <a:spcPts val="2340"/>
              </a:spcBef>
              <a:spcAft>
                <a:spcPts val="684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9C82">
                    <a:lumMod val="50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Н. Рубина, РФ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0142F-3308-4043-85A6-DD3DF7E53E47}"/>
              </a:ext>
            </a:extLst>
          </p:cNvPr>
          <p:cNvSpPr txBox="1"/>
          <p:nvPr/>
        </p:nvSpPr>
        <p:spPr>
          <a:xfrm>
            <a:off x="492981" y="6174107"/>
            <a:ext cx="7784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https://onto.devtas.ru/new?view=c38a00d7-e97c-9648-bbc2-2af7b21d5d0e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284FE3-6D50-4DAC-957D-5B54FB7BD17B}"/>
              </a:ext>
            </a:extLst>
          </p:cNvPr>
          <p:cNvSpPr txBox="1"/>
          <p:nvPr/>
        </p:nvSpPr>
        <p:spPr>
          <a:xfrm>
            <a:off x="5694490" y="5687681"/>
            <a:ext cx="3369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https://triz-summit.ru/onto_triz/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F3637B-225C-420C-BBCF-96A24878C0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90" y="2977198"/>
            <a:ext cx="3369868" cy="259338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C2125-FD2D-4B52-A121-4CF636936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6" r="25809"/>
          <a:stretch/>
        </p:blipFill>
        <p:spPr bwMode="auto">
          <a:xfrm>
            <a:off x="2438400" y="4028264"/>
            <a:ext cx="2368731" cy="220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80B062-55CB-4B1D-908D-E0DA013FC9A4}"/>
              </a:ext>
            </a:extLst>
          </p:cNvPr>
          <p:cNvSpPr txBox="1"/>
          <p:nvPr/>
        </p:nvSpPr>
        <p:spPr>
          <a:xfrm>
            <a:off x="5936377" y="2206659"/>
            <a:ext cx="3126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https://onto.devtas.ru/ts2o1</a:t>
            </a:r>
            <a:endParaRPr lang="ru-RU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7884C2-8F49-44CB-8579-6D853A0D00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93" y="686858"/>
            <a:ext cx="3914565" cy="158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467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D3A71-5BB2-4A2B-B203-E45C49D6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Виды психологической инерции (Петров)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8C052-743B-471B-B375-B22BCA8FE776}"/>
              </a:ext>
            </a:extLst>
          </p:cNvPr>
          <p:cNvSpPr txBox="1"/>
          <p:nvPr/>
        </p:nvSpPr>
        <p:spPr>
          <a:xfrm>
            <a:off x="228600" y="878305"/>
            <a:ext cx="86266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Употребление специальных терминов.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Параметрические представления, например, пространственно-временные представления.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Система ценностей.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Употребление привычного принципа действия.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Употребление привычной формы.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Традиции (профессиональные, корпоративные ,национальные, территориальные, религиозные и т.п.)</a:t>
            </a:r>
          </a:p>
          <a:p>
            <a:pPr marL="342900" indent="-342900">
              <a:buAutoNum type="arabicPeriod"/>
            </a:pPr>
            <a:endParaRPr lang="ru-RU" dirty="0"/>
          </a:p>
          <a:p>
            <a:r>
              <a:rPr lang="ru-RU" dirty="0"/>
              <a:t>Петров В. Основы ТРИЗ. Теория решения изобретательских задач. 2018 г.</a:t>
            </a:r>
          </a:p>
        </p:txBody>
      </p:sp>
    </p:spTree>
    <p:extLst>
      <p:ext uri="{BB962C8B-B14F-4D97-AF65-F5344CB8AC3E}">
        <p14:creationId xmlns:p14="http://schemas.microsoft.com/office/powerpoint/2010/main" val="2977095623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DC913-8172-45AB-AB3B-44B78AF79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ПСИХОЛОГИЧЕСКАЯ ИНЕРЦИЯ. Определения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F863A-3B80-4EA4-B141-5AE3CCDED34F}"/>
              </a:ext>
            </a:extLst>
          </p:cNvPr>
          <p:cNvSpPr txBox="1"/>
          <p:nvPr/>
        </p:nvSpPr>
        <p:spPr>
          <a:xfrm>
            <a:off x="240632" y="649700"/>
            <a:ext cx="86507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Определение в психологии</a:t>
            </a:r>
          </a:p>
          <a:p>
            <a:pPr algn="just"/>
            <a:endParaRPr lang="ru-RU" b="1" dirty="0"/>
          </a:p>
          <a:p>
            <a:pPr algn="just"/>
            <a:r>
              <a:rPr lang="ru-RU" dirty="0"/>
              <a:t>РИГИДНОСТЬ (инерция мышления) – это неумение легко соответствующе ситуации менять свои позиции, мнение, поступки. С латинского </a:t>
            </a:r>
            <a:r>
              <a:rPr lang="ru-RU" dirty="0" err="1"/>
              <a:t>rigidus</a:t>
            </a:r>
            <a:r>
              <a:rPr lang="ru-RU" dirty="0"/>
              <a:t> – жесткий, твердый. Определенная степень ригидности свойственна каждому, психика склонна привыкать к шаблону для экономии сил, что подкрепляется проторенными путями связей нейронов. У психологической ригидности принято выделять три основных вида: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когнитивная;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аффективная;</a:t>
            </a:r>
          </a:p>
          <a:p>
            <a:pPr marL="285750" indent="-285750" algn="just">
              <a:buFontTx/>
              <a:buChar char="-"/>
            </a:pPr>
            <a:r>
              <a:rPr lang="ru-RU" dirty="0"/>
              <a:t>мотивационная.</a:t>
            </a:r>
          </a:p>
          <a:p>
            <a:pPr algn="just"/>
            <a:r>
              <a:rPr lang="ru-RU" dirty="0"/>
              <a:t>Разные исследования связывают душевное здоровье и благополучие с психологической гибкостью: чем лучше человек адаптируется к новым ситуациям, тем он </a:t>
            </a:r>
            <a:r>
              <a:rPr lang="ru-RU" dirty="0" err="1"/>
              <a:t>стрессоустойчивее</a:t>
            </a:r>
            <a:r>
              <a:rPr lang="ru-RU" dirty="0"/>
              <a:t>. Но это не означает, что гибкость — абсолютное благо: она может вести к слишком большой импульсивности и недостатку упорства. Такому человеку будет слишком сложно совершать рутинные действия и стоять на одной точке зрения, что порой бывает необходимо.</a:t>
            </a:r>
          </a:p>
          <a:p>
            <a:pPr algn="just"/>
            <a:endParaRPr lang="ru-RU" b="0" i="0" dirty="0">
              <a:solidFill>
                <a:srgbClr val="555555"/>
              </a:solidFill>
              <a:effectLst/>
              <a:latin typeface="PT Sans"/>
            </a:endParaRPr>
          </a:p>
          <a:p>
            <a:pPr algn="just"/>
            <a:r>
              <a:rPr lang="ru-RU" b="0" i="0" dirty="0">
                <a:solidFill>
                  <a:srgbClr val="555555"/>
                </a:solidFill>
                <a:effectLst/>
                <a:latin typeface="PT Sans"/>
              </a:rPr>
              <a:t>Источник: </a:t>
            </a:r>
            <a:r>
              <a:rPr lang="ru-RU" b="0" i="0" u="none" strike="noStrike" dirty="0">
                <a:solidFill>
                  <a:srgbClr val="008A8E"/>
                </a:solidFill>
                <a:effectLst/>
                <a:latin typeface="PT Sans"/>
                <a:hlinkClick r:id="rId2"/>
              </a:rPr>
              <a:t>https://medslovaru.ru/rigidnost-myshlenija-v-psihologii.html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935853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5F70DF-7C7F-4883-958A-5E80D9F66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 РТВ. Определения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B5F46-800B-4933-ABAD-C7A1B6FF2C72}"/>
              </a:ext>
            </a:extLst>
          </p:cNvPr>
          <p:cNvSpPr txBox="1"/>
          <p:nvPr/>
        </p:nvSpPr>
        <p:spPr>
          <a:xfrm>
            <a:off x="168442" y="751344"/>
            <a:ext cx="88071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/>
              <a:t>Определение по Глоссарию терминов ТРИЗ Сушкова В.</a:t>
            </a:r>
          </a:p>
          <a:p>
            <a:pPr algn="just"/>
            <a:r>
              <a:rPr lang="ru-RU" sz="1600" dirty="0"/>
              <a:t>Процесс совершенствования навыков творческого воображения личности поддерживается рядом методов и инструментов. Ряд методов и инструментов, которые включают в себя различные процессы и этапы развития навыков творческого воображения.</a:t>
            </a:r>
          </a:p>
          <a:p>
            <a:endParaRPr lang="ru-RU" sz="1600" dirty="0"/>
          </a:p>
          <a:p>
            <a:r>
              <a:rPr lang="ru-RU" sz="1600" b="1" dirty="0"/>
              <a:t>Изменения, дополнения или уточнения. Предложение нового определения.</a:t>
            </a:r>
          </a:p>
          <a:p>
            <a:pPr algn="just"/>
            <a:r>
              <a:rPr lang="ru-RU" sz="1600" dirty="0"/>
              <a:t>Курс развития творческого воображения – система эффективных методов управления воображением в процессе решения изобретательских задач.</a:t>
            </a:r>
          </a:p>
          <a:p>
            <a:endParaRPr lang="ru-RU" sz="1600" dirty="0"/>
          </a:p>
          <a:p>
            <a:r>
              <a:rPr lang="ru-RU" sz="1600" dirty="0" err="1"/>
              <a:t>Альтшуллер</a:t>
            </a:r>
            <a:r>
              <a:rPr lang="ru-RU" sz="1600" dirty="0"/>
              <a:t> Г.С. Магический кристалл фантазии. Журнал "Знание-сила", 1974, № 2. </a:t>
            </a:r>
            <a:r>
              <a:rPr lang="ru-RU" sz="1600" dirty="0">
                <a:hlinkClick r:id="rId2"/>
              </a:rPr>
              <a:t>https://www.altshuller.ru/rtv/rtv9.asp</a:t>
            </a:r>
            <a:r>
              <a:rPr lang="ru-RU" sz="1600" dirty="0"/>
              <a:t> </a:t>
            </a:r>
          </a:p>
          <a:p>
            <a:endParaRPr lang="ru-RU" sz="1600" dirty="0"/>
          </a:p>
          <a:p>
            <a:pPr algn="just"/>
            <a:r>
              <a:rPr lang="ru-RU" sz="1600" dirty="0"/>
              <a:t>«Пояснить роль и значение курса РТВ при обучении техническое творчеству можно простой аналогией: курс РТВ - как гимнастика для спортсмена. При любой спортивной специализации гимнастика абсолютно необходима всем спортсменам. Точно так же решение любых творческих задач - научных, технических, художественных, организационных - во многом зависит от умения «работать фантазией».</a:t>
            </a:r>
          </a:p>
          <a:p>
            <a:endParaRPr lang="ru-RU" sz="1600" dirty="0"/>
          </a:p>
          <a:p>
            <a:r>
              <a:rPr lang="ru-RU" sz="1600" dirty="0" err="1"/>
              <a:t>Альтшуллер</a:t>
            </a:r>
            <a:r>
              <a:rPr lang="ru-RU" sz="1600" dirty="0"/>
              <a:t> Г.С. Лунные паруса. Теория и практика развития творческого воображения. Рукопись, 19 апреля 1987. </a:t>
            </a:r>
            <a:r>
              <a:rPr lang="ru-RU" sz="1600" dirty="0">
                <a:hlinkClick r:id="rId3"/>
              </a:rPr>
              <a:t>https://www.altshuller.ru/rtv/rtv21.asp</a:t>
            </a:r>
            <a:r>
              <a:rPr lang="ru-RU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662361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E28282-D54C-4085-90C1-A5A359E4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6" y="-22078"/>
            <a:ext cx="9017060" cy="461665"/>
          </a:xfrm>
        </p:spPr>
        <p:txBody>
          <a:bodyPr/>
          <a:lstStyle/>
          <a:p>
            <a:r>
              <a:rPr lang="ru-RU" dirty="0"/>
              <a:t>Основные отличия курса РТВ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40F121-1406-4B08-A3A4-2DA431D4DDE3}"/>
              </a:ext>
            </a:extLst>
          </p:cNvPr>
          <p:cNvSpPr txBox="1"/>
          <p:nvPr/>
        </p:nvSpPr>
        <p:spPr>
          <a:xfrm>
            <a:off x="125946" y="644197"/>
            <a:ext cx="889210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 Развитие воображения опирается на сознательное использование законов развития систем. Так, метод моделирования маленькими человечками основан на одной из главных тенденций развития систем - увеличении степени дисперсности рабочих органов. В "</a:t>
            </a:r>
            <a:r>
              <a:rPr lang="ru-RU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Синектике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" Гордона используется эмпатия, игнорирующая этот закон и потому намного более слабая.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 Фантазия рассматривается как вектор ("прыгучесть мысли"): важна не только длина прыжка, но и его направление. Курс РТВ нацелен прежде всего на получение УПРАВЛЯЕМОЙ ФАНТАЗИИ.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 Источниками сильных методов и приемов служат ТРИЗ и "Регистр НФ-идей".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 Курс РТВ связан с обучением ТРИЗ: акцент сделан на те упражнения, которые развивают качества, необходимые для применения ТРИЗ. Вместе с тем курс РТВ связан с надсистемой - развитием сильного мышления: в курс включены и упражнения, выходящие за пределы техники.</a:t>
            </a: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br>
              <a:rPr lang="ru-RU" b="0" dirty="0">
                <a:effectLst/>
              </a:rPr>
            </a:b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 Обучение - как и в ТРИЗ - ведется по принципу: требовать только то, чему научили (т.е. не рассчитывать, что слушатель сам по себе - без овладения законами, правилами, методами - сумеет генерировать сильные Ф-идеи).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EE5D6-82A0-4B72-AEA3-737D15EECB4D}"/>
              </a:ext>
            </a:extLst>
          </p:cNvPr>
          <p:cNvSpPr txBox="1"/>
          <p:nvPr/>
        </p:nvSpPr>
        <p:spPr>
          <a:xfrm>
            <a:off x="4106171" y="6213803"/>
            <a:ext cx="4577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https://www.altshuller.ru/rtv/rtv6.asp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78834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E28282-D54C-4085-90C1-A5A359E4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6" y="-22078"/>
            <a:ext cx="9017060" cy="461665"/>
          </a:xfrm>
        </p:spPr>
        <p:txBody>
          <a:bodyPr/>
          <a:lstStyle/>
          <a:p>
            <a:r>
              <a:rPr lang="ru-RU" dirty="0"/>
              <a:t>Особенности построения курса РТВ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75DAE-9886-4101-B8F0-C0E3D9BC0477}"/>
              </a:ext>
            </a:extLst>
          </p:cNvPr>
          <p:cNvSpPr txBox="1"/>
          <p:nvPr/>
        </p:nvSpPr>
        <p:spPr>
          <a:xfrm>
            <a:off x="263154" y="790216"/>
            <a:ext cx="880161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составлении программы по Курсу РТВ необходимо учесть две разнонаправленные линии: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ru-RU" sz="2400" b="0" dirty="0">
              <a:effectLst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необходимо учитывать какие именно компоненты изобретательского мышления будут востребованы для изобретательской деятельности конкретного специалиста (линия  обучения ТРИЗ);</a:t>
            </a: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то же время Курс РТВ развивает сильное (изобретательское) мышление в целом, и опирается на законы развития мышления (линия развития мышления).</a:t>
            </a:r>
          </a:p>
        </p:txBody>
      </p:sp>
    </p:spTree>
    <p:extLst>
      <p:ext uri="{BB962C8B-B14F-4D97-AF65-F5344CB8AC3E}">
        <p14:creationId xmlns:p14="http://schemas.microsoft.com/office/powerpoint/2010/main" val="129604606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96A38-4F07-41A6-BE87-7AF49E80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-30400"/>
            <a:ext cx="7983537" cy="738664"/>
          </a:xfrm>
        </p:spPr>
        <p:txBody>
          <a:bodyPr/>
          <a:lstStyle/>
          <a:p>
            <a:r>
              <a:rPr lang="ru-RU" dirty="0"/>
              <a:t>Шаблон описания инструментов в Онтологии ТРИЗ применительно к «Инструментам РТВ».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E6A0A-5D2B-4169-A68E-8A9C7F722F36}"/>
              </a:ext>
            </a:extLst>
          </p:cNvPr>
          <p:cNvSpPr txBox="1"/>
          <p:nvPr/>
        </p:nvSpPr>
        <p:spPr>
          <a:xfrm>
            <a:off x="379476" y="1144397"/>
            <a:ext cx="825334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</a:rPr>
              <a:t>Цель: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/>
              <a:t>Управление воображением в ходе решения изобретательских задач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/>
              <a:t>Развитие компонентов изобретательского мышления (формирование системного мышления; повышение чувствительности к противоречиям, повышение гибкости (снижение ригидности), умение использовать аналогии, повышение вариативности, формирование критичности, повышение оригинальности)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/>
              <a:t>Управление психологической инерцией, в том числе, при прогнозировании развития систем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</a:rPr>
              <a:t>Модели: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/>
              <a:t>Последовательности использования отдельных методов и приемов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</a:rPr>
              <a:t>Правила построения моделей: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/>
              <a:t>Методики использования отдельных методов и приемов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b="1" dirty="0">
                <a:solidFill>
                  <a:srgbClr val="0070C0"/>
                </a:solidFill>
              </a:rPr>
              <a:t>Правила преобразования моделей: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1600" b="1" dirty="0"/>
              <a:t>Методики преобразования конкретных объектов с помощью инструментов РТВ</a:t>
            </a:r>
          </a:p>
        </p:txBody>
      </p:sp>
    </p:spTree>
    <p:extLst>
      <p:ext uri="{BB962C8B-B14F-4D97-AF65-F5344CB8AC3E}">
        <p14:creationId xmlns:p14="http://schemas.microsoft.com/office/powerpoint/2010/main" val="108850943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9AC605-019F-494E-A323-DE792E97C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108099"/>
            <a:ext cx="7983537" cy="461665"/>
          </a:xfrm>
        </p:spPr>
        <p:txBody>
          <a:bodyPr/>
          <a:lstStyle/>
          <a:p>
            <a:r>
              <a:rPr lang="ru-RU" dirty="0"/>
              <a:t>Инсайты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81676-41DF-45F3-8668-0ABAABEAA812}"/>
              </a:ext>
            </a:extLst>
          </p:cNvPr>
          <p:cNvSpPr txBox="1"/>
          <p:nvPr/>
        </p:nvSpPr>
        <p:spPr>
          <a:xfrm>
            <a:off x="42276" y="760832"/>
            <a:ext cx="91017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Разделение всех инструментов РТВ на «методы активизации изобретательского мышления» и «методы развития творческого воображения на основе ТРИЗ»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В различных модификациях АРИЗ набор инструментов РТВ различен и его предлагается использовать на разных этапах решения изобретательской задачи.</a:t>
            </a:r>
          </a:p>
          <a:p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Раздел «Инструменты РТВ» в наибольшей степени связан с психологией изобретательского творчества. В частности термин «психологическая инерция» идентичен термину «ригидность».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630769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8D9CC-15AE-49F4-9A1D-2CE5316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РТВ и АРИЗ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55E910C-5D0D-4E5D-853E-B95E60905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603266"/>
              </p:ext>
            </p:extLst>
          </p:nvPr>
        </p:nvGraphicFramePr>
        <p:xfrm>
          <a:off x="72193" y="794084"/>
          <a:ext cx="8999621" cy="557062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953350">
                  <a:extLst>
                    <a:ext uri="{9D8B030D-6E8A-4147-A177-3AD203B41FA5}">
                      <a16:colId xmlns:a16="http://schemas.microsoft.com/office/drawing/2014/main" val="4026373054"/>
                    </a:ext>
                  </a:extLst>
                </a:gridCol>
                <a:gridCol w="2732936">
                  <a:extLst>
                    <a:ext uri="{9D8B030D-6E8A-4147-A177-3AD203B41FA5}">
                      <a16:colId xmlns:a16="http://schemas.microsoft.com/office/drawing/2014/main" val="97078672"/>
                    </a:ext>
                  </a:extLst>
                </a:gridCol>
                <a:gridCol w="5313335">
                  <a:extLst>
                    <a:ext uri="{9D8B030D-6E8A-4147-A177-3AD203B41FA5}">
                      <a16:colId xmlns:a16="http://schemas.microsoft.com/office/drawing/2014/main" val="3144203683"/>
                    </a:ext>
                  </a:extLst>
                </a:gridCol>
              </a:tblGrid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ШАГ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Инструмент РТВ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20642913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АРИЗ-56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(шаги 2.1. и 2.2.)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использование аналогий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3754352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99689027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АРИЗ-59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аналитическая стадия (шаг 1.2.)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ИКР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39691096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(шаги 2.4. и 2.5.)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использование аналогий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93846816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660636293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АРИЗ-61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аналитическая стадия (шаг 1.2.)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ИКР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28589965"/>
                  </a:ext>
                </a:extLst>
              </a:tr>
              <a:tr h="39819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 2.1.)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изменение универсальных характеристик объекта (размер, форма, материал, температура, давление, скорость, окраска и т.д.)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9304018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 2.2.)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разделение объекта на независимые части (принцип вынесения)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7716335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 2.3.)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изменение внешней среды (включая замену среды)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3262145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(шаги 2.5. и 2.6.)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использование аналогий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11087331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68685753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АРИЗ-62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выбор задачи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тенденции развития (метод тенденций)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2474018"/>
                  </a:ext>
                </a:extLst>
              </a:tr>
              <a:tr h="1823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выбор задачи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прямая и обратная задача (прием наоборот)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38070923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79330597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АРИЗ-63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аналитическая стадия (шаги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правила формулировки ИКР - управляемое воображение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05584633"/>
                  </a:ext>
                </a:extLst>
              </a:tr>
              <a:tr h="1990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метод "Допустить недопустимое"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3246056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Понятие "Психологическая инерция"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3985720"/>
                  </a:ext>
                </a:extLst>
              </a:tr>
              <a:tr h="3607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Типовые приемы группа 1 - изменения в самом объекте - увеличить -уменьшить; разделение-совмещение; наоборот; динамизация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18049964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9831727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АРИЗ-64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выбор задачи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требования надсистемы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8274176"/>
                  </a:ext>
                </a:extLst>
              </a:tr>
              <a:tr h="705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оперативная стадия (шаг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Универсальные характеристики расширяются: вес, длина, площадь, объем, скорость, форма, энергия, мощность, материал, производительность, надежность, КПД, точность, вредные факторы, удобство работы, переменные условия работы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56559219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29199255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АРИЗ-65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Понятие "мысленные модели"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78820613"/>
                  </a:ext>
                </a:extLst>
              </a:tr>
              <a:tr h="1776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50294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2181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C678421-9ABC-4E2D-A0E1-4FE6708CD4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3087"/>
              </p:ext>
            </p:extLst>
          </p:nvPr>
        </p:nvGraphicFramePr>
        <p:xfrm>
          <a:off x="78203" y="766176"/>
          <a:ext cx="8987593" cy="591768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42211">
                  <a:extLst>
                    <a:ext uri="{9D8B030D-6E8A-4147-A177-3AD203B41FA5}">
                      <a16:colId xmlns:a16="http://schemas.microsoft.com/office/drawing/2014/main" val="3315513401"/>
                    </a:ext>
                  </a:extLst>
                </a:gridCol>
                <a:gridCol w="3224463">
                  <a:extLst>
                    <a:ext uri="{9D8B030D-6E8A-4147-A177-3AD203B41FA5}">
                      <a16:colId xmlns:a16="http://schemas.microsoft.com/office/drawing/2014/main" val="1303848044"/>
                    </a:ext>
                  </a:extLst>
                </a:gridCol>
                <a:gridCol w="4920919">
                  <a:extLst>
                    <a:ext uri="{9D8B030D-6E8A-4147-A177-3AD203B41FA5}">
                      <a16:colId xmlns:a16="http://schemas.microsoft.com/office/drawing/2014/main" val="3052020141"/>
                    </a:ext>
                  </a:extLst>
                </a:gridCol>
              </a:tblGrid>
              <a:tr h="247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ШАГ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</a:rPr>
                        <a:t>Инструмент РТВ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33" marR="1533" marT="153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73966632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АРИЗ-68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проверка и уточнение задачи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прототип оператора РВС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11166890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описание метода мозгового штурма и понятие эвристика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18552020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АРИЗ-71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проверка и уточнение задачи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РВС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50633875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аналитическая стадия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Рисунки "БЫЛО" - "СТАЛО" для ИКР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18086168"/>
                  </a:ext>
                </a:extLst>
              </a:tr>
              <a:tr h="6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Описание методов мозгового штурма,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синектики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морфологического анализа, понятие эвристики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88517210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АРИЗ-77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26036531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1. Выбор задачи (шаг 1.2.)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Системные переходы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90255863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1. Выбор задачи (шаг 1.9.)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Оператор РВС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910363858"/>
                  </a:ext>
                </a:extLst>
              </a:tr>
              <a:tr h="6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2. Построение модели задачи (шаг 2.1.)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использовать специальные термины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96377163"/>
                  </a:ext>
                </a:extLst>
              </a:tr>
              <a:tr h="3108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3. Анализ модели задачи (шаг 3.2.)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ИКР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286556730"/>
                  </a:ext>
                </a:extLst>
              </a:tr>
              <a:tr h="60846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6. Развитие полученного ответа (шаг 6.3.)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морфологическая таблица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74621111"/>
                  </a:ext>
                </a:extLst>
              </a:tr>
              <a:tr h="906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описание методов мозгового штурма, метода фокальных объектов, морфологического анализа,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синектики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метода контрольных вопросов, ММЧ, системный оператор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87275287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6C46A3-C000-4426-BCF3-9C870466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109538"/>
            <a:ext cx="7983537" cy="458787"/>
          </a:xfrm>
        </p:spPr>
        <p:txBody>
          <a:bodyPr/>
          <a:lstStyle/>
          <a:p>
            <a:r>
              <a:rPr lang="ru-RU" dirty="0"/>
              <a:t>Инструменты РТВ и АРИЗ</a:t>
            </a:r>
          </a:p>
        </p:txBody>
      </p:sp>
    </p:spTree>
    <p:extLst>
      <p:ext uri="{BB962C8B-B14F-4D97-AF65-F5344CB8AC3E}">
        <p14:creationId xmlns:p14="http://schemas.microsoft.com/office/powerpoint/2010/main" val="346968114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8D9CC-15AE-49F4-9A1D-2CE53166A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РТВ и АРИЗ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55E910C-5D0D-4E5D-853E-B95E60905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497985"/>
              </p:ext>
            </p:extLst>
          </p:nvPr>
        </p:nvGraphicFramePr>
        <p:xfrm>
          <a:off x="72189" y="661732"/>
          <a:ext cx="8999625" cy="576905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854243">
                  <a:extLst>
                    <a:ext uri="{9D8B030D-6E8A-4147-A177-3AD203B41FA5}">
                      <a16:colId xmlns:a16="http://schemas.microsoft.com/office/drawing/2014/main" val="4026373054"/>
                    </a:ext>
                  </a:extLst>
                </a:gridCol>
                <a:gridCol w="3224463">
                  <a:extLst>
                    <a:ext uri="{9D8B030D-6E8A-4147-A177-3AD203B41FA5}">
                      <a16:colId xmlns:a16="http://schemas.microsoft.com/office/drawing/2014/main" val="97078672"/>
                    </a:ext>
                  </a:extLst>
                </a:gridCol>
                <a:gridCol w="4920919">
                  <a:extLst>
                    <a:ext uri="{9D8B030D-6E8A-4147-A177-3AD203B41FA5}">
                      <a16:colId xmlns:a16="http://schemas.microsoft.com/office/drawing/2014/main" val="3144203683"/>
                    </a:ext>
                  </a:extLst>
                </a:gridCol>
              </a:tblGrid>
              <a:tr h="476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АРИЗ-85-В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1. Анализ задачи (шаг 1.1.)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использовать специальные термины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23246056"/>
                  </a:ext>
                </a:extLst>
              </a:tr>
              <a:tr h="47619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3. Определение ИКР и ФП (шаг 3.1.)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ИКР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83985720"/>
                  </a:ext>
                </a:extLst>
              </a:tr>
              <a:tr h="93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4. Мобилизация и применение ВПР (шаг 4.1.)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ММЧ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18049964"/>
                  </a:ext>
                </a:extLst>
              </a:tr>
              <a:tr h="93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5. Применение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информфонда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(шаг 5.2.)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задачи-аналоги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299831727"/>
                  </a:ext>
                </a:extLst>
              </a:tr>
              <a:tr h="93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6. Изменение и/или замена задачи (шаги 6.4.)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переход в н/с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58274176"/>
                  </a:ext>
                </a:extLst>
              </a:tr>
              <a:tr h="1046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8. Применение полученного ответа (шаг 8.1. и 8.2.)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переход в н/с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56559219"/>
                  </a:ext>
                </a:extLst>
              </a:tr>
              <a:tr h="932039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Часть 8. Применение полученного ответа (шаг 8.3.)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морфологический анализ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29199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369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E28282-D54C-4085-90C1-A5A359E4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6" y="-8228"/>
            <a:ext cx="9017060" cy="433965"/>
          </a:xfrm>
        </p:spPr>
        <p:txBody>
          <a:bodyPr/>
          <a:lstStyle/>
          <a:p>
            <a:r>
              <a:rPr lang="ru-RU" sz="1800" dirty="0"/>
              <a:t>Онтологическая карта «Инструменты Развития Творческого Воображения».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D9166-4690-4A65-A76F-A5917B0E54D2}"/>
              </a:ext>
            </a:extLst>
          </p:cNvPr>
          <p:cNvSpPr txBox="1"/>
          <p:nvPr/>
        </p:nvSpPr>
        <p:spPr>
          <a:xfrm>
            <a:off x="299621" y="858383"/>
            <a:ext cx="8542537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Инструменты Развития Творческого Воображения – система эффективных методов </a:t>
            </a:r>
            <a:r>
              <a:rPr lang="ru-RU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управления воображением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процессе решения изобретательских задач. </a:t>
            </a:r>
            <a:r>
              <a:rPr lang="ru-RU" sz="24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https://triz-summit.ru/onto_triz/rtv/</a:t>
            </a:r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Первые публикации по теме Развития Воображения: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Журавлева В.Н. Изобретения, заказанные мечтой. Тамбов, 1964 г.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https://www.altshuller.ru/rtv/science-fiction9.asp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Альтшуллер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Г.С. Регистр современных НФ-идей» – 1964 – 1997 гг.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hlinkClick r:id="rId5"/>
              </a:rPr>
              <a:t>https://www.altshuller.ru/rtv/sf-register1.asp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Альтов Г. Краски для фантазии. Лит. Азербайджан. – 1970, № 11 («Фантастика-71», изд. «Молодая гвардия»)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hlinkClick r:id="rId6"/>
              </a:rPr>
              <a:t>https://fantlab.ru/edition6542</a:t>
            </a:r>
            <a:r>
              <a:rPr lang="ru-RU" sz="2000" dirty="0"/>
              <a:t>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000" dirty="0" err="1"/>
              <a:t>Амнуэль</a:t>
            </a:r>
            <a:r>
              <a:rPr lang="ru-RU" sz="2000" dirty="0"/>
              <a:t> П. Магический кристалл фантазии. 1974-2005 гг. </a:t>
            </a:r>
            <a:br>
              <a:rPr lang="ru-RU" sz="2000" dirty="0"/>
            </a:br>
            <a:r>
              <a:rPr lang="en-US" sz="2000" dirty="0">
                <a:hlinkClick r:id="rId7"/>
              </a:rPr>
              <a:t>https://triz-summit.ru/triz/metod/rtv/303685/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757413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E28282-D54C-4085-90C1-A5A359E4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6" y="-22078"/>
            <a:ext cx="9017060" cy="461665"/>
          </a:xfrm>
        </p:spPr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75DAE-9886-4101-B8F0-C0E3D9BC0477}"/>
              </a:ext>
            </a:extLst>
          </p:cNvPr>
          <p:cNvSpPr txBox="1"/>
          <p:nvPr/>
        </p:nvSpPr>
        <p:spPr>
          <a:xfrm>
            <a:off x="199356" y="694519"/>
            <a:ext cx="88016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 данный момент в Онтологию “Курс Развития Творческого Воображения” вошли методы “классического” курса. Авторы, работы которых рассматривались при составлении Онтологии: Г.С.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Альтшуллер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П.Р.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Амнуэль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М.С. Рубин, Н.В. Рубина, С.С. Литвин, Б.Л.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Злотин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А.В.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Зусман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Ю.Г.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Тамберг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М.Н.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Шустерман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Г.И. Иванов,  И.Н.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Мурашковска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А.А. Нестеренко,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Клемихина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Т.В., 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Крейнина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С.В.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5ED58C-734D-4085-BC3C-AB58BD511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56" y="2633511"/>
            <a:ext cx="1247307" cy="173648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7B4618F-82E5-4A52-8CCF-FE7DD920F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17" y="2633511"/>
            <a:ext cx="1116311" cy="17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4063519-0BAA-4FCD-B2AD-DD6ACBB0F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67" y="2633511"/>
            <a:ext cx="1088705" cy="17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5E46142-1560-4A60-89FC-5B48F8624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61" y="2633511"/>
            <a:ext cx="1232904" cy="17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B13B803-1F9E-47EF-B87F-A2EBEA060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4242" r="64351" b="3340"/>
          <a:stretch/>
        </p:blipFill>
        <p:spPr bwMode="auto">
          <a:xfrm>
            <a:off x="6180415" y="2633511"/>
            <a:ext cx="1264504" cy="173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7222778F-658F-4DE7-A8B6-8E7723BD1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69" y="2569608"/>
            <a:ext cx="1088705" cy="18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5959311C-C111-41AB-93AB-FCBFEDDDB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120" y="4572503"/>
            <a:ext cx="1232904" cy="187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DC2AEEF4-07FC-487A-B75B-C3FC661B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67" y="4572503"/>
            <a:ext cx="1088705" cy="164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9DEA60-3738-4491-9640-E84875274B7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00161" y="4572503"/>
            <a:ext cx="1359363" cy="187473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7BD5C1-7770-45BC-8A56-342B7C99F86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9356" y="4572503"/>
            <a:ext cx="1359363" cy="188219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989529A-C5EA-4E7A-8877-E25669E908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2"/>
          <a:stretch/>
        </p:blipFill>
        <p:spPr bwMode="auto">
          <a:xfrm>
            <a:off x="6212014" y="4620210"/>
            <a:ext cx="1328366" cy="183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929370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340CB2-AD12-49DF-AC0B-ECC23274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69" y="894"/>
            <a:ext cx="7983537" cy="461665"/>
          </a:xfrm>
        </p:spPr>
        <p:txBody>
          <a:bodyPr/>
          <a:lstStyle/>
          <a:p>
            <a:r>
              <a:rPr lang="ru-RU" dirty="0"/>
              <a:t>Дальнейшая работа по Онтологии «Инструменты РТВ»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3F5A6-856E-4C01-A96C-52BC752BE8DF}"/>
              </a:ext>
            </a:extLst>
          </p:cNvPr>
          <p:cNvSpPr txBox="1"/>
          <p:nvPr/>
        </p:nvSpPr>
        <p:spPr>
          <a:xfrm>
            <a:off x="376310" y="848306"/>
            <a:ext cx="831719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необходимо выстроить связи Онтологии “Курс РТВ” с другими Онтологиями по ТРИЗ;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/>
              <a:t>важно обозначить переходы к практическому курсу РТВ и диагностическим материалам по развитию изобретательского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4157263230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9510" y="1376127"/>
            <a:ext cx="6896100" cy="3152848"/>
          </a:xfrm>
        </p:spPr>
        <p:txBody>
          <a:bodyPr/>
          <a:lstStyle/>
          <a:p>
            <a:pPr marL="0" indent="0" algn="ctr" eaLnBrk="1" hangingPunct="1">
              <a:buFont typeface="Wingdings 3" pitchFamily="18" charset="2"/>
              <a:buNone/>
            </a:pPr>
            <a:r>
              <a:rPr lang="ru-RU" sz="4400" dirty="0"/>
              <a:t>Спасибо!</a:t>
            </a:r>
          </a:p>
          <a:p>
            <a:pPr marL="0" indent="0" algn="ctr" eaLnBrk="1" hangingPunct="1">
              <a:buFont typeface="Wingdings 3" pitchFamily="18" charset="2"/>
              <a:buNone/>
            </a:pPr>
            <a:endParaRPr lang="ru-RU" sz="4400" dirty="0"/>
          </a:p>
          <a:p>
            <a:pPr marL="0" indent="0" algn="r" eaLnBrk="1" hangingPunct="1">
              <a:buFont typeface="Wingdings 3" pitchFamily="18" charset="2"/>
              <a:buNone/>
            </a:pP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292867" name="Picture 2" descr="http://t1.gstatic.com/images?q=tbn:ANd9GcRpDEqaRBKzkBB858ga_zwL3D3I1VECezM69iQGskEmLb_IVuJTQ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64" y="3093733"/>
            <a:ext cx="3477899" cy="262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0E28282-D54C-4085-90C1-A5A359E43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6" y="-8228"/>
            <a:ext cx="9017060" cy="433965"/>
          </a:xfrm>
        </p:spPr>
        <p:txBody>
          <a:bodyPr/>
          <a:lstStyle/>
          <a:p>
            <a:r>
              <a:rPr lang="ru-RU" sz="1800" dirty="0"/>
              <a:t>Онтологическая карта «Инструменты Развития Творческого Воображения».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956F8-6A7E-4AEC-AD89-58B9D851720E}"/>
              </a:ext>
            </a:extLst>
          </p:cNvPr>
          <p:cNvSpPr txBox="1"/>
          <p:nvPr/>
        </p:nvSpPr>
        <p:spPr>
          <a:xfrm>
            <a:off x="216393" y="6029704"/>
            <a:ext cx="87112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https://onto.devtas.ru/new?view=08facbe3-dd5b-5e0f-c6c5-2d9ecd472c69</a:t>
            </a:r>
            <a:r>
              <a:rPr lang="ru-RU" dirty="0"/>
              <a:t>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C82BF43-6A3A-4A52-870F-17F895568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6" t="17264" r="33794" b="18409"/>
          <a:stretch/>
        </p:blipFill>
        <p:spPr bwMode="auto">
          <a:xfrm>
            <a:off x="1864895" y="697830"/>
            <a:ext cx="5432991" cy="5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77497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39AC4B-C3F3-4438-8D41-4D55D020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0400"/>
            <a:ext cx="9144000" cy="738664"/>
          </a:xfrm>
        </p:spPr>
        <p:txBody>
          <a:bodyPr/>
          <a:lstStyle/>
          <a:p>
            <a:r>
              <a:rPr lang="ru-RU" dirty="0"/>
              <a:t>Методы психологической активизации изобретательского мышления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BE36E4-869B-490B-8599-225BAD87D8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5740" r="23231" b="5268"/>
          <a:stretch/>
        </p:blipFill>
        <p:spPr bwMode="auto">
          <a:xfrm>
            <a:off x="2526637" y="612012"/>
            <a:ext cx="6588863" cy="588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7CC2BD-CCA1-4BA7-B7A0-75350F82F033}"/>
              </a:ext>
            </a:extLst>
          </p:cNvPr>
          <p:cNvSpPr txBox="1"/>
          <p:nvPr/>
        </p:nvSpPr>
        <p:spPr>
          <a:xfrm>
            <a:off x="124757" y="655627"/>
            <a:ext cx="291923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Инструменты РТВ можно разделить на: 1) методы активизации изобретательского мышления и 2) методы развития творческого воображения на основе ТРИЗ. </a:t>
            </a:r>
          </a:p>
          <a:p>
            <a:r>
              <a:rPr lang="ru-RU" dirty="0"/>
              <a:t>Цель изучения 1-й группы методов: развитие таких компонентов изобретательского мышления, как гибкость, вариативность, использование аналогий, оригинальность; а также изучение этих методов позволяет глубже понять отличительные особенности ТРИЗ.</a:t>
            </a:r>
          </a:p>
        </p:txBody>
      </p:sp>
    </p:spTree>
    <p:extLst>
      <p:ext uri="{BB962C8B-B14F-4D97-AF65-F5344CB8AC3E}">
        <p14:creationId xmlns:p14="http://schemas.microsoft.com/office/powerpoint/2010/main" val="32230585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7024E-E352-4779-AD98-2387E3EA2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108099"/>
            <a:ext cx="7983537" cy="461665"/>
          </a:xfrm>
        </p:spPr>
        <p:txBody>
          <a:bodyPr/>
          <a:lstStyle/>
          <a:p>
            <a:r>
              <a:rPr lang="ru-RU" dirty="0"/>
              <a:t>Методы развития творческого воображения на основе ТРИЗ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2B6EDF-D0BD-4AEB-8AB0-745052303D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6" t="11407" r="8047"/>
          <a:stretch/>
        </p:blipFill>
        <p:spPr bwMode="auto">
          <a:xfrm>
            <a:off x="3320722" y="612547"/>
            <a:ext cx="5783206" cy="582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F80F16-8BBE-4D8C-A3C4-22DE28B51F01}"/>
              </a:ext>
            </a:extLst>
          </p:cNvPr>
          <p:cNvSpPr txBox="1"/>
          <p:nvPr/>
        </p:nvSpPr>
        <p:spPr>
          <a:xfrm>
            <a:off x="82369" y="1526964"/>
            <a:ext cx="40444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«Мне представляется существенным, что в первой половине 70-х годов на занятиях были найдены эффективные методы — </a:t>
            </a:r>
            <a:r>
              <a:rPr lang="ru-RU" dirty="0" err="1"/>
              <a:t>фантограммы</a:t>
            </a:r>
            <a:r>
              <a:rPr lang="ru-RU" dirty="0"/>
              <a:t>, моделирование маленькими человечками, поиск икс-фактора на планете, закрытой "условными облаками", "золотая рыбка", оператор РВС и др. Особенно важно, по моему мнению, создание "</a:t>
            </a:r>
            <a:r>
              <a:rPr lang="ru-RU" dirty="0" err="1"/>
              <a:t>многоэкранной</a:t>
            </a:r>
            <a:r>
              <a:rPr lang="ru-RU" dirty="0"/>
              <a:t>" схемы сильного мышления». </a:t>
            </a:r>
          </a:p>
          <a:p>
            <a:r>
              <a:rPr lang="ru-RU" dirty="0" err="1"/>
              <a:t>Альтшуллер</a:t>
            </a:r>
            <a:r>
              <a:rPr lang="ru-RU" dirty="0"/>
              <a:t> Г.С. К истории курса РТВ (Справка по курсу РТВ) 1982 г. https://www.altshuller.ru/rtv/rtv6.asp</a:t>
            </a:r>
          </a:p>
        </p:txBody>
      </p:sp>
    </p:spTree>
    <p:extLst>
      <p:ext uri="{BB962C8B-B14F-4D97-AF65-F5344CB8AC3E}">
        <p14:creationId xmlns:p14="http://schemas.microsoft.com/office/powerpoint/2010/main" val="24619457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1B178-BFD2-4D3D-BB23-9FFD29CD3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Связь с другими разделами ТРИЗ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82EB1-2F26-4578-B137-15C0A0A06FE2}"/>
              </a:ext>
            </a:extLst>
          </p:cNvPr>
          <p:cNvSpPr txBox="1"/>
          <p:nvPr/>
        </p:nvSpPr>
        <p:spPr>
          <a:xfrm>
            <a:off x="98474" y="3776112"/>
            <a:ext cx="310562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курс РТВ включены отдельные инструменты ТРИЗ (Системный Оператор, Противоречия, ИКР) с описанием особенностей применения этих инструментов для развития творческого воображения.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E4CD2965-AEFD-477E-B955-68EB2280D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9" r="4462"/>
          <a:stretch/>
        </p:blipFill>
        <p:spPr bwMode="auto">
          <a:xfrm>
            <a:off x="649289" y="770022"/>
            <a:ext cx="8396238" cy="58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970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340CB2-AD12-49DF-AC0B-ECC23274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69" y="894"/>
            <a:ext cx="7983537" cy="461665"/>
          </a:xfrm>
        </p:spPr>
        <p:txBody>
          <a:bodyPr/>
          <a:lstStyle/>
          <a:p>
            <a:r>
              <a:rPr lang="ru-RU" dirty="0"/>
              <a:t>Связь с психологией изобретательского творчества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382433-0B6C-412F-B3E3-652A9A08FB00}"/>
              </a:ext>
            </a:extLst>
          </p:cNvPr>
          <p:cNvSpPr txBox="1"/>
          <p:nvPr/>
        </p:nvSpPr>
        <p:spPr>
          <a:xfrm>
            <a:off x="132353" y="643851"/>
            <a:ext cx="347712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Курс РТВ - это раздел ТРИЗ, в наибольшей степени связанный с психологией изобретательского творчества. При формулировке определений для некоторых терминов использованы материалы по психологии творчества и, в том числе, по психологии изобретательского творчества. 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ru-RU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частности, термины “Воображение”, “Фантазия”, “Психологическая инерция” имеют определения, в которых использованы понятия психологии и философии, а также определения, в которых использованы подходы ТРИЗ.</a:t>
            </a:r>
            <a:endParaRPr lang="ru-RU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70ECE2-4F68-444E-928C-098F4752F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5" r="28615"/>
          <a:stretch/>
        </p:blipFill>
        <p:spPr bwMode="auto">
          <a:xfrm>
            <a:off x="3609479" y="643851"/>
            <a:ext cx="5421983" cy="59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71350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0DF060-C65D-4E29-A61A-195B9A7CC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ВООБРАЖЕНИЕ. Определение В. Сушкова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43E32-DAE5-40A4-95FB-00B34E27F583}"/>
              </a:ext>
            </a:extLst>
          </p:cNvPr>
          <p:cNvSpPr txBox="1"/>
          <p:nvPr/>
        </p:nvSpPr>
        <p:spPr>
          <a:xfrm>
            <a:off x="252663" y="931954"/>
            <a:ext cx="863867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Определение по Глоссарию терминов ТРИЗ Сушкова В.</a:t>
            </a:r>
          </a:p>
          <a:p>
            <a:pPr algn="just"/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Развитие творческого воображения:</a:t>
            </a:r>
            <a:endParaRPr lang="ru-RU" b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Процесс совершенствования личностного творческого потенциала, навыки воображения поддерживаются рядом методов и инструментов.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Инструменты развития воображения: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ряд методов и инструментов, которые включают в себя различные процессы и шаги для развития навыков творческого воображения.</a:t>
            </a:r>
          </a:p>
          <a:p>
            <a:pPr algn="just"/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Стимулы для активизации воображения: 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любой фактор, который активизирует или повышает креативные возможности человека в рамках конкретной ситуации.</a:t>
            </a:r>
          </a:p>
        </p:txBody>
      </p:sp>
    </p:spTree>
    <p:extLst>
      <p:ext uri="{BB962C8B-B14F-4D97-AF65-F5344CB8AC3E}">
        <p14:creationId xmlns:p14="http://schemas.microsoft.com/office/powerpoint/2010/main" val="154703311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15241</TotalTime>
  <Words>3372</Words>
  <Application>Microsoft Office PowerPoint</Application>
  <PresentationFormat>Экран (4:3)</PresentationFormat>
  <Paragraphs>340</Paragraphs>
  <Slides>32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0" baseType="lpstr">
      <vt:lpstr>Arial</vt:lpstr>
      <vt:lpstr>Calibri</vt:lpstr>
      <vt:lpstr>PT Sans</vt:lpstr>
      <vt:lpstr>Tahoma</vt:lpstr>
      <vt:lpstr>Verdana</vt:lpstr>
      <vt:lpstr>Wingdings</vt:lpstr>
      <vt:lpstr>Wingdings 3</vt:lpstr>
      <vt:lpstr>PPT Template NEW</vt:lpstr>
      <vt:lpstr>ТРИЗ-Онтология. Инструменты  Развития Творческого Воображения  Наталия Рубина</vt:lpstr>
      <vt:lpstr>Команда проекта «Онтология ТРИЗ»</vt:lpstr>
      <vt:lpstr>Онтологическая карта «Инструменты Развития Творческого Воображения».</vt:lpstr>
      <vt:lpstr>Онтологическая карта «Инструменты Развития Творческого Воображения».</vt:lpstr>
      <vt:lpstr>Методы психологической активизации изобретательского мышления</vt:lpstr>
      <vt:lpstr>Методы развития творческого воображения на основе ТРИЗ</vt:lpstr>
      <vt:lpstr>Связь с другими разделами ТРИЗ</vt:lpstr>
      <vt:lpstr>Связь с психологией изобретательского творчества</vt:lpstr>
      <vt:lpstr>ВООБРАЖЕНИЕ. Определение В. Сушкова</vt:lpstr>
      <vt:lpstr>ВООБРАЖЕНИЕ. Предложение нового определения</vt:lpstr>
      <vt:lpstr>ВООБРАЖЕНИЕ.  Определение в ТРИЗ</vt:lpstr>
      <vt:lpstr>ФАНТАЗИЯ. Определения </vt:lpstr>
      <vt:lpstr>ФАНТАЗИЯ. Определение в ТРИЗ</vt:lpstr>
      <vt:lpstr>ПСИХОЛОГИЧЕСКАЯ ИНЕРЦИЯ. Определения</vt:lpstr>
      <vt:lpstr>ПСИХОЛОГИЧЕСКАЯ ИНЕРЦИЯ. Определения</vt:lpstr>
      <vt:lpstr>ПСИХОЛОГИЧЕСКАЯ ИНЕРЦИЯ. Определения</vt:lpstr>
      <vt:lpstr>ПСИХОЛОГИЧЕСКАЯ ИНЕРЦИЯ. Определения</vt:lpstr>
      <vt:lpstr>Виды психологической инерции (Литвин)</vt:lpstr>
      <vt:lpstr>Виды психологической инерции (Кынин)</vt:lpstr>
      <vt:lpstr>Виды психологической инерции (Петров)</vt:lpstr>
      <vt:lpstr>ПСИХОЛОГИЧЕСКАЯ ИНЕРЦИЯ. Определения</vt:lpstr>
      <vt:lpstr>КУРС РТВ. Определения</vt:lpstr>
      <vt:lpstr>Основные отличия курса РТВ</vt:lpstr>
      <vt:lpstr>Особенности построения курса РТВ</vt:lpstr>
      <vt:lpstr>Шаблон описания инструментов в Онтологии ТРИЗ применительно к «Инструментам РТВ».</vt:lpstr>
      <vt:lpstr>Инсайты</vt:lpstr>
      <vt:lpstr>Инструменты РТВ и АРИЗ</vt:lpstr>
      <vt:lpstr>Инструменты РТВ и АРИЗ</vt:lpstr>
      <vt:lpstr>Инструменты РТВ и АРИЗ</vt:lpstr>
      <vt:lpstr>Литература</vt:lpstr>
      <vt:lpstr>Дальнейшая работа по Онтологии «Инструменты РТВ»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Рубина Наталия</cp:lastModifiedBy>
  <cp:revision>136</cp:revision>
  <dcterms:created xsi:type="dcterms:W3CDTF">2020-08-09T09:36:38Z</dcterms:created>
  <dcterms:modified xsi:type="dcterms:W3CDTF">2021-06-29T13:34:34Z</dcterms:modified>
</cp:coreProperties>
</file>