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D0B17F-C965-4C33-AE81-36931F34B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7C3BED-FF3B-4F75-A6A5-0481402A9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4BF5C9-B3D7-4B5A-842E-89E1A5A6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CDFB-7624-4A98-9E8A-01663FE132BA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AFB937-5CF6-4F98-936C-ED52FC86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19D8C1-C85D-4CCE-B2AF-7B7A8443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1C48-6140-4577-A714-13BCA60F6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07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F9B00-C727-46D8-AFDE-0C656156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FAAE5F-9450-42F7-A204-D512F1D1E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ECFD95-516F-4039-847D-57437FC3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CDFB-7624-4A98-9E8A-01663FE132BA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3C6033-0D5B-421D-A799-31186DE6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DED577-6639-438F-99DA-721836B3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1C48-6140-4577-A714-13BCA60F6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47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FE67F25-DFC5-4B76-96E3-229D4D276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822370-371E-4E3A-9CA4-462415F98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62CB14-123C-46F3-8089-AFFC3F87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CDFB-7624-4A98-9E8A-01663FE132BA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C5F2C-621A-4928-BADE-14759910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F382C2-8A98-496A-8244-A634AEFC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1C48-6140-4577-A714-13BCA60F6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13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8D97F5-F3CA-4FEF-A5DB-7ACB61E85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53E2B-FA10-4A50-967F-BC46BFE8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2B7478-939B-426F-8658-F8FB5DE8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CDFB-7624-4A98-9E8A-01663FE132BA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D20E32-1BFB-4AF2-82ED-7DD99A950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E08027-C8C6-41A0-BE94-789009B9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1C48-6140-4577-A714-13BCA60F6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16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C0D25-9A25-4FAF-B605-460389D0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33C059-F56C-4E7B-BC9A-35A1DED09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C37562-1B03-4D34-9AF7-4D3424EE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CDFB-7624-4A98-9E8A-01663FE132BA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FB3830-C7E8-4525-9F4F-ADC30A0E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6396D0-1A58-4E78-8E34-F20F3A4A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1C48-6140-4577-A714-13BCA60F6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936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A2ACA0-4811-4CEE-8490-6DDEEAED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2C5E1-6EBC-48BF-B940-8115A4BD4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C0D141-D462-4DFD-A6BF-E781F1B0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9F681D-B18D-4127-9F5F-B7D38FC1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CDFB-7624-4A98-9E8A-01663FE132BA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947EB8-353F-41E7-9152-159851BE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0A3F98-C361-47A4-AC75-267FEDE3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1C48-6140-4577-A714-13BCA60F6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51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25482E-35F3-4F97-98E6-876FE234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AA20DB-DCD4-4698-9F94-0DA5228F0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F0B469-6DE9-47AF-B8F4-EE4603764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E0117B-6DA9-442F-B401-CE48AD920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187DE8-1558-4461-84D3-26B3571ED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16F011-7955-42A0-8D02-B9F06236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CDFB-7624-4A98-9E8A-01663FE132BA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7EF1400-072D-426C-B3B5-6008EB0F8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BFD822-6FD5-49C1-8D92-41E96211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1C48-6140-4577-A714-13BCA60F6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5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467FCF-D808-46E3-BFDD-8E65D4C1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195806-F608-42A5-9EC3-67D417D2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CDFB-7624-4A98-9E8A-01663FE132BA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757B65-EAC5-4229-9A25-BCD44419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1F7976-5754-4929-AD41-F1C57511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1C48-6140-4577-A714-13BCA60F6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14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176EF8-0003-4E70-BFF6-354032E2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CDFB-7624-4A98-9E8A-01663FE132BA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A221BA-6A65-485F-A08B-0727A8FD7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767DBE-576C-43AF-ABE2-29B2A834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1C48-6140-4577-A714-13BCA60F6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893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FF0172-3A95-4919-97A3-45A03A8D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5EC13E-3C47-48A7-B888-7768FE07C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675C04-251E-4122-BC84-108828EBB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88EB47-59B0-4B62-A829-B4F33936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CDFB-7624-4A98-9E8A-01663FE132BA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826DF0-D70D-4888-AE7A-7FC9E087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32D5D3-8093-400E-8015-55EA8F7A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1C48-6140-4577-A714-13BCA60F6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5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608AA-8B10-4E8B-BFD4-F2A87371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790B2D-B6E1-47F0-8EE0-21E206160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742BCA-58D3-481E-B469-19D368EC7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E40F42-BCD8-4798-943E-FB795BA2F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CDFB-7624-4A98-9E8A-01663FE132BA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C72559-89AB-42FB-827A-254F3520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C0086C-B825-4A67-A056-46EC3600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1C48-6140-4577-A714-13BCA60F6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36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5F5E87-221C-4A00-BBB5-592F5B2C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4E823A-D867-4A17-9C45-62782FC36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E1F7A2-8E27-461A-B0BC-F64C2FE20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CDFB-7624-4A98-9E8A-01663FE132BA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FD218-6620-4720-9135-A044AE217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FAF90B-1129-4020-8531-5BCDB12F2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1C48-6140-4577-A714-13BCA60F6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55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B07D29-841E-4078-8DE8-CA5B15D1C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502143"/>
            <a:ext cx="5083885" cy="3122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9E1622-D9C0-4D0E-80A0-DE508FA7C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184" y="408372"/>
            <a:ext cx="4075821" cy="5489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57E806C-2460-49F8-9248-F16B2D7BD850}"/>
              </a:ext>
            </a:extLst>
          </p:cNvPr>
          <p:cNvSpPr txBox="1"/>
          <p:nvPr/>
        </p:nvSpPr>
        <p:spPr>
          <a:xfrm>
            <a:off x="5752730" y="3994951"/>
            <a:ext cx="5610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Генрих Саулович Альтшуллер (Альтов)</a:t>
            </a:r>
          </a:p>
          <a:p>
            <a:r>
              <a:rPr lang="ru-RU" sz="2400" dirty="0"/>
              <a:t>Регистр фантастических идей и </a:t>
            </a:r>
            <a:r>
              <a:rPr lang="ru-RU" sz="2400" dirty="0" smtClean="0"/>
              <a:t>ситуаций</a:t>
            </a:r>
          </a:p>
          <a:p>
            <a:endParaRPr lang="ru-RU" sz="2400" dirty="0" smtClean="0"/>
          </a:p>
          <a:p>
            <a:r>
              <a:rPr lang="en-US" sz="2400" dirty="0" smtClean="0"/>
              <a:t>https://www.altshuller.ru/rtv/sf-register.asp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1798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BB1EBF-635F-446F-873F-CC2B7E752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888" y="557368"/>
            <a:ext cx="3583797" cy="5743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06A4B1-DB3A-4579-8020-DE36FF7DF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1856" y="1898418"/>
            <a:ext cx="5616254" cy="4402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4377CB-6E9E-49A5-B0FD-A8DCE0125853}"/>
              </a:ext>
            </a:extLst>
          </p:cNvPr>
          <p:cNvSpPr txBox="1"/>
          <p:nvPr/>
        </p:nvSpPr>
        <p:spPr>
          <a:xfrm>
            <a:off x="5104660" y="443880"/>
            <a:ext cx="60634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Герберт </a:t>
            </a:r>
            <a:r>
              <a:rPr lang="ru-RU" sz="2400" dirty="0" smtClean="0"/>
              <a:t>Уэллс   «Люди </a:t>
            </a:r>
            <a:r>
              <a:rPr lang="ru-RU" sz="2400" dirty="0"/>
              <a:t>как боги»</a:t>
            </a:r>
          </a:p>
          <a:p>
            <a:pPr algn="ctr"/>
            <a:r>
              <a:rPr lang="ru-RU" sz="2400" dirty="0"/>
              <a:t>(1923</a:t>
            </a:r>
            <a:r>
              <a:rPr lang="ru-RU" sz="2400" dirty="0" smtClean="0"/>
              <a:t>)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Вынесение, системность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52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D2D830-8EE6-4B73-B203-E8DF38109E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274" y="177560"/>
            <a:ext cx="5090609" cy="6596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DB8531-B733-4979-BA62-37AC0BB39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3883" y="177560"/>
            <a:ext cx="5782650" cy="4136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4950823"/>
            <a:ext cx="471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Ветвление, </a:t>
            </a:r>
            <a:r>
              <a:rPr lang="ru-RU" i="1" dirty="0" err="1" smtClean="0">
                <a:solidFill>
                  <a:srgbClr val="FF0000"/>
                </a:solidFill>
              </a:rPr>
              <a:t>фантограмма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07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4DF183-8F36-4DC2-9317-08F32FAF6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430" y="811197"/>
            <a:ext cx="3449312" cy="3449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5C70AD-96C9-457E-BF40-81821DD3DCA4}"/>
              </a:ext>
            </a:extLst>
          </p:cNvPr>
          <p:cNvSpPr txBox="1"/>
          <p:nvPr/>
        </p:nvSpPr>
        <p:spPr>
          <a:xfrm>
            <a:off x="5228948" y="811197"/>
            <a:ext cx="608120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«Я часто думаю о том, что помимо той основной жизни, которой мы живем, в нас существует… не скажу миллионы, но, во всяком случае, сотни тысяч жизней. Например, я приехал во Владивосток ровно десять лет назад, то есть в 1916 году. До этого я жил в Петербурге. Когда я решил покинуть столицу, у меня было два выбора: Киев и Ташкент. Десять лет я живу здесь, так сказать, основной жизнью. Но ведь если бы я выбрал Киев, то жизнь моя продолжалась бы, но совершенно в другой обстановке, и не так, как здесь, а по– другому. Значит, теоретически эта жизнь тоже существует, параллельно моей основной жизни. Ну, а если бы я поехал в Ташкент? Вот вам и вторая теоретическая жизнь. Но все это только капля в море по сравнению с теми разветвлениями, которые возникли бы как по киевской, так и по ташкентской «линии».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1CCF83-62A1-472E-9EAA-6AF603B40014}"/>
              </a:ext>
            </a:extLst>
          </p:cNvPr>
          <p:cNvSpPr txBox="1"/>
          <p:nvPr/>
        </p:nvSpPr>
        <p:spPr>
          <a:xfrm>
            <a:off x="600170" y="4532294"/>
            <a:ext cx="40448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Рюрик Ивнев </a:t>
            </a:r>
          </a:p>
          <a:p>
            <a:pPr algn="ctr"/>
            <a:r>
              <a:rPr lang="ru-RU" sz="2400" dirty="0"/>
              <a:t>«Владивостокский старик» (1827</a:t>
            </a:r>
            <a:r>
              <a:rPr lang="ru-RU" sz="2400" dirty="0" smtClean="0"/>
              <a:t>)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Ветвление, </a:t>
            </a:r>
            <a:r>
              <a:rPr lang="ru-RU" i="1" dirty="0" err="1" smtClean="0">
                <a:solidFill>
                  <a:srgbClr val="FF0000"/>
                </a:solidFill>
              </a:rPr>
              <a:t>фантограмма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76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B55671-6045-49BE-AAC4-EE7518FA46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325" y="534213"/>
            <a:ext cx="2991775" cy="3590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D94468-E6B1-4AF6-AFD4-EB56C80830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1547" y="534213"/>
            <a:ext cx="3388619" cy="5789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FE23E4-0E3A-4CF9-A6AE-369529DD9354}"/>
              </a:ext>
            </a:extLst>
          </p:cNvPr>
          <p:cNvSpPr txBox="1"/>
          <p:nvPr/>
        </p:nvSpPr>
        <p:spPr>
          <a:xfrm>
            <a:off x="1269507" y="4838330"/>
            <a:ext cx="5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effectLst/>
                <a:ea typeface="Calibri" panose="020F0502020204030204" pitchFamily="34" charset="0"/>
              </a:rPr>
              <a:t>«Число возможных геодезических ветвлений бесконечно растет по прихоти субатомной неопределенности».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064F18-D0D5-4A7E-8848-F3FA888B0E7D}"/>
              </a:ext>
            </a:extLst>
          </p:cNvPr>
          <p:cNvSpPr txBox="1"/>
          <p:nvPr/>
        </p:nvSpPr>
        <p:spPr>
          <a:xfrm>
            <a:off x="4474346" y="905522"/>
            <a:ext cx="2698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Джек Уильямсон</a:t>
            </a:r>
          </a:p>
          <a:p>
            <a:pPr algn="ctr"/>
            <a:r>
              <a:rPr lang="ru-RU" sz="2400" dirty="0"/>
              <a:t>«Легион времени»</a:t>
            </a:r>
          </a:p>
          <a:p>
            <a:pPr algn="ctr"/>
            <a:r>
              <a:rPr lang="ru-RU" sz="2400" dirty="0"/>
              <a:t>(1938</a:t>
            </a:r>
            <a:r>
              <a:rPr lang="ru-RU" sz="2400" dirty="0" smtClean="0"/>
              <a:t>)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Бесконечное ветвление, </a:t>
            </a:r>
            <a:r>
              <a:rPr lang="ru-RU" i="1" dirty="0" err="1" smtClean="0">
                <a:solidFill>
                  <a:srgbClr val="FF0000"/>
                </a:solidFill>
              </a:rPr>
              <a:t>фантограмма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461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421A9F-7215-4F24-B6B3-EAA74415C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75" y="0"/>
            <a:ext cx="573281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3D1AD0-AC5E-4809-99E6-F29F70470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2797" y="0"/>
            <a:ext cx="602920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5429" y="953589"/>
            <a:ext cx="2455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Физическое ветвление, </a:t>
            </a:r>
            <a:r>
              <a:rPr lang="ru-RU" i="1" dirty="0" err="1" smtClean="0">
                <a:solidFill>
                  <a:srgbClr val="FF0000"/>
                </a:solidFill>
              </a:rPr>
              <a:t>фантограмма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1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23E964-6ED8-4932-9879-CFF1DCA24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584" y="835241"/>
            <a:ext cx="5905500" cy="396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B444DD-3C88-4D57-A15E-5A5560F9B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0825" y="835241"/>
            <a:ext cx="3708400" cy="544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8EEE70-000F-40AC-8E88-BD88FDF61D67}"/>
              </a:ext>
            </a:extLst>
          </p:cNvPr>
          <p:cNvSpPr txBox="1"/>
          <p:nvPr/>
        </p:nvSpPr>
        <p:spPr>
          <a:xfrm>
            <a:off x="941584" y="5147146"/>
            <a:ext cx="5905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Айзек</a:t>
            </a:r>
            <a:r>
              <a:rPr lang="ru-RU" sz="2400" dirty="0"/>
              <a:t> </a:t>
            </a:r>
            <a:r>
              <a:rPr lang="ru-RU" sz="2400" dirty="0" smtClean="0"/>
              <a:t>Азимов  «Сами </a:t>
            </a:r>
            <a:r>
              <a:rPr lang="ru-RU" sz="2400" dirty="0"/>
              <a:t>боги</a:t>
            </a:r>
            <a:r>
              <a:rPr lang="ru-RU" sz="2400" dirty="0" smtClean="0"/>
              <a:t>» (</a:t>
            </a:r>
            <a:r>
              <a:rPr lang="ru-RU" sz="2400" dirty="0"/>
              <a:t>1972</a:t>
            </a:r>
            <a:r>
              <a:rPr lang="ru-RU" sz="2400" dirty="0" smtClean="0"/>
              <a:t>)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Увеличение, изменение неизменяемого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727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82A6D5-EC28-455C-B08D-F1230D9E1E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561" y="788540"/>
            <a:ext cx="3425034" cy="403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C90CF2-753A-4E03-82E5-B13658EC80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0341" y="788541"/>
            <a:ext cx="2473098" cy="4174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42B002-D5B7-4CB6-A644-AFDE50FB4393}"/>
              </a:ext>
            </a:extLst>
          </p:cNvPr>
          <p:cNvSpPr txBox="1"/>
          <p:nvPr/>
        </p:nvSpPr>
        <p:spPr>
          <a:xfrm>
            <a:off x="5313831" y="1056443"/>
            <a:ext cx="25162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Фредерик Пол</a:t>
            </a:r>
          </a:p>
          <a:p>
            <a:pPr algn="ctr"/>
            <a:r>
              <a:rPr lang="ru-RU" sz="2400" dirty="0"/>
              <a:t>«Нашествие квантовых котов»</a:t>
            </a:r>
          </a:p>
          <a:p>
            <a:pPr algn="ctr"/>
            <a:r>
              <a:rPr lang="ru-RU" sz="2400" dirty="0"/>
              <a:t>(1986</a:t>
            </a:r>
            <a:r>
              <a:rPr lang="ru-RU" sz="2400" dirty="0" smtClean="0"/>
              <a:t>)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Увеличение, дробление, использование ресурсов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395B39-428C-48B8-9D70-CFBE95CD1F80}"/>
              </a:ext>
            </a:extLst>
          </p:cNvPr>
          <p:cNvSpPr txBox="1"/>
          <p:nvPr/>
        </p:nvSpPr>
        <p:spPr>
          <a:xfrm>
            <a:off x="1538561" y="5157923"/>
            <a:ext cx="9114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/>
                <a:ea typeface="Calibri" panose="020F0502020204030204" pitchFamily="34" charset="0"/>
              </a:rPr>
              <a:t>«Их эволюция и исследования продвигались в сотни раз быстрее наших: они учились тому, что знали другие. Из одного мира они получили компьютерную технологию, из другого – космические спутники, термоядерный синтез, генетическую инженерию, фантастическую химию и изумительную медицину…»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13390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056C477-28B7-45F9-ADCB-A6B5E7F8B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3227" y="769094"/>
            <a:ext cx="3238463" cy="38537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727093-8C83-4278-B1A7-0941EB982C6D}"/>
              </a:ext>
            </a:extLst>
          </p:cNvPr>
          <p:cNvSpPr txBox="1"/>
          <p:nvPr/>
        </p:nvSpPr>
        <p:spPr>
          <a:xfrm>
            <a:off x="1029805" y="4873852"/>
            <a:ext cx="4296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Грег Иган</a:t>
            </a:r>
          </a:p>
          <a:p>
            <a:pPr algn="ctr"/>
            <a:r>
              <a:rPr lang="ru-RU" sz="2400" dirty="0"/>
              <a:t>«Бесконечный убийца» (1991) </a:t>
            </a:r>
          </a:p>
          <a:p>
            <a:pPr algn="ctr"/>
            <a:r>
              <a:rPr lang="ru-RU" sz="2400" dirty="0"/>
              <a:t>«Синглетон» (2002)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A8D241F-D9A4-446B-8D40-8F568DA11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769093"/>
            <a:ext cx="4754572" cy="34655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46B962-37D8-4E22-949C-C0D1058150E3}"/>
              </a:ext>
            </a:extLst>
          </p:cNvPr>
          <p:cNvSpPr txBox="1"/>
          <p:nvPr/>
        </p:nvSpPr>
        <p:spPr>
          <a:xfrm>
            <a:off x="5823751" y="4563137"/>
            <a:ext cx="52733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Суперпространство расщеплено на версии, содержащие все возможные межмировые потоки. И потоки высших порядков между этими версиями суперпространства. Вся структура разветвляется снова и снова...»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3868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CD9B40-5814-4A12-AB93-34697F687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3000" y="840420"/>
            <a:ext cx="3810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4EDB21-68FD-464E-8181-1C9DE0D4A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4104" y="840420"/>
            <a:ext cx="3527621" cy="5394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FE4DC9-81F8-4C51-A667-746F2C5628D8}"/>
              </a:ext>
            </a:extLst>
          </p:cNvPr>
          <p:cNvSpPr txBox="1"/>
          <p:nvPr/>
        </p:nvSpPr>
        <p:spPr>
          <a:xfrm>
            <a:off x="976544" y="4897306"/>
            <a:ext cx="4785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Дин </a:t>
            </a:r>
            <a:r>
              <a:rPr lang="ru-RU" sz="2400" dirty="0" err="1" smtClean="0"/>
              <a:t>Кунц</a:t>
            </a:r>
            <a:r>
              <a:rPr lang="ru-RU" sz="2400" dirty="0" smtClean="0"/>
              <a:t>  «Краем </a:t>
            </a:r>
            <a:r>
              <a:rPr lang="ru-RU" sz="2400" dirty="0"/>
              <a:t>глаза</a:t>
            </a:r>
            <a:r>
              <a:rPr lang="ru-RU" sz="2400" dirty="0" smtClean="0"/>
              <a:t>» (</a:t>
            </a:r>
            <a:r>
              <a:rPr lang="ru-RU" sz="2400" dirty="0"/>
              <a:t>2000</a:t>
            </a:r>
            <a:r>
              <a:rPr lang="ru-RU" sz="2400" dirty="0" smtClean="0"/>
              <a:t>)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Ветвление, объединение, 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использование внешних ресурсов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748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3854EE-D3DB-4E0D-87C9-B9776DE75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407" y="540564"/>
            <a:ext cx="3532778" cy="5474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529AD8-9BF9-438A-9957-3EBC10C99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9783" y="540565"/>
            <a:ext cx="2951337" cy="3500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CAC328-2545-4002-B985-351C0737A05F}"/>
              </a:ext>
            </a:extLst>
          </p:cNvPr>
          <p:cNvSpPr txBox="1"/>
          <p:nvPr/>
        </p:nvSpPr>
        <p:spPr>
          <a:xfrm>
            <a:off x="5786846" y="4465965"/>
            <a:ext cx="5224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Грег Иган</a:t>
            </a:r>
          </a:p>
          <a:p>
            <a:pPr algn="r"/>
            <a:r>
              <a:rPr lang="ru-RU" sz="2400" dirty="0"/>
              <a:t>«Темные целые» (2006</a:t>
            </a:r>
            <a:r>
              <a:rPr lang="ru-RU" sz="2400" dirty="0" smtClean="0"/>
              <a:t>)</a:t>
            </a:r>
            <a:endParaRPr lang="he-IL" sz="2400" dirty="0" smtClean="0"/>
          </a:p>
          <a:p>
            <a:pPr algn="r"/>
            <a:endParaRPr lang="he-IL" sz="2400" dirty="0" smtClean="0"/>
          </a:p>
          <a:p>
            <a:pPr algn="r"/>
            <a:r>
              <a:rPr lang="ru-RU" i="1" dirty="0" err="1" smtClean="0">
                <a:solidFill>
                  <a:srgbClr val="FF0000"/>
                </a:solidFill>
              </a:rPr>
              <a:t>Фантограмма</a:t>
            </a:r>
            <a:r>
              <a:rPr lang="ru-RU" i="1" dirty="0" smtClean="0">
                <a:solidFill>
                  <a:srgbClr val="FF0000"/>
                </a:solidFill>
              </a:rPr>
              <a:t>, изменение неизменяемого, 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</a:rPr>
              <a:t>законы математики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83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24AD77-65D5-4498-82E4-8DCD0849C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061" y="853458"/>
            <a:ext cx="5839104" cy="2919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9EDE0B-87B8-4279-A989-4C6AB746B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9035" y="1461486"/>
            <a:ext cx="3446262" cy="4771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91498D-B09D-4F4B-A856-F660E99AD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232" y="1461486"/>
            <a:ext cx="3086600" cy="4771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3B38B9-78C3-42B2-BD08-E0926CD0A43A}"/>
              </a:ext>
            </a:extLst>
          </p:cNvPr>
          <p:cNvSpPr txBox="1"/>
          <p:nvPr/>
        </p:nvSpPr>
        <p:spPr>
          <a:xfrm>
            <a:off x="941033" y="4412202"/>
            <a:ext cx="3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Олаф Стэплдлон</a:t>
            </a:r>
          </a:p>
          <a:p>
            <a:pPr algn="r"/>
            <a:r>
              <a:rPr lang="ru-RU" sz="2400" dirty="0"/>
              <a:t>«Создатель звезд» (1937</a:t>
            </a:r>
            <a:r>
              <a:rPr lang="ru-RU" sz="2400" dirty="0" smtClean="0"/>
              <a:t>)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</a:rPr>
              <a:t>Уникальность, увеличение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22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766FD4-D22D-4E52-9F47-D1A4D3E3E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602" y="691117"/>
            <a:ext cx="1905000" cy="2847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07D513-D95A-4C24-9044-8F277ED27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686" y="691117"/>
            <a:ext cx="3248025" cy="476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B2F892-CD30-4EC9-8A17-797DCDEB9D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2767" y="691117"/>
            <a:ext cx="3124200" cy="47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A1C289-0CF1-490E-BB06-D965CB6FFDA3}"/>
              </a:ext>
            </a:extLst>
          </p:cNvPr>
          <p:cNvSpPr txBox="1"/>
          <p:nvPr/>
        </p:nvSpPr>
        <p:spPr>
          <a:xfrm>
            <a:off x="1127602" y="4163627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Пол </a:t>
            </a:r>
            <a:r>
              <a:rPr lang="ru-RU" sz="2400" dirty="0" err="1" smtClean="0"/>
              <a:t>Мелкоу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Множественная личность, мультивидуум, надсистема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56224B-E003-4317-9DFE-214C92D3DF82}"/>
              </a:ext>
            </a:extLst>
          </p:cNvPr>
          <p:cNvSpPr txBox="1"/>
          <p:nvPr/>
        </p:nvSpPr>
        <p:spPr>
          <a:xfrm>
            <a:off x="3835153" y="5903650"/>
            <a:ext cx="712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«Стены Вселенной» (2006)                               «Десять сигм» (2008)</a:t>
            </a:r>
          </a:p>
        </p:txBody>
      </p:sp>
    </p:spTree>
    <p:extLst>
      <p:ext uri="{BB962C8B-B14F-4D97-AF65-F5344CB8AC3E}">
        <p14:creationId xmlns:p14="http://schemas.microsoft.com/office/powerpoint/2010/main" xmlns="" val="4112817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2DBE46-D190-4680-B000-9D699C8B7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966" y="799730"/>
            <a:ext cx="2374900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FF5E9B-E5E7-44F2-B6F3-41AD0995DD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9818" y="1383112"/>
            <a:ext cx="2527944" cy="3730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A77285-2026-45FF-AB75-0E8B97B94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3057" y="2995797"/>
            <a:ext cx="4325136" cy="3125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B788A1-0815-40F3-BC7B-2EFD926CA942}"/>
              </a:ext>
            </a:extLst>
          </p:cNvPr>
          <p:cNvSpPr txBox="1"/>
          <p:nvPr/>
        </p:nvSpPr>
        <p:spPr>
          <a:xfrm>
            <a:off x="886966" y="3429000"/>
            <a:ext cx="2367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Нил </a:t>
            </a:r>
            <a:r>
              <a:rPr lang="ru-RU" sz="2400" dirty="0" smtClean="0"/>
              <a:t>Стивенсон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Изменение неизменяемого (законы химии), объединение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270003-B305-4440-8DAF-6FD7772CBD57}"/>
              </a:ext>
            </a:extLst>
          </p:cNvPr>
          <p:cNvSpPr txBox="1"/>
          <p:nvPr/>
        </p:nvSpPr>
        <p:spPr>
          <a:xfrm>
            <a:off x="3989818" y="5717219"/>
            <a:ext cx="252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«Анафем» (2008)</a:t>
            </a:r>
          </a:p>
        </p:txBody>
      </p:sp>
    </p:spTree>
    <p:extLst>
      <p:ext uri="{BB962C8B-B14F-4D97-AF65-F5344CB8AC3E}">
        <p14:creationId xmlns:p14="http://schemas.microsoft.com/office/powerpoint/2010/main" xmlns="" val="33345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EF9BFE-5848-4D82-B29F-700BC704D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355" y="550415"/>
            <a:ext cx="2985309" cy="4487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0B7739-8A7C-4176-900A-F6CB1E02C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333" y="430656"/>
            <a:ext cx="5722591" cy="5722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8A7E66-73BE-460E-A4DF-5A7C919E7299}"/>
              </a:ext>
            </a:extLst>
          </p:cNvPr>
          <p:cNvSpPr txBox="1"/>
          <p:nvPr/>
        </p:nvSpPr>
        <p:spPr>
          <a:xfrm>
            <a:off x="885355" y="5539666"/>
            <a:ext cx="2985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Терри Пратчет</a:t>
            </a:r>
          </a:p>
          <a:p>
            <a:pPr algn="ctr"/>
            <a:r>
              <a:rPr lang="ru-RU" sz="2400" dirty="0"/>
              <a:t>Стивен Бакстер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A2988E-6567-43C7-972A-BA86C8ECAFA0}"/>
              </a:ext>
            </a:extLst>
          </p:cNvPr>
          <p:cNvSpPr txBox="1"/>
          <p:nvPr/>
        </p:nvSpPr>
        <p:spPr>
          <a:xfrm>
            <a:off x="4083727" y="790113"/>
            <a:ext cx="234370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«Бесконечная Земля» (2012)</a:t>
            </a:r>
          </a:p>
          <a:p>
            <a:pPr algn="ctr"/>
            <a:r>
              <a:rPr lang="ru-RU" sz="2400" dirty="0"/>
              <a:t>«Бесконечная война» (2013)</a:t>
            </a:r>
          </a:p>
          <a:p>
            <a:pPr algn="ctr"/>
            <a:r>
              <a:rPr lang="ru-RU" sz="2400" dirty="0"/>
              <a:t>«Бесконечный Марс» (2014)</a:t>
            </a:r>
          </a:p>
          <a:p>
            <a:pPr algn="ctr"/>
            <a:r>
              <a:rPr lang="ru-RU" sz="2400" dirty="0"/>
              <a:t>«Бесконечная утопия» (2015)</a:t>
            </a:r>
          </a:p>
          <a:p>
            <a:pPr algn="ctr"/>
            <a:r>
              <a:rPr lang="ru-RU" sz="2400" dirty="0"/>
              <a:t>«Бесконечный</a:t>
            </a:r>
          </a:p>
          <a:p>
            <a:pPr algn="ctr"/>
            <a:r>
              <a:rPr lang="ru-RU" sz="2400" dirty="0"/>
              <a:t>Космос» (2016</a:t>
            </a:r>
            <a:r>
              <a:rPr lang="ru-RU" sz="2400" dirty="0" smtClean="0"/>
              <a:t>)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Объединение всех приведенных выше идей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916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B49135-524B-4BC3-841C-3E5BEB30C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082" y="520083"/>
            <a:ext cx="3653208" cy="5509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DF5109-AC90-4B6F-AE17-51B76973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012" y="520083"/>
            <a:ext cx="3532171" cy="3532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28FC98-2DA6-49EE-B168-B061D8541FD5}"/>
              </a:ext>
            </a:extLst>
          </p:cNvPr>
          <p:cNvSpPr txBox="1"/>
          <p:nvPr/>
        </p:nvSpPr>
        <p:spPr>
          <a:xfrm>
            <a:off x="870012" y="4675351"/>
            <a:ext cx="5628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Блейк Крауч  «Темная материя» (2016</a:t>
            </a:r>
            <a:r>
              <a:rPr lang="ru-RU" sz="2400" dirty="0" smtClean="0"/>
              <a:t>»</a:t>
            </a:r>
          </a:p>
          <a:p>
            <a:pPr algn="r"/>
            <a:endParaRPr lang="ru-RU" sz="2400" dirty="0" smtClean="0"/>
          </a:p>
          <a:p>
            <a:pPr algn="r"/>
            <a:r>
              <a:rPr lang="ru-RU" i="1" dirty="0" smtClean="0">
                <a:solidFill>
                  <a:srgbClr val="FF0000"/>
                </a:solidFill>
              </a:rPr>
              <a:t>Объединение, дискретность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717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319719-87CE-4C32-BE1D-4B0DCCF1D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633" y="541556"/>
            <a:ext cx="3584905" cy="1811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E744DBE-753B-456B-8F67-67ABDA9BC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822" y="541556"/>
            <a:ext cx="2365888" cy="36398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F33D84-884A-4789-A131-BC4E972D8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995" y="3770790"/>
            <a:ext cx="4102078" cy="23700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B73CE0-F224-442F-96F7-70E7E71632BD}"/>
              </a:ext>
            </a:extLst>
          </p:cNvPr>
          <p:cNvSpPr txBox="1"/>
          <p:nvPr/>
        </p:nvSpPr>
        <p:spPr>
          <a:xfrm>
            <a:off x="909633" y="2929631"/>
            <a:ext cx="3584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Нил Стивенсон</a:t>
            </a:r>
          </a:p>
          <a:p>
            <a:pPr algn="ctr"/>
            <a:r>
              <a:rPr lang="ru-RU" sz="2400" dirty="0"/>
              <a:t>Николь Галланд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4FA4E7B-095A-4F0D-B16A-9B77F89C1855}"/>
              </a:ext>
            </a:extLst>
          </p:cNvPr>
          <p:cNvSpPr txBox="1"/>
          <p:nvPr/>
        </p:nvSpPr>
        <p:spPr>
          <a:xfrm>
            <a:off x="7466120" y="754602"/>
            <a:ext cx="3994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«Взлет и падение Д.О.Д.О.» (2017)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0526" y="4767943"/>
            <a:ext cx="585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Наоборот, обратное ветвление, изоляция, биологическая опасность (второй этаж)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043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A875F6-7C32-4FE7-9FFD-468E37DF02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0" y="603250"/>
            <a:ext cx="4097538" cy="2279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C69001-35A2-409E-A051-CEA9BD645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1267" y="603250"/>
            <a:ext cx="1543050" cy="2952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0E7917-D22A-4D49-85F9-C3F321277C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2249" y="569003"/>
            <a:ext cx="3416701" cy="54233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997B47-6374-4D1B-9207-C8C3BA2FF72D}"/>
              </a:ext>
            </a:extLst>
          </p:cNvPr>
          <p:cNvSpPr txBox="1"/>
          <p:nvPr/>
        </p:nvSpPr>
        <p:spPr>
          <a:xfrm>
            <a:off x="1016000" y="3018411"/>
            <a:ext cx="4097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Том Светирлич</a:t>
            </a:r>
          </a:p>
          <a:p>
            <a:pPr algn="r"/>
            <a:r>
              <a:rPr lang="ru-RU" sz="2400" dirty="0"/>
              <a:t>«Исчезнувший мир»</a:t>
            </a:r>
          </a:p>
          <a:p>
            <a:pPr algn="r"/>
            <a:r>
              <a:rPr lang="ru-RU" sz="2400" dirty="0"/>
              <a:t>(2018)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9AE7A7-EE7C-4443-8CBA-9D6DED3DF6B5}"/>
              </a:ext>
            </a:extLst>
          </p:cNvPr>
          <p:cNvSpPr txBox="1"/>
          <p:nvPr/>
        </p:nvSpPr>
        <p:spPr>
          <a:xfrm>
            <a:off x="763480" y="4634152"/>
            <a:ext cx="6516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effectLst/>
                <a:ea typeface="Calibri" panose="020F0502020204030204" pitchFamily="34" charset="0"/>
              </a:rPr>
              <a:t>Если в предыдущих НФ идеях авторы исследовали современные следствия идеи ветвления или пытались отправиться в прошлое, то Светирлич поступает наоборот: отправляет персонажей в ветвящееся будущее.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51096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D95BF1-0F02-4DBC-86DF-19AFEC03A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487" y="625691"/>
            <a:ext cx="4260017" cy="3005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92070C-82E7-4595-A885-116AE2990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012" y="625691"/>
            <a:ext cx="5428880" cy="5428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8E2BED-A7F8-4DA3-90B6-EB29C977E935}"/>
              </a:ext>
            </a:extLst>
          </p:cNvPr>
          <p:cNvSpPr txBox="1"/>
          <p:nvPr/>
        </p:nvSpPr>
        <p:spPr>
          <a:xfrm>
            <a:off x="601227" y="3895011"/>
            <a:ext cx="48851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Тед Чан</a:t>
            </a:r>
          </a:p>
          <a:p>
            <a:pPr algn="ctr"/>
            <a:r>
              <a:rPr lang="ru-RU" sz="2400" dirty="0">
                <a:effectLst/>
                <a:ea typeface="Calibri" panose="020F0502020204030204" pitchFamily="34" charset="0"/>
              </a:rPr>
              <a:t>«Тревожность – это головокружение свободы»  (2019</a:t>
            </a:r>
            <a:r>
              <a:rPr lang="ru-RU" sz="2400" dirty="0" smtClean="0">
                <a:ea typeface="Calibri" panose="020F0502020204030204" pitchFamily="34" charset="0"/>
              </a:rPr>
              <a:t>)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Техническая детализация ветвлений, 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новый уровень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911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8753" y="757640"/>
            <a:ext cx="660980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Роман </a:t>
            </a:r>
            <a:r>
              <a:rPr lang="ru-RU" sz="2400" dirty="0" err="1" smtClean="0"/>
              <a:t>Арбитман</a:t>
            </a:r>
            <a:r>
              <a:rPr lang="ru-RU" sz="2400" dirty="0" smtClean="0"/>
              <a:t>  «Субъективный словарь фантастики», </a:t>
            </a:r>
            <a:endParaRPr lang="ru-RU" sz="2400" dirty="0" smtClean="0"/>
          </a:p>
          <a:p>
            <a:pPr algn="ctr"/>
            <a:r>
              <a:rPr lang="ru-RU" sz="2400" dirty="0" smtClean="0"/>
              <a:t>изд</a:t>
            </a:r>
            <a:r>
              <a:rPr lang="ru-RU" sz="2400" dirty="0" smtClean="0"/>
              <a:t>. «Время», 2018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«Сегодня Павел Амнуэль — единственный из фантастов, пишущих на русском языке, кто последовательно продолжает литературную </a:t>
            </a:r>
            <a:r>
              <a:rPr lang="ru-RU" sz="2000" dirty="0" err="1" smtClean="0"/>
              <a:t>эвереттику</a:t>
            </a:r>
            <a:r>
              <a:rPr lang="ru-RU" sz="2000" dirty="0" smtClean="0"/>
              <a:t>. Из сравнительно недавних его произведений упомяну повести «Поводырь» (2012), а также «И никого, кроме…» (2013</a:t>
            </a:r>
            <a:r>
              <a:rPr lang="ru-RU" sz="2000" dirty="0" smtClean="0"/>
              <a:t>)… </a:t>
            </a:r>
          </a:p>
          <a:p>
            <a:pPr algn="just"/>
            <a:r>
              <a:rPr lang="ru-RU" sz="2000" dirty="0" smtClean="0"/>
              <a:t>Автор </a:t>
            </a:r>
            <a:r>
              <a:rPr lang="ru-RU" sz="2000" dirty="0" smtClean="0"/>
              <a:t>заражает читателя верой в научную основу своей фантастики. Что ж, быть может, к 2057 году, когда исполнится сто лет со времени публикации тезисов </a:t>
            </a:r>
            <a:r>
              <a:rPr lang="ru-RU" sz="2000" dirty="0" err="1" smtClean="0"/>
              <a:t>Хью</a:t>
            </a:r>
            <a:r>
              <a:rPr lang="ru-RU" sz="2000" dirty="0" smtClean="0"/>
              <a:t> </a:t>
            </a:r>
            <a:r>
              <a:rPr lang="ru-RU" sz="2000" dirty="0" err="1" smtClean="0"/>
              <a:t>Эверетта</a:t>
            </a:r>
            <a:r>
              <a:rPr lang="ru-RU" sz="2000" dirty="0" smtClean="0"/>
              <a:t> III, повести </a:t>
            </a:r>
            <a:r>
              <a:rPr lang="ru-RU" sz="2000" dirty="0" err="1" smtClean="0"/>
              <a:t>Амнуэля</a:t>
            </a:r>
            <a:r>
              <a:rPr lang="ru-RU" sz="2000" dirty="0" smtClean="0"/>
              <a:t> уже перестанут быть фантастикой, перейдя в разряд реалистической «производственной» прозы».</a:t>
            </a:r>
          </a:p>
          <a:p>
            <a:endParaRPr lang="ru-RU" dirty="0"/>
          </a:p>
        </p:txBody>
      </p:sp>
      <p:pic>
        <p:nvPicPr>
          <p:cNvPr id="3" name="Рисунок 2" descr="roman-arbit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677" y="844061"/>
            <a:ext cx="3463500" cy="53329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89F57B-4B9A-471F-A77A-2343ACFDBCCF}"/>
              </a:ext>
            </a:extLst>
          </p:cNvPr>
          <p:cNvSpPr txBox="1"/>
          <p:nvPr/>
        </p:nvSpPr>
        <p:spPr>
          <a:xfrm>
            <a:off x="870012" y="994299"/>
            <a:ext cx="1009391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Фантастическая наука – это наука о развитии научных представлений в научно-фантастической литературе. Развитие научно-фантастических идей происходит согласно общим принципам развития научного знания. Научные гипотезы и теории подвергаются проверке (фальсификации) в ходе наблюдений и экспериментов. Научно-фантастические идеи проверяются в ходе мысленных экспериментов авторов научной фантастической литературы. </a:t>
            </a:r>
          </a:p>
          <a:p>
            <a:pPr algn="ctr"/>
            <a:endParaRPr lang="ru-RU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ea typeface="Calibri" panose="020F050202020403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448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CB6162-ABD7-4467-B025-1F2D3A441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114" y="798989"/>
            <a:ext cx="3614659" cy="5490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B56DF0-C6C5-4C0F-961E-5085FA117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1698" y="798989"/>
            <a:ext cx="4474346" cy="1918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1E9245F-30B7-4049-960F-D5E665E16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3336" y="2449036"/>
            <a:ext cx="2992326" cy="3755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EC7860-C481-4FCA-8212-0D26A8D35546}"/>
              </a:ext>
            </a:extLst>
          </p:cNvPr>
          <p:cNvSpPr txBox="1"/>
          <p:nvPr/>
        </p:nvSpPr>
        <p:spPr>
          <a:xfrm>
            <a:off x="4811698" y="3544408"/>
            <a:ext cx="3160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Мюррей Лейнстер </a:t>
            </a:r>
          </a:p>
          <a:p>
            <a:pPr algn="ctr"/>
            <a:r>
              <a:rPr lang="ru-RU" sz="2400" dirty="0"/>
              <a:t>«Одинокая планета» (1949</a:t>
            </a:r>
            <a:r>
              <a:rPr lang="ru-RU" sz="2400" dirty="0" smtClean="0"/>
              <a:t>)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Уникальность, </a:t>
            </a:r>
            <a:r>
              <a:rPr lang="ru-RU" i="1" dirty="0" smtClean="0">
                <a:solidFill>
                  <a:srgbClr val="FF0000"/>
                </a:solidFill>
              </a:rPr>
              <a:t>увеличение, </a:t>
            </a:r>
            <a:r>
              <a:rPr lang="ru-RU" i="1" dirty="0" smtClean="0">
                <a:solidFill>
                  <a:srgbClr val="FF0000"/>
                </a:solidFill>
              </a:rPr>
              <a:t>сделать разумным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61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292E18-917F-44AB-88D4-B11D69999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263" y="586295"/>
            <a:ext cx="6164898" cy="2991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B36550-D8CC-4C1B-B182-FFB4A65F2E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709" y="586295"/>
            <a:ext cx="3397920" cy="5685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E56857-1707-4D3D-BC00-EA2AC4F4D7D3}"/>
              </a:ext>
            </a:extLst>
          </p:cNvPr>
          <p:cNvSpPr txBox="1"/>
          <p:nvPr/>
        </p:nvSpPr>
        <p:spPr>
          <a:xfrm>
            <a:off x="5038263" y="4412202"/>
            <a:ext cx="4354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Станислав Лем</a:t>
            </a:r>
          </a:p>
          <a:p>
            <a:r>
              <a:rPr lang="ru-RU" sz="2400" dirty="0"/>
              <a:t>«Соларис» (1960</a:t>
            </a:r>
            <a:r>
              <a:rPr lang="ru-RU" sz="2400" dirty="0" smtClean="0"/>
              <a:t>)</a:t>
            </a:r>
          </a:p>
          <a:p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Усложнение структуры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31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04E23C-8EB2-4F9E-93EF-1A919178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951" y="645290"/>
            <a:ext cx="6969711" cy="3769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338124-04D3-47CA-9B0E-5C49BECC2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664" y="1947635"/>
            <a:ext cx="5404336" cy="4265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32F958-30ED-4A0A-8DE6-8B62A6D642A4}"/>
              </a:ext>
            </a:extLst>
          </p:cNvPr>
          <p:cNvSpPr txBox="1"/>
          <p:nvPr/>
        </p:nvSpPr>
        <p:spPr>
          <a:xfrm>
            <a:off x="6791417" y="5122416"/>
            <a:ext cx="376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Фантомы Океана</a:t>
            </a:r>
          </a:p>
        </p:txBody>
      </p:sp>
    </p:spTree>
    <p:extLst>
      <p:ext uri="{BB962C8B-B14F-4D97-AF65-F5344CB8AC3E}">
        <p14:creationId xmlns:p14="http://schemas.microsoft.com/office/powerpoint/2010/main" xmlns="" val="129446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F3D9FD-C496-4A97-8160-861AD1A1A4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1405" y="1832513"/>
            <a:ext cx="3960292" cy="4368680"/>
          </a:xfrm>
          <a:prstGeom prst="rect">
            <a:avLst/>
          </a:prstGeom>
        </p:spPr>
      </p:pic>
      <p:pic>
        <p:nvPicPr>
          <p:cNvPr id="4" name="Рисунок 3" descr="Сегодня, завтра и всегд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340" y="666205"/>
            <a:ext cx="3594977" cy="5643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4069" y="862149"/>
            <a:ext cx="391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Разумная атмосфера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94069" y="2312126"/>
            <a:ext cx="192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Изменение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а</a:t>
            </a:r>
            <a:r>
              <a:rPr lang="ru-RU" i="1" dirty="0" smtClean="0">
                <a:solidFill>
                  <a:srgbClr val="FF0000"/>
                </a:solidFill>
              </a:rPr>
              <a:t>грегатного состояния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78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7A024B-9213-4FEE-9A8C-68EFFA355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170" y="778794"/>
            <a:ext cx="3454153" cy="4628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4E227D-36C3-4B16-B920-122E34687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4694" y="586863"/>
            <a:ext cx="3713573" cy="5684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C60FE1-FC61-4574-964E-DF3BF01E744A}"/>
              </a:ext>
            </a:extLst>
          </p:cNvPr>
          <p:cNvSpPr txBox="1"/>
          <p:nvPr/>
        </p:nvSpPr>
        <p:spPr>
          <a:xfrm>
            <a:off x="4767307" y="1393794"/>
            <a:ext cx="231707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Фред Хойл</a:t>
            </a:r>
          </a:p>
          <a:p>
            <a:pPr algn="ctr"/>
            <a:r>
              <a:rPr lang="ru-RU" sz="2400" dirty="0"/>
              <a:t>«Черное облако»</a:t>
            </a:r>
          </a:p>
          <a:p>
            <a:pPr algn="ctr"/>
            <a:r>
              <a:rPr lang="ru-RU" sz="2400" dirty="0"/>
              <a:t>(1957</a:t>
            </a:r>
            <a:r>
              <a:rPr lang="ru-RU" sz="2400" dirty="0" smtClean="0"/>
              <a:t>)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Дробление, использование ресурсов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4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C90D92-D84F-464B-B498-91C8F7C2C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3122" y="619197"/>
            <a:ext cx="1635425" cy="2684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CCACCC-34EF-4CB7-88FA-8DD0A767E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477" y="734611"/>
            <a:ext cx="6515112" cy="5193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E77D5E-8573-4AB1-B0E8-50A050E187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3433" y="3748600"/>
            <a:ext cx="3619500" cy="2171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09B273-4A12-48E7-9548-662E82EC6501}"/>
              </a:ext>
            </a:extLst>
          </p:cNvPr>
          <p:cNvSpPr txBox="1"/>
          <p:nvPr/>
        </p:nvSpPr>
        <p:spPr>
          <a:xfrm>
            <a:off x="7696940" y="664682"/>
            <a:ext cx="18110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Вернор Виндж</a:t>
            </a:r>
          </a:p>
          <a:p>
            <a:pPr algn="ctr"/>
            <a:r>
              <a:rPr lang="ru-RU" sz="2400" dirty="0"/>
              <a:t>«Пламя над бездной»</a:t>
            </a:r>
          </a:p>
          <a:p>
            <a:pPr algn="ctr"/>
            <a:r>
              <a:rPr lang="ru-RU" sz="2400" dirty="0"/>
              <a:t>(1992</a:t>
            </a:r>
            <a:r>
              <a:rPr lang="ru-RU" sz="2400" dirty="0" smtClean="0"/>
              <a:t>)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Дискретность,</a:t>
            </a:r>
            <a:endParaRPr lang="ru-RU" i="1" dirty="0" smtClean="0">
              <a:solidFill>
                <a:srgbClr val="FF0000"/>
              </a:solidFill>
            </a:endParaRP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объединение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00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DFD291-4804-4F98-8E8A-F02898A46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916" y="581487"/>
            <a:ext cx="4732404" cy="3154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781A8D-0AE9-4BE7-97A9-8ACE78689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707" y="555928"/>
            <a:ext cx="5608775" cy="3154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32A79B-DB9F-48B3-AE05-B466023E38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916" y="3364821"/>
            <a:ext cx="1939187" cy="2911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D947CF9-F9A2-47B2-A353-4E3904BB9F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696" y="3874688"/>
            <a:ext cx="5608774" cy="25055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B84C2C1-9263-446C-B18A-95E95474CC73}"/>
              </a:ext>
            </a:extLst>
          </p:cNvPr>
          <p:cNvSpPr txBox="1"/>
          <p:nvPr/>
        </p:nvSpPr>
        <p:spPr>
          <a:xfrm>
            <a:off x="3053918" y="4279037"/>
            <a:ext cx="25194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Герберт Уэллс</a:t>
            </a:r>
          </a:p>
          <a:p>
            <a:pPr algn="ctr"/>
            <a:r>
              <a:rPr lang="ru-RU" sz="2400" dirty="0"/>
              <a:t>«Дверь в стене»</a:t>
            </a:r>
          </a:p>
          <a:p>
            <a:pPr algn="ctr"/>
            <a:r>
              <a:rPr lang="ru-RU" sz="2400" dirty="0"/>
              <a:t>(1905</a:t>
            </a:r>
            <a:r>
              <a:rPr lang="ru-RU" sz="2400" dirty="0" smtClean="0"/>
              <a:t>)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Вынесение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74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811</Words>
  <Application>Microsoft Office PowerPoint</Application>
  <PresentationFormat>Произвольный</PresentationFormat>
  <Paragraphs>118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pavel</dc:creator>
  <cp:lastModifiedBy>Павел</cp:lastModifiedBy>
  <cp:revision>46</cp:revision>
  <dcterms:created xsi:type="dcterms:W3CDTF">2021-07-12T12:27:35Z</dcterms:created>
  <dcterms:modified xsi:type="dcterms:W3CDTF">2021-07-14T14:45:05Z</dcterms:modified>
</cp:coreProperties>
</file>