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2" r:id="rId2"/>
  </p:sldMasterIdLst>
  <p:notesMasterIdLst>
    <p:notesMasterId r:id="rId52"/>
  </p:notesMasterIdLst>
  <p:sldIdLst>
    <p:sldId id="4129" r:id="rId3"/>
    <p:sldId id="4737" r:id="rId4"/>
    <p:sldId id="4787" r:id="rId5"/>
    <p:sldId id="4738" r:id="rId6"/>
    <p:sldId id="4792" r:id="rId7"/>
    <p:sldId id="4793" r:id="rId8"/>
    <p:sldId id="4742" r:id="rId9"/>
    <p:sldId id="4741" r:id="rId10"/>
    <p:sldId id="4740" r:id="rId11"/>
    <p:sldId id="4739" r:id="rId12"/>
    <p:sldId id="4743" r:id="rId13"/>
    <p:sldId id="4789" r:id="rId14"/>
    <p:sldId id="317" r:id="rId15"/>
    <p:sldId id="4790" r:id="rId16"/>
    <p:sldId id="4791" r:id="rId17"/>
    <p:sldId id="4798" r:id="rId18"/>
    <p:sldId id="290" r:id="rId19"/>
    <p:sldId id="318" r:id="rId20"/>
    <p:sldId id="308" r:id="rId21"/>
    <p:sldId id="309" r:id="rId22"/>
    <p:sldId id="4745" r:id="rId23"/>
    <p:sldId id="4759" r:id="rId24"/>
    <p:sldId id="4760" r:id="rId25"/>
    <p:sldId id="4761" r:id="rId26"/>
    <p:sldId id="4762" r:id="rId27"/>
    <p:sldId id="4763" r:id="rId28"/>
    <p:sldId id="329" r:id="rId29"/>
    <p:sldId id="4786" r:id="rId30"/>
    <p:sldId id="4788" r:id="rId31"/>
    <p:sldId id="4796" r:id="rId32"/>
    <p:sldId id="4797" r:id="rId33"/>
    <p:sldId id="4133" r:id="rId34"/>
    <p:sldId id="4729" r:id="rId35"/>
    <p:sldId id="4730" r:id="rId36"/>
    <p:sldId id="4731" r:id="rId37"/>
    <p:sldId id="4732" r:id="rId38"/>
    <p:sldId id="273" r:id="rId39"/>
    <p:sldId id="274" r:id="rId40"/>
    <p:sldId id="4733" r:id="rId41"/>
    <p:sldId id="301" r:id="rId42"/>
    <p:sldId id="271" r:id="rId43"/>
    <p:sldId id="4735" r:id="rId44"/>
    <p:sldId id="281" r:id="rId45"/>
    <p:sldId id="4794" r:id="rId46"/>
    <p:sldId id="4795" r:id="rId47"/>
    <p:sldId id="284" r:id="rId48"/>
    <p:sldId id="4799" r:id="rId49"/>
    <p:sldId id="4800" r:id="rId50"/>
    <p:sldId id="4736"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B2FF"/>
    <a:srgbClr val="8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1560" y="84"/>
      </p:cViewPr>
      <p:guideLst/>
    </p:cSldViewPr>
  </p:slideViewPr>
  <p:notesTextViewPr>
    <p:cViewPr>
      <p:scale>
        <a:sx n="1" d="1"/>
        <a:sy n="1" d="1"/>
      </p:scale>
      <p:origin x="0" y="0"/>
    </p:cViewPr>
  </p:notesTextViewPr>
  <p:sorterViewPr>
    <p:cViewPr>
      <p:scale>
        <a:sx n="120" d="100"/>
        <a:sy n="120" d="100"/>
      </p:scale>
      <p:origin x="0" y="-55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494D2-AC9B-4A68-A713-995B63FDE4A8}" type="datetimeFigureOut">
              <a:rPr lang="ru-RU" smtClean="0"/>
              <a:t>25.10.2021</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6D7E-1BFE-431D-9F12-33C01F4A16FC}" type="slidenum">
              <a:rPr lang="ru-RU" smtClean="0"/>
              <a:t>‹#›</a:t>
            </a:fld>
            <a:endParaRPr lang="ru-RU"/>
          </a:p>
        </p:txBody>
      </p:sp>
    </p:spTree>
    <p:extLst>
      <p:ext uri="{BB962C8B-B14F-4D97-AF65-F5344CB8AC3E}">
        <p14:creationId xmlns:p14="http://schemas.microsoft.com/office/powerpoint/2010/main" val="319263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a:ln>
            <a:miter lim="800000"/>
            <a:headEnd/>
            <a:tailEnd/>
          </a:ln>
        </p:spPr>
        <p:txBody>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E2CD4D3-9DD2-4C7F-A6CC-2FC51DC5FC0B}" type="slidenum">
              <a:rPr kumimoji="0" lang="en-GB" sz="12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652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49187" name="Rectangle 1"/>
          <p:cNvSpPr>
            <a:spLocks noGrp="1" noRot="1" noChangeAspect="1" noChangeArrowheads="1" noTextEdit="1"/>
          </p:cNvSpPr>
          <p:nvPr>
            <p:ph type="sldImg"/>
          </p:nvPr>
        </p:nvSpPr>
        <p:spPr>
          <a:xfrm>
            <a:off x="920750" y="744538"/>
            <a:ext cx="4959350" cy="3721100"/>
          </a:xfrm>
          <a:solidFill>
            <a:srgbClr val="FFFFFF"/>
          </a:solidFill>
          <a:ln/>
        </p:spPr>
      </p:sp>
      <p:sp>
        <p:nvSpPr>
          <p:cNvPr id="349188" name="Rectangle 2"/>
          <p:cNvSpPr>
            <a:spLocks noGrp="1" noChangeArrowheads="1"/>
          </p:cNvSpPr>
          <p:nvPr>
            <p:ph type="body" idx="1"/>
          </p:nvPr>
        </p:nvSpPr>
        <p:spPr>
          <a:xfrm>
            <a:off x="906463" y="4713288"/>
            <a:ext cx="4986337" cy="4471987"/>
          </a:xfrm>
          <a:noFill/>
        </p:spPr>
        <p:txBody>
          <a:bodyPr wrap="none" anchor="ctr"/>
          <a:lstStyle/>
          <a:p>
            <a:pPr eaLnBrk="1" hangingPunct="1"/>
            <a:r>
              <a:rPr lang="ru-RU" dirty="0"/>
              <a:t>15 минут</a:t>
            </a:r>
            <a:endParaRPr lang="en-US" dirty="0"/>
          </a:p>
        </p:txBody>
      </p:sp>
    </p:spTree>
    <p:extLst>
      <p:ext uri="{BB962C8B-B14F-4D97-AF65-F5344CB8AC3E}">
        <p14:creationId xmlns:p14="http://schemas.microsoft.com/office/powerpoint/2010/main" val="274573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EB7D70D-631E-4EE1-9546-2E5326A3EF61}" type="slidenum">
              <a:rPr lang="ru-RU" smtClean="0"/>
              <a:t>4</a:t>
            </a:fld>
            <a:endParaRPr lang="ru-RU"/>
          </a:p>
        </p:txBody>
      </p:sp>
    </p:spTree>
    <p:extLst>
      <p:ext uri="{BB962C8B-B14F-4D97-AF65-F5344CB8AC3E}">
        <p14:creationId xmlns:p14="http://schemas.microsoft.com/office/powerpoint/2010/main" val="258561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4D722D-4B53-4134-9DD4-2E16FF00A05D}"/>
              </a:ext>
            </a:extLst>
          </p:cNvPr>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a:extLst>
              <a:ext uri="{FF2B5EF4-FFF2-40B4-BE49-F238E27FC236}">
                <a16:creationId xmlns:a16="http://schemas.microsoft.com/office/drawing/2014/main" id="{D955FCAC-055F-4DCF-870E-BE8C8284256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a:extLst>
              <a:ext uri="{FF2B5EF4-FFF2-40B4-BE49-F238E27FC236}">
                <a16:creationId xmlns:a16="http://schemas.microsoft.com/office/drawing/2014/main" id="{E85B5F15-F381-4547-A9AC-1F236EC25467}"/>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5" name="Нижний колонтитул 4">
            <a:extLst>
              <a:ext uri="{FF2B5EF4-FFF2-40B4-BE49-F238E27FC236}">
                <a16:creationId xmlns:a16="http://schemas.microsoft.com/office/drawing/2014/main" id="{DF62D630-21C0-4990-9057-2BB77FFC15DB}"/>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4D6CFBBB-B9C1-4E27-8780-BE02728E01B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08950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1B2E25-9951-40CC-BCC2-B5820C91893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E4D7E72-1676-42F3-B44E-FFC350E51E6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AB44760-21BA-4D38-A521-83B5337F672B}"/>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5" name="Нижний колонтитул 4">
            <a:extLst>
              <a:ext uri="{FF2B5EF4-FFF2-40B4-BE49-F238E27FC236}">
                <a16:creationId xmlns:a16="http://schemas.microsoft.com/office/drawing/2014/main" id="{FB4DADA2-520A-4B50-9A08-DA38C7E56971}"/>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CC98AF22-F6CA-4C5E-B048-2206FC44225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17925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6849B11-563C-48E3-9DE4-00CF9749846B}"/>
              </a:ext>
            </a:extLst>
          </p:cNvPr>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7057B65-DF91-4EEB-83AE-0475C4DB326F}"/>
              </a:ext>
            </a:extLst>
          </p:cNvPr>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444847D-7CB3-4331-AD78-D635D8A49B41}"/>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5" name="Нижний колонтитул 4">
            <a:extLst>
              <a:ext uri="{FF2B5EF4-FFF2-40B4-BE49-F238E27FC236}">
                <a16:creationId xmlns:a16="http://schemas.microsoft.com/office/drawing/2014/main" id="{3CD2FC26-1E27-4AD8-89FE-9A06DE08D14A}"/>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081811A3-5C67-48B1-B7EF-FD1CE1D808D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01811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speaker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3BC1E-66ED-5448-8278-A9D51F179B68}"/>
              </a:ext>
            </a:extLst>
          </p:cNvPr>
          <p:cNvPicPr>
            <a:picLocks noChangeAspect="1"/>
          </p:cNvPicPr>
          <p:nvPr userDrawn="1"/>
        </p:nvPicPr>
        <p:blipFill>
          <a:blip r:embed="rId2"/>
          <a:stretch>
            <a:fillRect/>
          </a:stretch>
        </p:blipFill>
        <p:spPr>
          <a:xfrm>
            <a:off x="0" y="0"/>
            <a:ext cx="9144000" cy="6854430"/>
          </a:xfrm>
          <a:prstGeom prst="rect">
            <a:avLst/>
          </a:prstGeom>
        </p:spPr>
      </p:pic>
      <p:sp>
        <p:nvSpPr>
          <p:cNvPr id="10" name="Picture Placeholder 9">
            <a:extLst>
              <a:ext uri="{FF2B5EF4-FFF2-40B4-BE49-F238E27FC236}">
                <a16:creationId xmlns:a16="http://schemas.microsoft.com/office/drawing/2014/main" id="{7EAAD257-E2B2-1042-9179-DA5EAE038A2F}"/>
              </a:ext>
            </a:extLst>
          </p:cNvPr>
          <p:cNvSpPr>
            <a:spLocks noGrp="1"/>
          </p:cNvSpPr>
          <p:nvPr>
            <p:ph type="pic" sz="quarter" idx="10"/>
          </p:nvPr>
        </p:nvSpPr>
        <p:spPr>
          <a:xfrm>
            <a:off x="2501096" y="1908721"/>
            <a:ext cx="975122" cy="1300881"/>
          </a:xfrm>
          <a:prstGeom prst="ellipse">
            <a:avLst/>
          </a:prstGeom>
        </p:spPr>
        <p:txBody>
          <a:bodyPr/>
          <a:lstStyle>
            <a:lvl1pPr>
              <a:defRPr>
                <a:solidFill>
                  <a:schemeClr val="bg1"/>
                </a:solidFill>
              </a:defRPr>
            </a:lvl1pPr>
          </a:lstStyle>
          <a:p>
            <a:endParaRPr lang="en-RU" dirty="0"/>
          </a:p>
        </p:txBody>
      </p:sp>
      <p:sp>
        <p:nvSpPr>
          <p:cNvPr id="11" name="Text Placeholder 2">
            <a:extLst>
              <a:ext uri="{FF2B5EF4-FFF2-40B4-BE49-F238E27FC236}">
                <a16:creationId xmlns:a16="http://schemas.microsoft.com/office/drawing/2014/main" id="{A8653F76-DDBC-5C49-84B1-94BDA40C226D}"/>
              </a:ext>
            </a:extLst>
          </p:cNvPr>
          <p:cNvSpPr>
            <a:spLocks noGrp="1"/>
          </p:cNvSpPr>
          <p:nvPr>
            <p:ph type="body" idx="1"/>
          </p:nvPr>
        </p:nvSpPr>
        <p:spPr>
          <a:xfrm>
            <a:off x="2049072" y="3429001"/>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2" name="Text Placeholder 2">
            <a:extLst>
              <a:ext uri="{FF2B5EF4-FFF2-40B4-BE49-F238E27FC236}">
                <a16:creationId xmlns:a16="http://schemas.microsoft.com/office/drawing/2014/main" id="{CE4FC0B9-BD7F-BF46-A630-B82100A1BD3A}"/>
              </a:ext>
            </a:extLst>
          </p:cNvPr>
          <p:cNvSpPr>
            <a:spLocks noGrp="1"/>
          </p:cNvSpPr>
          <p:nvPr>
            <p:ph type="body" idx="11"/>
          </p:nvPr>
        </p:nvSpPr>
        <p:spPr>
          <a:xfrm>
            <a:off x="1921976" y="3833564"/>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19" name="Picture Placeholder 9">
            <a:extLst>
              <a:ext uri="{FF2B5EF4-FFF2-40B4-BE49-F238E27FC236}">
                <a16:creationId xmlns:a16="http://schemas.microsoft.com/office/drawing/2014/main" id="{ACF21ED3-D1FF-EC4D-8077-0D84C37E9213}"/>
              </a:ext>
            </a:extLst>
          </p:cNvPr>
          <p:cNvSpPr>
            <a:spLocks noGrp="1"/>
          </p:cNvSpPr>
          <p:nvPr>
            <p:ph type="pic" sz="quarter" idx="12"/>
          </p:nvPr>
        </p:nvSpPr>
        <p:spPr>
          <a:xfrm>
            <a:off x="5505447" y="1908721"/>
            <a:ext cx="975122" cy="1300881"/>
          </a:xfrm>
          <a:prstGeom prst="ellipse">
            <a:avLst/>
          </a:prstGeom>
        </p:spPr>
        <p:txBody>
          <a:bodyPr/>
          <a:lstStyle>
            <a:lvl1pPr>
              <a:defRPr>
                <a:solidFill>
                  <a:schemeClr val="bg1"/>
                </a:solidFill>
              </a:defRPr>
            </a:lvl1pPr>
          </a:lstStyle>
          <a:p>
            <a:endParaRPr lang="en-RU" dirty="0"/>
          </a:p>
        </p:txBody>
      </p:sp>
      <p:sp>
        <p:nvSpPr>
          <p:cNvPr id="20" name="Text Placeholder 2">
            <a:extLst>
              <a:ext uri="{FF2B5EF4-FFF2-40B4-BE49-F238E27FC236}">
                <a16:creationId xmlns:a16="http://schemas.microsoft.com/office/drawing/2014/main" id="{757692D8-269D-A040-8157-D24B5BC91F0E}"/>
              </a:ext>
            </a:extLst>
          </p:cNvPr>
          <p:cNvSpPr>
            <a:spLocks noGrp="1"/>
          </p:cNvSpPr>
          <p:nvPr>
            <p:ph type="body" idx="13"/>
          </p:nvPr>
        </p:nvSpPr>
        <p:spPr>
          <a:xfrm>
            <a:off x="5049612" y="3429001"/>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8A5910B9-33BA-FF4A-8CFA-38A6DE6BB36F}"/>
              </a:ext>
            </a:extLst>
          </p:cNvPr>
          <p:cNvSpPr>
            <a:spLocks noGrp="1"/>
          </p:cNvSpPr>
          <p:nvPr>
            <p:ph type="body" idx="14"/>
          </p:nvPr>
        </p:nvSpPr>
        <p:spPr>
          <a:xfrm>
            <a:off x="4922517" y="3833564"/>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524308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1 speak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3BC1E-66ED-5448-8278-A9D51F179B68}"/>
              </a:ext>
            </a:extLst>
          </p:cNvPr>
          <p:cNvPicPr>
            <a:picLocks noChangeAspect="1"/>
          </p:cNvPicPr>
          <p:nvPr userDrawn="1"/>
        </p:nvPicPr>
        <p:blipFill>
          <a:blip r:embed="rId2"/>
          <a:stretch>
            <a:fillRect/>
          </a:stretch>
        </p:blipFill>
        <p:spPr>
          <a:xfrm>
            <a:off x="0" y="3570"/>
            <a:ext cx="9144000" cy="6854430"/>
          </a:xfrm>
          <a:prstGeom prst="rect">
            <a:avLst/>
          </a:prstGeom>
        </p:spPr>
      </p:pic>
      <p:sp>
        <p:nvSpPr>
          <p:cNvPr id="8" name="Title 1">
            <a:extLst>
              <a:ext uri="{FF2B5EF4-FFF2-40B4-BE49-F238E27FC236}">
                <a16:creationId xmlns:a16="http://schemas.microsoft.com/office/drawing/2014/main" id="{7A1AD3A1-1EA8-5B46-B2DC-CB49FED4C9F2}"/>
              </a:ext>
            </a:extLst>
          </p:cNvPr>
          <p:cNvSpPr>
            <a:spLocks noGrp="1"/>
          </p:cNvSpPr>
          <p:nvPr>
            <p:ph type="ctrTitle"/>
          </p:nvPr>
        </p:nvSpPr>
        <p:spPr>
          <a:xfrm>
            <a:off x="1188958" y="686911"/>
            <a:ext cx="6575822" cy="1254442"/>
          </a:xfrm>
          <a:prstGeom prst="rect">
            <a:avLst/>
          </a:prstGeom>
        </p:spPr>
        <p:txBody>
          <a:bodyPr anchor="ctr">
            <a:normAutofit/>
          </a:bodyPr>
          <a:lstStyle>
            <a:lvl1pPr algn="ctr">
              <a:defRPr sz="4050" b="1" i="0">
                <a:solidFill>
                  <a:schemeClr val="bg1"/>
                </a:solidFill>
                <a:latin typeface="Akrobat Black" pitchFamily="2" charset="77"/>
              </a:defRPr>
            </a:lvl1pPr>
          </a:lstStyle>
          <a:p>
            <a:r>
              <a:rPr lang="en-GB" dirty="0"/>
              <a:t>Click to edit Master title style</a:t>
            </a:r>
            <a:endParaRPr lang="en-RU" dirty="0"/>
          </a:p>
        </p:txBody>
      </p:sp>
      <p:sp>
        <p:nvSpPr>
          <p:cNvPr id="13" name="Picture Placeholder 9">
            <a:extLst>
              <a:ext uri="{FF2B5EF4-FFF2-40B4-BE49-F238E27FC236}">
                <a16:creationId xmlns:a16="http://schemas.microsoft.com/office/drawing/2014/main" id="{5D47259B-5B9D-C34A-8D57-4D5CCF1C8E1F}"/>
              </a:ext>
            </a:extLst>
          </p:cNvPr>
          <p:cNvSpPr>
            <a:spLocks noGrp="1"/>
          </p:cNvSpPr>
          <p:nvPr>
            <p:ph type="pic" sz="quarter" idx="10"/>
          </p:nvPr>
        </p:nvSpPr>
        <p:spPr>
          <a:xfrm>
            <a:off x="1531620" y="3079942"/>
            <a:ext cx="975122" cy="1300881"/>
          </a:xfrm>
          <a:prstGeom prst="ellipse">
            <a:avLst/>
          </a:prstGeom>
        </p:spPr>
        <p:txBody>
          <a:bodyPr/>
          <a:lstStyle>
            <a:lvl1pPr>
              <a:defRPr>
                <a:solidFill>
                  <a:schemeClr val="bg1"/>
                </a:solidFill>
              </a:defRPr>
            </a:lvl1pPr>
          </a:lstStyle>
          <a:p>
            <a:endParaRPr lang="en-RU" dirty="0"/>
          </a:p>
        </p:txBody>
      </p:sp>
      <p:sp>
        <p:nvSpPr>
          <p:cNvPr id="14" name="Text Placeholder 2">
            <a:extLst>
              <a:ext uri="{FF2B5EF4-FFF2-40B4-BE49-F238E27FC236}">
                <a16:creationId xmlns:a16="http://schemas.microsoft.com/office/drawing/2014/main" id="{3EEB63DA-8F57-C54F-886F-556FABFB6F4D}"/>
              </a:ext>
            </a:extLst>
          </p:cNvPr>
          <p:cNvSpPr>
            <a:spLocks noGrp="1"/>
          </p:cNvSpPr>
          <p:nvPr>
            <p:ph type="body" idx="1"/>
          </p:nvPr>
        </p:nvSpPr>
        <p:spPr>
          <a:xfrm>
            <a:off x="2760822" y="3129830"/>
            <a:ext cx="3380899" cy="299171"/>
          </a:xfrm>
          <a:prstGeom prst="rect">
            <a:avLst/>
          </a:prstGeom>
        </p:spPr>
        <p:txBody>
          <a:bodyPr anchor="ctr"/>
          <a:lstStyle>
            <a:lvl1pPr marL="0" indent="0">
              <a:buNone/>
              <a:defRPr sz="18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5" name="Text Placeholder 2">
            <a:extLst>
              <a:ext uri="{FF2B5EF4-FFF2-40B4-BE49-F238E27FC236}">
                <a16:creationId xmlns:a16="http://schemas.microsoft.com/office/drawing/2014/main" id="{038FF852-741C-4C43-9C94-785D70B015C1}"/>
              </a:ext>
            </a:extLst>
          </p:cNvPr>
          <p:cNvSpPr>
            <a:spLocks noGrp="1"/>
          </p:cNvSpPr>
          <p:nvPr>
            <p:ph type="body" idx="11"/>
          </p:nvPr>
        </p:nvSpPr>
        <p:spPr>
          <a:xfrm>
            <a:off x="2760822" y="3605446"/>
            <a:ext cx="5003959" cy="739817"/>
          </a:xfrm>
          <a:prstGeom prst="rect">
            <a:avLst/>
          </a:prstGeom>
        </p:spPr>
        <p:txBody>
          <a:bodyPr>
            <a:normAutofit/>
          </a:bodyPr>
          <a:lstStyle>
            <a:lvl1pPr marL="0" indent="0">
              <a:buNone/>
              <a:defRPr sz="150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2039293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2 speak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3BC1E-66ED-5448-8278-A9D51F179B68}"/>
              </a:ext>
            </a:extLst>
          </p:cNvPr>
          <p:cNvPicPr>
            <a:picLocks noChangeAspect="1"/>
          </p:cNvPicPr>
          <p:nvPr userDrawn="1"/>
        </p:nvPicPr>
        <p:blipFill>
          <a:blip r:embed="rId2"/>
          <a:stretch>
            <a:fillRect/>
          </a:stretch>
        </p:blipFill>
        <p:spPr>
          <a:xfrm>
            <a:off x="0" y="3570"/>
            <a:ext cx="9144000" cy="6854430"/>
          </a:xfrm>
          <a:prstGeom prst="rect">
            <a:avLst/>
          </a:prstGeom>
        </p:spPr>
      </p:pic>
      <p:sp>
        <p:nvSpPr>
          <p:cNvPr id="8" name="Title 1">
            <a:extLst>
              <a:ext uri="{FF2B5EF4-FFF2-40B4-BE49-F238E27FC236}">
                <a16:creationId xmlns:a16="http://schemas.microsoft.com/office/drawing/2014/main" id="{7A1AD3A1-1EA8-5B46-B2DC-CB49FED4C9F2}"/>
              </a:ext>
            </a:extLst>
          </p:cNvPr>
          <p:cNvSpPr>
            <a:spLocks noGrp="1"/>
          </p:cNvSpPr>
          <p:nvPr>
            <p:ph type="ctrTitle"/>
          </p:nvPr>
        </p:nvSpPr>
        <p:spPr>
          <a:xfrm>
            <a:off x="1188958" y="686911"/>
            <a:ext cx="6575822" cy="1254442"/>
          </a:xfrm>
          <a:prstGeom prst="rect">
            <a:avLst/>
          </a:prstGeom>
        </p:spPr>
        <p:txBody>
          <a:bodyPr anchor="ctr">
            <a:normAutofit/>
          </a:bodyPr>
          <a:lstStyle>
            <a:lvl1pPr algn="ctr">
              <a:defRPr sz="4050" b="1" i="0">
                <a:solidFill>
                  <a:schemeClr val="bg1"/>
                </a:solidFill>
                <a:latin typeface="Akrobat Black" pitchFamily="2" charset="77"/>
              </a:defRPr>
            </a:lvl1pPr>
          </a:lstStyle>
          <a:p>
            <a:r>
              <a:rPr lang="en-GB" dirty="0"/>
              <a:t>Click to edit Master title style</a:t>
            </a:r>
            <a:endParaRPr lang="en-RU" dirty="0"/>
          </a:p>
        </p:txBody>
      </p:sp>
      <p:sp>
        <p:nvSpPr>
          <p:cNvPr id="10" name="Picture Placeholder 9">
            <a:extLst>
              <a:ext uri="{FF2B5EF4-FFF2-40B4-BE49-F238E27FC236}">
                <a16:creationId xmlns:a16="http://schemas.microsoft.com/office/drawing/2014/main" id="{7EAAD257-E2B2-1042-9179-DA5EAE038A2F}"/>
              </a:ext>
            </a:extLst>
          </p:cNvPr>
          <p:cNvSpPr>
            <a:spLocks noGrp="1"/>
          </p:cNvSpPr>
          <p:nvPr>
            <p:ph type="pic" sz="quarter" idx="10"/>
          </p:nvPr>
        </p:nvSpPr>
        <p:spPr>
          <a:xfrm>
            <a:off x="1531620" y="2574807"/>
            <a:ext cx="975122" cy="1300881"/>
          </a:xfrm>
          <a:prstGeom prst="ellipse">
            <a:avLst/>
          </a:prstGeom>
        </p:spPr>
        <p:txBody>
          <a:bodyPr/>
          <a:lstStyle>
            <a:lvl1pPr>
              <a:defRPr>
                <a:solidFill>
                  <a:schemeClr val="bg1"/>
                </a:solidFill>
              </a:defRPr>
            </a:lvl1pPr>
          </a:lstStyle>
          <a:p>
            <a:endParaRPr lang="en-RU" dirty="0"/>
          </a:p>
        </p:txBody>
      </p:sp>
      <p:sp>
        <p:nvSpPr>
          <p:cNvPr id="11" name="Text Placeholder 2">
            <a:extLst>
              <a:ext uri="{FF2B5EF4-FFF2-40B4-BE49-F238E27FC236}">
                <a16:creationId xmlns:a16="http://schemas.microsoft.com/office/drawing/2014/main" id="{A8653F76-DDBC-5C49-84B1-94BDA40C226D}"/>
              </a:ext>
            </a:extLst>
          </p:cNvPr>
          <p:cNvSpPr>
            <a:spLocks noGrp="1"/>
          </p:cNvSpPr>
          <p:nvPr>
            <p:ph type="body" idx="1"/>
          </p:nvPr>
        </p:nvSpPr>
        <p:spPr>
          <a:xfrm>
            <a:off x="2760822" y="2624695"/>
            <a:ext cx="3380899" cy="299171"/>
          </a:xfrm>
          <a:prstGeom prst="rect">
            <a:avLst/>
          </a:prstGeom>
        </p:spPr>
        <p:txBody>
          <a:bodyPr anchor="ctr"/>
          <a:lstStyle>
            <a:lvl1pPr marL="0" indent="0">
              <a:buNone/>
              <a:defRPr sz="18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2" name="Text Placeholder 2">
            <a:extLst>
              <a:ext uri="{FF2B5EF4-FFF2-40B4-BE49-F238E27FC236}">
                <a16:creationId xmlns:a16="http://schemas.microsoft.com/office/drawing/2014/main" id="{CE4FC0B9-BD7F-BF46-A630-B82100A1BD3A}"/>
              </a:ext>
            </a:extLst>
          </p:cNvPr>
          <p:cNvSpPr>
            <a:spLocks noGrp="1"/>
          </p:cNvSpPr>
          <p:nvPr>
            <p:ph type="body" idx="11"/>
          </p:nvPr>
        </p:nvSpPr>
        <p:spPr>
          <a:xfrm>
            <a:off x="2760822" y="3100311"/>
            <a:ext cx="5003959" cy="739817"/>
          </a:xfrm>
          <a:prstGeom prst="rect">
            <a:avLst/>
          </a:prstGeom>
        </p:spPr>
        <p:txBody>
          <a:bodyPr>
            <a:normAutofit/>
          </a:bodyPr>
          <a:lstStyle>
            <a:lvl1pPr marL="0" indent="0">
              <a:buNone/>
              <a:defRPr sz="150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13" name="Picture Placeholder 9">
            <a:extLst>
              <a:ext uri="{FF2B5EF4-FFF2-40B4-BE49-F238E27FC236}">
                <a16:creationId xmlns:a16="http://schemas.microsoft.com/office/drawing/2014/main" id="{DCB5BB5A-A530-3A49-83B0-03D07B22E3DA}"/>
              </a:ext>
            </a:extLst>
          </p:cNvPr>
          <p:cNvSpPr>
            <a:spLocks noGrp="1"/>
          </p:cNvSpPr>
          <p:nvPr>
            <p:ph type="pic" sz="quarter" idx="12"/>
          </p:nvPr>
        </p:nvSpPr>
        <p:spPr>
          <a:xfrm>
            <a:off x="1531620" y="4413767"/>
            <a:ext cx="975122" cy="1300881"/>
          </a:xfrm>
          <a:prstGeom prst="ellipse">
            <a:avLst/>
          </a:prstGeom>
        </p:spPr>
        <p:txBody>
          <a:bodyPr/>
          <a:lstStyle>
            <a:lvl1pPr>
              <a:defRPr>
                <a:solidFill>
                  <a:schemeClr val="bg1"/>
                </a:solidFill>
              </a:defRPr>
            </a:lvl1pPr>
          </a:lstStyle>
          <a:p>
            <a:endParaRPr lang="en-RU" dirty="0"/>
          </a:p>
        </p:txBody>
      </p:sp>
      <p:sp>
        <p:nvSpPr>
          <p:cNvPr id="14" name="Text Placeholder 2">
            <a:extLst>
              <a:ext uri="{FF2B5EF4-FFF2-40B4-BE49-F238E27FC236}">
                <a16:creationId xmlns:a16="http://schemas.microsoft.com/office/drawing/2014/main" id="{4D135013-AB30-2444-B444-727421B6FAE1}"/>
              </a:ext>
            </a:extLst>
          </p:cNvPr>
          <p:cNvSpPr>
            <a:spLocks noGrp="1"/>
          </p:cNvSpPr>
          <p:nvPr>
            <p:ph type="body" idx="13"/>
          </p:nvPr>
        </p:nvSpPr>
        <p:spPr>
          <a:xfrm>
            <a:off x="2760822" y="4463655"/>
            <a:ext cx="3380899" cy="299171"/>
          </a:xfrm>
          <a:prstGeom prst="rect">
            <a:avLst/>
          </a:prstGeom>
        </p:spPr>
        <p:txBody>
          <a:bodyPr anchor="ctr"/>
          <a:lstStyle>
            <a:lvl1pPr marL="0" indent="0">
              <a:buNone/>
              <a:defRPr sz="18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5" name="Text Placeholder 2">
            <a:extLst>
              <a:ext uri="{FF2B5EF4-FFF2-40B4-BE49-F238E27FC236}">
                <a16:creationId xmlns:a16="http://schemas.microsoft.com/office/drawing/2014/main" id="{2E02476C-1D1F-8945-B336-62C83E739201}"/>
              </a:ext>
            </a:extLst>
          </p:cNvPr>
          <p:cNvSpPr>
            <a:spLocks noGrp="1"/>
          </p:cNvSpPr>
          <p:nvPr>
            <p:ph type="body" idx="14"/>
          </p:nvPr>
        </p:nvSpPr>
        <p:spPr>
          <a:xfrm>
            <a:off x="2760822" y="4939271"/>
            <a:ext cx="5003959" cy="739817"/>
          </a:xfrm>
          <a:prstGeom prst="rect">
            <a:avLst/>
          </a:prstGeom>
        </p:spPr>
        <p:txBody>
          <a:bodyPr>
            <a:normAutofit/>
          </a:bodyPr>
          <a:lstStyle>
            <a:lvl1pPr marL="0" indent="0">
              <a:buNone/>
              <a:defRPr sz="150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114441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speak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3BC1E-66ED-5448-8278-A9D51F179B68}"/>
              </a:ext>
            </a:extLst>
          </p:cNvPr>
          <p:cNvPicPr>
            <a:picLocks noChangeAspect="1"/>
          </p:cNvPicPr>
          <p:nvPr userDrawn="1"/>
        </p:nvPicPr>
        <p:blipFill>
          <a:blip r:embed="rId2"/>
          <a:stretch>
            <a:fillRect/>
          </a:stretch>
        </p:blipFill>
        <p:spPr>
          <a:xfrm>
            <a:off x="0" y="0"/>
            <a:ext cx="9144000" cy="6854430"/>
          </a:xfrm>
          <a:prstGeom prst="rect">
            <a:avLst/>
          </a:prstGeom>
        </p:spPr>
      </p:pic>
      <p:sp>
        <p:nvSpPr>
          <p:cNvPr id="10" name="Picture Placeholder 9">
            <a:extLst>
              <a:ext uri="{FF2B5EF4-FFF2-40B4-BE49-F238E27FC236}">
                <a16:creationId xmlns:a16="http://schemas.microsoft.com/office/drawing/2014/main" id="{7EAAD257-E2B2-1042-9179-DA5EAE038A2F}"/>
              </a:ext>
            </a:extLst>
          </p:cNvPr>
          <p:cNvSpPr>
            <a:spLocks noGrp="1"/>
          </p:cNvSpPr>
          <p:nvPr>
            <p:ph type="pic" sz="quarter" idx="10"/>
          </p:nvPr>
        </p:nvSpPr>
        <p:spPr>
          <a:xfrm>
            <a:off x="1531620" y="993872"/>
            <a:ext cx="975122" cy="1300881"/>
          </a:xfrm>
          <a:prstGeom prst="ellipse">
            <a:avLst/>
          </a:prstGeom>
        </p:spPr>
        <p:txBody>
          <a:bodyPr/>
          <a:lstStyle>
            <a:lvl1pPr>
              <a:defRPr>
                <a:solidFill>
                  <a:schemeClr val="bg1"/>
                </a:solidFill>
              </a:defRPr>
            </a:lvl1pPr>
          </a:lstStyle>
          <a:p>
            <a:endParaRPr lang="en-RU" dirty="0"/>
          </a:p>
        </p:txBody>
      </p:sp>
      <p:sp>
        <p:nvSpPr>
          <p:cNvPr id="11" name="Text Placeholder 2">
            <a:extLst>
              <a:ext uri="{FF2B5EF4-FFF2-40B4-BE49-F238E27FC236}">
                <a16:creationId xmlns:a16="http://schemas.microsoft.com/office/drawing/2014/main" id="{A8653F76-DDBC-5C49-84B1-94BDA40C226D}"/>
              </a:ext>
            </a:extLst>
          </p:cNvPr>
          <p:cNvSpPr>
            <a:spLocks noGrp="1"/>
          </p:cNvSpPr>
          <p:nvPr>
            <p:ph type="body" idx="1"/>
          </p:nvPr>
        </p:nvSpPr>
        <p:spPr>
          <a:xfrm>
            <a:off x="2760822" y="1043760"/>
            <a:ext cx="3380899" cy="299171"/>
          </a:xfrm>
          <a:prstGeom prst="rect">
            <a:avLst/>
          </a:prstGeom>
        </p:spPr>
        <p:txBody>
          <a:bodyPr anchor="ctr"/>
          <a:lstStyle>
            <a:lvl1pPr marL="0" indent="0">
              <a:buNone/>
              <a:defRPr sz="18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2" name="Text Placeholder 2">
            <a:extLst>
              <a:ext uri="{FF2B5EF4-FFF2-40B4-BE49-F238E27FC236}">
                <a16:creationId xmlns:a16="http://schemas.microsoft.com/office/drawing/2014/main" id="{CE4FC0B9-BD7F-BF46-A630-B82100A1BD3A}"/>
              </a:ext>
            </a:extLst>
          </p:cNvPr>
          <p:cNvSpPr>
            <a:spLocks noGrp="1"/>
          </p:cNvSpPr>
          <p:nvPr>
            <p:ph type="body" idx="11"/>
          </p:nvPr>
        </p:nvSpPr>
        <p:spPr>
          <a:xfrm>
            <a:off x="2760822" y="1519376"/>
            <a:ext cx="5003959" cy="739817"/>
          </a:xfrm>
          <a:prstGeom prst="rect">
            <a:avLst/>
          </a:prstGeom>
        </p:spPr>
        <p:txBody>
          <a:bodyPr>
            <a:normAutofit/>
          </a:bodyPr>
          <a:lstStyle>
            <a:lvl1pPr marL="0" indent="0">
              <a:buNone/>
              <a:defRPr sz="150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13" name="Picture Placeholder 9">
            <a:extLst>
              <a:ext uri="{FF2B5EF4-FFF2-40B4-BE49-F238E27FC236}">
                <a16:creationId xmlns:a16="http://schemas.microsoft.com/office/drawing/2014/main" id="{DCB5BB5A-A530-3A49-83B0-03D07B22E3DA}"/>
              </a:ext>
            </a:extLst>
          </p:cNvPr>
          <p:cNvSpPr>
            <a:spLocks noGrp="1"/>
          </p:cNvSpPr>
          <p:nvPr>
            <p:ph type="pic" sz="quarter" idx="12"/>
          </p:nvPr>
        </p:nvSpPr>
        <p:spPr>
          <a:xfrm>
            <a:off x="1531620" y="4403940"/>
            <a:ext cx="975122" cy="1300881"/>
          </a:xfrm>
          <a:prstGeom prst="ellipse">
            <a:avLst/>
          </a:prstGeom>
        </p:spPr>
        <p:txBody>
          <a:bodyPr/>
          <a:lstStyle>
            <a:lvl1pPr>
              <a:defRPr>
                <a:solidFill>
                  <a:schemeClr val="bg1"/>
                </a:solidFill>
              </a:defRPr>
            </a:lvl1pPr>
          </a:lstStyle>
          <a:p>
            <a:endParaRPr lang="en-RU" dirty="0"/>
          </a:p>
        </p:txBody>
      </p:sp>
      <p:sp>
        <p:nvSpPr>
          <p:cNvPr id="14" name="Text Placeholder 2">
            <a:extLst>
              <a:ext uri="{FF2B5EF4-FFF2-40B4-BE49-F238E27FC236}">
                <a16:creationId xmlns:a16="http://schemas.microsoft.com/office/drawing/2014/main" id="{4D135013-AB30-2444-B444-727421B6FAE1}"/>
              </a:ext>
            </a:extLst>
          </p:cNvPr>
          <p:cNvSpPr>
            <a:spLocks noGrp="1"/>
          </p:cNvSpPr>
          <p:nvPr>
            <p:ph type="body" idx="13"/>
          </p:nvPr>
        </p:nvSpPr>
        <p:spPr>
          <a:xfrm>
            <a:off x="2760822" y="4453828"/>
            <a:ext cx="3380899" cy="299171"/>
          </a:xfrm>
          <a:prstGeom prst="rect">
            <a:avLst/>
          </a:prstGeom>
        </p:spPr>
        <p:txBody>
          <a:bodyPr anchor="ctr"/>
          <a:lstStyle>
            <a:lvl1pPr marL="0" indent="0">
              <a:buNone/>
              <a:defRPr sz="18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5" name="Text Placeholder 2">
            <a:extLst>
              <a:ext uri="{FF2B5EF4-FFF2-40B4-BE49-F238E27FC236}">
                <a16:creationId xmlns:a16="http://schemas.microsoft.com/office/drawing/2014/main" id="{2E02476C-1D1F-8945-B336-62C83E739201}"/>
              </a:ext>
            </a:extLst>
          </p:cNvPr>
          <p:cNvSpPr>
            <a:spLocks noGrp="1"/>
          </p:cNvSpPr>
          <p:nvPr>
            <p:ph type="body" idx="14"/>
          </p:nvPr>
        </p:nvSpPr>
        <p:spPr>
          <a:xfrm>
            <a:off x="2760822" y="4929444"/>
            <a:ext cx="5003959" cy="739817"/>
          </a:xfrm>
          <a:prstGeom prst="rect">
            <a:avLst/>
          </a:prstGeom>
        </p:spPr>
        <p:txBody>
          <a:bodyPr>
            <a:normAutofit/>
          </a:bodyPr>
          <a:lstStyle>
            <a:lvl1pPr marL="0" indent="0">
              <a:buNone/>
              <a:defRPr sz="150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16" name="Picture Placeholder 9">
            <a:extLst>
              <a:ext uri="{FF2B5EF4-FFF2-40B4-BE49-F238E27FC236}">
                <a16:creationId xmlns:a16="http://schemas.microsoft.com/office/drawing/2014/main" id="{1412C97D-6B5E-C740-A284-F99AC51384C9}"/>
              </a:ext>
            </a:extLst>
          </p:cNvPr>
          <p:cNvSpPr>
            <a:spLocks noGrp="1"/>
          </p:cNvSpPr>
          <p:nvPr>
            <p:ph type="pic" sz="quarter" idx="15"/>
          </p:nvPr>
        </p:nvSpPr>
        <p:spPr>
          <a:xfrm>
            <a:off x="1531620" y="2723238"/>
            <a:ext cx="975122" cy="1300881"/>
          </a:xfrm>
          <a:prstGeom prst="ellipse">
            <a:avLst/>
          </a:prstGeom>
        </p:spPr>
        <p:txBody>
          <a:bodyPr/>
          <a:lstStyle>
            <a:lvl1pPr>
              <a:defRPr>
                <a:solidFill>
                  <a:schemeClr val="bg1"/>
                </a:solidFill>
              </a:defRPr>
            </a:lvl1pPr>
          </a:lstStyle>
          <a:p>
            <a:endParaRPr lang="en-RU" dirty="0"/>
          </a:p>
        </p:txBody>
      </p:sp>
      <p:sp>
        <p:nvSpPr>
          <p:cNvPr id="17" name="Text Placeholder 2">
            <a:extLst>
              <a:ext uri="{FF2B5EF4-FFF2-40B4-BE49-F238E27FC236}">
                <a16:creationId xmlns:a16="http://schemas.microsoft.com/office/drawing/2014/main" id="{52B1480D-0C8D-B748-957F-924E4A0A13B1}"/>
              </a:ext>
            </a:extLst>
          </p:cNvPr>
          <p:cNvSpPr>
            <a:spLocks noGrp="1"/>
          </p:cNvSpPr>
          <p:nvPr>
            <p:ph type="body" idx="16"/>
          </p:nvPr>
        </p:nvSpPr>
        <p:spPr>
          <a:xfrm>
            <a:off x="2760822" y="2773126"/>
            <a:ext cx="3380899" cy="299171"/>
          </a:xfrm>
          <a:prstGeom prst="rect">
            <a:avLst/>
          </a:prstGeom>
        </p:spPr>
        <p:txBody>
          <a:bodyPr anchor="ctr"/>
          <a:lstStyle>
            <a:lvl1pPr marL="0" indent="0">
              <a:buNone/>
              <a:defRPr sz="18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8" name="Text Placeholder 2">
            <a:extLst>
              <a:ext uri="{FF2B5EF4-FFF2-40B4-BE49-F238E27FC236}">
                <a16:creationId xmlns:a16="http://schemas.microsoft.com/office/drawing/2014/main" id="{2AC106DA-03B8-D841-9AA9-F3FFBA059B74}"/>
              </a:ext>
            </a:extLst>
          </p:cNvPr>
          <p:cNvSpPr>
            <a:spLocks noGrp="1"/>
          </p:cNvSpPr>
          <p:nvPr>
            <p:ph type="body" idx="17"/>
          </p:nvPr>
        </p:nvSpPr>
        <p:spPr>
          <a:xfrm>
            <a:off x="2760822" y="3248742"/>
            <a:ext cx="5003959" cy="739817"/>
          </a:xfrm>
          <a:prstGeom prst="rect">
            <a:avLst/>
          </a:prstGeom>
        </p:spPr>
        <p:txBody>
          <a:bodyPr>
            <a:normAutofit/>
          </a:bodyPr>
          <a:lstStyle>
            <a:lvl1pPr marL="0" indent="0">
              <a:buNone/>
              <a:defRPr sz="150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75654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speaker collu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3BC1E-66ED-5448-8278-A9D51F179B68}"/>
              </a:ext>
            </a:extLst>
          </p:cNvPr>
          <p:cNvPicPr>
            <a:picLocks noChangeAspect="1"/>
          </p:cNvPicPr>
          <p:nvPr userDrawn="1"/>
        </p:nvPicPr>
        <p:blipFill>
          <a:blip r:embed="rId2"/>
          <a:stretch>
            <a:fillRect/>
          </a:stretch>
        </p:blipFill>
        <p:spPr>
          <a:xfrm>
            <a:off x="0" y="0"/>
            <a:ext cx="9144000" cy="6854430"/>
          </a:xfrm>
          <a:prstGeom prst="rect">
            <a:avLst/>
          </a:prstGeom>
        </p:spPr>
      </p:pic>
      <p:sp>
        <p:nvSpPr>
          <p:cNvPr id="10" name="Picture Placeholder 9">
            <a:extLst>
              <a:ext uri="{FF2B5EF4-FFF2-40B4-BE49-F238E27FC236}">
                <a16:creationId xmlns:a16="http://schemas.microsoft.com/office/drawing/2014/main" id="{7EAAD257-E2B2-1042-9179-DA5EAE038A2F}"/>
              </a:ext>
            </a:extLst>
          </p:cNvPr>
          <p:cNvSpPr>
            <a:spLocks noGrp="1"/>
          </p:cNvSpPr>
          <p:nvPr>
            <p:ph type="pic" sz="quarter" idx="10"/>
          </p:nvPr>
        </p:nvSpPr>
        <p:spPr>
          <a:xfrm>
            <a:off x="1676400" y="526512"/>
            <a:ext cx="975122" cy="1300881"/>
          </a:xfrm>
          <a:prstGeom prst="ellipse">
            <a:avLst/>
          </a:prstGeom>
        </p:spPr>
        <p:txBody>
          <a:bodyPr/>
          <a:lstStyle>
            <a:lvl1pPr>
              <a:defRPr>
                <a:solidFill>
                  <a:schemeClr val="bg1"/>
                </a:solidFill>
              </a:defRPr>
            </a:lvl1pPr>
          </a:lstStyle>
          <a:p>
            <a:endParaRPr lang="en-RU" dirty="0"/>
          </a:p>
        </p:txBody>
      </p:sp>
      <p:sp>
        <p:nvSpPr>
          <p:cNvPr id="11" name="Text Placeholder 2">
            <a:extLst>
              <a:ext uri="{FF2B5EF4-FFF2-40B4-BE49-F238E27FC236}">
                <a16:creationId xmlns:a16="http://schemas.microsoft.com/office/drawing/2014/main" id="{A8653F76-DDBC-5C49-84B1-94BDA40C226D}"/>
              </a:ext>
            </a:extLst>
          </p:cNvPr>
          <p:cNvSpPr>
            <a:spLocks noGrp="1"/>
          </p:cNvSpPr>
          <p:nvPr>
            <p:ph type="body" idx="1"/>
          </p:nvPr>
        </p:nvSpPr>
        <p:spPr>
          <a:xfrm>
            <a:off x="1224375" y="2046792"/>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2" name="Text Placeholder 2">
            <a:extLst>
              <a:ext uri="{FF2B5EF4-FFF2-40B4-BE49-F238E27FC236}">
                <a16:creationId xmlns:a16="http://schemas.microsoft.com/office/drawing/2014/main" id="{CE4FC0B9-BD7F-BF46-A630-B82100A1BD3A}"/>
              </a:ext>
            </a:extLst>
          </p:cNvPr>
          <p:cNvSpPr>
            <a:spLocks noGrp="1"/>
          </p:cNvSpPr>
          <p:nvPr>
            <p:ph type="body" idx="11"/>
          </p:nvPr>
        </p:nvSpPr>
        <p:spPr>
          <a:xfrm>
            <a:off x="1097280" y="2451355"/>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19" name="Picture Placeholder 9">
            <a:extLst>
              <a:ext uri="{FF2B5EF4-FFF2-40B4-BE49-F238E27FC236}">
                <a16:creationId xmlns:a16="http://schemas.microsoft.com/office/drawing/2014/main" id="{ACF21ED3-D1FF-EC4D-8077-0D84C37E9213}"/>
              </a:ext>
            </a:extLst>
          </p:cNvPr>
          <p:cNvSpPr>
            <a:spLocks noGrp="1"/>
          </p:cNvSpPr>
          <p:nvPr>
            <p:ph type="pic" sz="quarter" idx="12"/>
          </p:nvPr>
        </p:nvSpPr>
        <p:spPr>
          <a:xfrm>
            <a:off x="4027170" y="526512"/>
            <a:ext cx="975122" cy="1300881"/>
          </a:xfrm>
          <a:prstGeom prst="ellipse">
            <a:avLst/>
          </a:prstGeom>
        </p:spPr>
        <p:txBody>
          <a:bodyPr/>
          <a:lstStyle>
            <a:lvl1pPr>
              <a:defRPr>
                <a:solidFill>
                  <a:schemeClr val="bg1"/>
                </a:solidFill>
              </a:defRPr>
            </a:lvl1pPr>
          </a:lstStyle>
          <a:p>
            <a:endParaRPr lang="en-RU" dirty="0"/>
          </a:p>
        </p:txBody>
      </p:sp>
      <p:sp>
        <p:nvSpPr>
          <p:cNvPr id="20" name="Text Placeholder 2">
            <a:extLst>
              <a:ext uri="{FF2B5EF4-FFF2-40B4-BE49-F238E27FC236}">
                <a16:creationId xmlns:a16="http://schemas.microsoft.com/office/drawing/2014/main" id="{757692D8-269D-A040-8157-D24B5BC91F0E}"/>
              </a:ext>
            </a:extLst>
          </p:cNvPr>
          <p:cNvSpPr>
            <a:spLocks noGrp="1"/>
          </p:cNvSpPr>
          <p:nvPr>
            <p:ph type="body" idx="13"/>
          </p:nvPr>
        </p:nvSpPr>
        <p:spPr>
          <a:xfrm>
            <a:off x="3571335" y="2046792"/>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8A5910B9-33BA-FF4A-8CFA-38A6DE6BB36F}"/>
              </a:ext>
            </a:extLst>
          </p:cNvPr>
          <p:cNvSpPr>
            <a:spLocks noGrp="1"/>
          </p:cNvSpPr>
          <p:nvPr>
            <p:ph type="body" idx="14"/>
          </p:nvPr>
        </p:nvSpPr>
        <p:spPr>
          <a:xfrm>
            <a:off x="3444240" y="2451355"/>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22" name="Picture Placeholder 9">
            <a:extLst>
              <a:ext uri="{FF2B5EF4-FFF2-40B4-BE49-F238E27FC236}">
                <a16:creationId xmlns:a16="http://schemas.microsoft.com/office/drawing/2014/main" id="{8607A446-D110-3446-8C6C-F46E677FE126}"/>
              </a:ext>
            </a:extLst>
          </p:cNvPr>
          <p:cNvSpPr>
            <a:spLocks noGrp="1"/>
          </p:cNvSpPr>
          <p:nvPr>
            <p:ph type="pic" sz="quarter" idx="15"/>
          </p:nvPr>
        </p:nvSpPr>
        <p:spPr>
          <a:xfrm>
            <a:off x="6377940" y="526512"/>
            <a:ext cx="975122" cy="1300881"/>
          </a:xfrm>
          <a:prstGeom prst="ellipse">
            <a:avLst/>
          </a:prstGeom>
        </p:spPr>
        <p:txBody>
          <a:bodyPr/>
          <a:lstStyle>
            <a:lvl1pPr>
              <a:defRPr>
                <a:solidFill>
                  <a:schemeClr val="bg1"/>
                </a:solidFill>
              </a:defRPr>
            </a:lvl1pPr>
          </a:lstStyle>
          <a:p>
            <a:endParaRPr lang="en-RU" dirty="0"/>
          </a:p>
        </p:txBody>
      </p:sp>
      <p:sp>
        <p:nvSpPr>
          <p:cNvPr id="23" name="Text Placeholder 2">
            <a:extLst>
              <a:ext uri="{FF2B5EF4-FFF2-40B4-BE49-F238E27FC236}">
                <a16:creationId xmlns:a16="http://schemas.microsoft.com/office/drawing/2014/main" id="{35926BC6-60C0-B841-9037-C0804F83E074}"/>
              </a:ext>
            </a:extLst>
          </p:cNvPr>
          <p:cNvSpPr>
            <a:spLocks noGrp="1"/>
          </p:cNvSpPr>
          <p:nvPr>
            <p:ph type="body" idx="16"/>
          </p:nvPr>
        </p:nvSpPr>
        <p:spPr>
          <a:xfrm>
            <a:off x="5925915" y="2046792"/>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24" name="Text Placeholder 2">
            <a:extLst>
              <a:ext uri="{FF2B5EF4-FFF2-40B4-BE49-F238E27FC236}">
                <a16:creationId xmlns:a16="http://schemas.microsoft.com/office/drawing/2014/main" id="{67C21B6C-6B6C-DC4D-BF70-9B67023201E4}"/>
              </a:ext>
            </a:extLst>
          </p:cNvPr>
          <p:cNvSpPr>
            <a:spLocks noGrp="1"/>
          </p:cNvSpPr>
          <p:nvPr>
            <p:ph type="body" idx="17"/>
          </p:nvPr>
        </p:nvSpPr>
        <p:spPr>
          <a:xfrm>
            <a:off x="5798820" y="2451355"/>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26" name="Picture Placeholder 9">
            <a:extLst>
              <a:ext uri="{FF2B5EF4-FFF2-40B4-BE49-F238E27FC236}">
                <a16:creationId xmlns:a16="http://schemas.microsoft.com/office/drawing/2014/main" id="{DB629364-6818-2048-A2EF-4BDD30F39A73}"/>
              </a:ext>
            </a:extLst>
          </p:cNvPr>
          <p:cNvSpPr>
            <a:spLocks noGrp="1"/>
          </p:cNvSpPr>
          <p:nvPr>
            <p:ph type="pic" sz="quarter" idx="18"/>
          </p:nvPr>
        </p:nvSpPr>
        <p:spPr>
          <a:xfrm>
            <a:off x="1676400" y="3472911"/>
            <a:ext cx="975122" cy="1300881"/>
          </a:xfrm>
          <a:prstGeom prst="ellipse">
            <a:avLst/>
          </a:prstGeom>
        </p:spPr>
        <p:txBody>
          <a:bodyPr/>
          <a:lstStyle>
            <a:lvl1pPr>
              <a:defRPr>
                <a:solidFill>
                  <a:schemeClr val="bg1"/>
                </a:solidFill>
              </a:defRPr>
            </a:lvl1pPr>
          </a:lstStyle>
          <a:p>
            <a:endParaRPr lang="en-RU" dirty="0"/>
          </a:p>
        </p:txBody>
      </p:sp>
      <p:sp>
        <p:nvSpPr>
          <p:cNvPr id="27" name="Text Placeholder 2">
            <a:extLst>
              <a:ext uri="{FF2B5EF4-FFF2-40B4-BE49-F238E27FC236}">
                <a16:creationId xmlns:a16="http://schemas.microsoft.com/office/drawing/2014/main" id="{1D84942F-606C-374E-B62C-03AD161D1142}"/>
              </a:ext>
            </a:extLst>
          </p:cNvPr>
          <p:cNvSpPr>
            <a:spLocks noGrp="1"/>
          </p:cNvSpPr>
          <p:nvPr>
            <p:ph type="body" idx="19"/>
          </p:nvPr>
        </p:nvSpPr>
        <p:spPr>
          <a:xfrm>
            <a:off x="1224375" y="4993192"/>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28" name="Text Placeholder 2">
            <a:extLst>
              <a:ext uri="{FF2B5EF4-FFF2-40B4-BE49-F238E27FC236}">
                <a16:creationId xmlns:a16="http://schemas.microsoft.com/office/drawing/2014/main" id="{190FCBC8-2B3E-B24B-AABF-A7C6972B783D}"/>
              </a:ext>
            </a:extLst>
          </p:cNvPr>
          <p:cNvSpPr>
            <a:spLocks noGrp="1"/>
          </p:cNvSpPr>
          <p:nvPr>
            <p:ph type="body" idx="20"/>
          </p:nvPr>
        </p:nvSpPr>
        <p:spPr>
          <a:xfrm>
            <a:off x="1097280" y="5397755"/>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29" name="Picture Placeholder 9">
            <a:extLst>
              <a:ext uri="{FF2B5EF4-FFF2-40B4-BE49-F238E27FC236}">
                <a16:creationId xmlns:a16="http://schemas.microsoft.com/office/drawing/2014/main" id="{BBDB1E20-3F64-F24A-8B87-CD260FA77F2B}"/>
              </a:ext>
            </a:extLst>
          </p:cNvPr>
          <p:cNvSpPr>
            <a:spLocks noGrp="1"/>
          </p:cNvSpPr>
          <p:nvPr>
            <p:ph type="pic" sz="quarter" idx="21"/>
          </p:nvPr>
        </p:nvSpPr>
        <p:spPr>
          <a:xfrm>
            <a:off x="4027170" y="3472911"/>
            <a:ext cx="975122" cy="1300881"/>
          </a:xfrm>
          <a:prstGeom prst="ellipse">
            <a:avLst/>
          </a:prstGeom>
        </p:spPr>
        <p:txBody>
          <a:bodyPr/>
          <a:lstStyle>
            <a:lvl1pPr>
              <a:defRPr>
                <a:solidFill>
                  <a:schemeClr val="bg1"/>
                </a:solidFill>
              </a:defRPr>
            </a:lvl1pPr>
          </a:lstStyle>
          <a:p>
            <a:endParaRPr lang="en-RU" dirty="0"/>
          </a:p>
        </p:txBody>
      </p:sp>
      <p:sp>
        <p:nvSpPr>
          <p:cNvPr id="30" name="Text Placeholder 2">
            <a:extLst>
              <a:ext uri="{FF2B5EF4-FFF2-40B4-BE49-F238E27FC236}">
                <a16:creationId xmlns:a16="http://schemas.microsoft.com/office/drawing/2014/main" id="{3CD07279-9ECA-3548-8E86-1CDDE5A829FB}"/>
              </a:ext>
            </a:extLst>
          </p:cNvPr>
          <p:cNvSpPr>
            <a:spLocks noGrp="1"/>
          </p:cNvSpPr>
          <p:nvPr>
            <p:ph type="body" idx="22"/>
          </p:nvPr>
        </p:nvSpPr>
        <p:spPr>
          <a:xfrm>
            <a:off x="3571335" y="4993192"/>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31" name="Text Placeholder 2">
            <a:extLst>
              <a:ext uri="{FF2B5EF4-FFF2-40B4-BE49-F238E27FC236}">
                <a16:creationId xmlns:a16="http://schemas.microsoft.com/office/drawing/2014/main" id="{1C943A1A-131E-7047-B456-F7EBCFCCC290}"/>
              </a:ext>
            </a:extLst>
          </p:cNvPr>
          <p:cNvSpPr>
            <a:spLocks noGrp="1"/>
          </p:cNvSpPr>
          <p:nvPr>
            <p:ph type="body" idx="23"/>
          </p:nvPr>
        </p:nvSpPr>
        <p:spPr>
          <a:xfrm>
            <a:off x="3444240" y="5397755"/>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32" name="Picture Placeholder 9">
            <a:extLst>
              <a:ext uri="{FF2B5EF4-FFF2-40B4-BE49-F238E27FC236}">
                <a16:creationId xmlns:a16="http://schemas.microsoft.com/office/drawing/2014/main" id="{E88D61A6-8504-0A40-9BF3-879C0DBAD504}"/>
              </a:ext>
            </a:extLst>
          </p:cNvPr>
          <p:cNvSpPr>
            <a:spLocks noGrp="1"/>
          </p:cNvSpPr>
          <p:nvPr>
            <p:ph type="pic" sz="quarter" idx="24"/>
          </p:nvPr>
        </p:nvSpPr>
        <p:spPr>
          <a:xfrm>
            <a:off x="6377940" y="3472911"/>
            <a:ext cx="975122" cy="1300881"/>
          </a:xfrm>
          <a:prstGeom prst="ellipse">
            <a:avLst/>
          </a:prstGeom>
        </p:spPr>
        <p:txBody>
          <a:bodyPr/>
          <a:lstStyle>
            <a:lvl1pPr>
              <a:defRPr>
                <a:solidFill>
                  <a:schemeClr val="bg1"/>
                </a:solidFill>
              </a:defRPr>
            </a:lvl1pPr>
          </a:lstStyle>
          <a:p>
            <a:endParaRPr lang="en-RU" dirty="0"/>
          </a:p>
        </p:txBody>
      </p:sp>
      <p:sp>
        <p:nvSpPr>
          <p:cNvPr id="33" name="Text Placeholder 2">
            <a:extLst>
              <a:ext uri="{FF2B5EF4-FFF2-40B4-BE49-F238E27FC236}">
                <a16:creationId xmlns:a16="http://schemas.microsoft.com/office/drawing/2014/main" id="{2403CC36-C1A6-9243-934D-9C20FEA20CF3}"/>
              </a:ext>
            </a:extLst>
          </p:cNvPr>
          <p:cNvSpPr>
            <a:spLocks noGrp="1"/>
          </p:cNvSpPr>
          <p:nvPr>
            <p:ph type="body" idx="25"/>
          </p:nvPr>
        </p:nvSpPr>
        <p:spPr>
          <a:xfrm>
            <a:off x="5925915" y="4993192"/>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34" name="Text Placeholder 2">
            <a:extLst>
              <a:ext uri="{FF2B5EF4-FFF2-40B4-BE49-F238E27FC236}">
                <a16:creationId xmlns:a16="http://schemas.microsoft.com/office/drawing/2014/main" id="{38144DC1-3E9A-CF4F-A267-E26A7355F8E1}"/>
              </a:ext>
            </a:extLst>
          </p:cNvPr>
          <p:cNvSpPr>
            <a:spLocks noGrp="1"/>
          </p:cNvSpPr>
          <p:nvPr>
            <p:ph type="body" idx="26"/>
          </p:nvPr>
        </p:nvSpPr>
        <p:spPr>
          <a:xfrm>
            <a:off x="5798820" y="5397755"/>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4067727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speaker collu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3BC1E-66ED-5448-8278-A9D51F179B68}"/>
              </a:ext>
            </a:extLst>
          </p:cNvPr>
          <p:cNvPicPr>
            <a:picLocks noChangeAspect="1"/>
          </p:cNvPicPr>
          <p:nvPr userDrawn="1"/>
        </p:nvPicPr>
        <p:blipFill>
          <a:blip r:embed="rId2"/>
          <a:stretch>
            <a:fillRect/>
          </a:stretch>
        </p:blipFill>
        <p:spPr>
          <a:xfrm>
            <a:off x="0" y="0"/>
            <a:ext cx="9144000" cy="6854430"/>
          </a:xfrm>
          <a:prstGeom prst="rect">
            <a:avLst/>
          </a:prstGeom>
        </p:spPr>
      </p:pic>
      <p:sp>
        <p:nvSpPr>
          <p:cNvPr id="10" name="Picture Placeholder 9">
            <a:extLst>
              <a:ext uri="{FF2B5EF4-FFF2-40B4-BE49-F238E27FC236}">
                <a16:creationId xmlns:a16="http://schemas.microsoft.com/office/drawing/2014/main" id="{7EAAD257-E2B2-1042-9179-DA5EAE038A2F}"/>
              </a:ext>
            </a:extLst>
          </p:cNvPr>
          <p:cNvSpPr>
            <a:spLocks noGrp="1"/>
          </p:cNvSpPr>
          <p:nvPr>
            <p:ph type="pic" sz="quarter" idx="10"/>
          </p:nvPr>
        </p:nvSpPr>
        <p:spPr>
          <a:xfrm>
            <a:off x="1945512" y="1414782"/>
            <a:ext cx="975122" cy="1300881"/>
          </a:xfrm>
          <a:prstGeom prst="ellipse">
            <a:avLst/>
          </a:prstGeom>
        </p:spPr>
        <p:txBody>
          <a:bodyPr/>
          <a:lstStyle>
            <a:lvl1pPr>
              <a:defRPr>
                <a:solidFill>
                  <a:schemeClr val="bg1"/>
                </a:solidFill>
              </a:defRPr>
            </a:lvl1pPr>
          </a:lstStyle>
          <a:p>
            <a:endParaRPr lang="en-RU" dirty="0"/>
          </a:p>
        </p:txBody>
      </p:sp>
      <p:sp>
        <p:nvSpPr>
          <p:cNvPr id="11" name="Text Placeholder 2">
            <a:extLst>
              <a:ext uri="{FF2B5EF4-FFF2-40B4-BE49-F238E27FC236}">
                <a16:creationId xmlns:a16="http://schemas.microsoft.com/office/drawing/2014/main" id="{A8653F76-DDBC-5C49-84B1-94BDA40C226D}"/>
              </a:ext>
            </a:extLst>
          </p:cNvPr>
          <p:cNvSpPr>
            <a:spLocks noGrp="1"/>
          </p:cNvSpPr>
          <p:nvPr>
            <p:ph type="body" idx="1"/>
          </p:nvPr>
        </p:nvSpPr>
        <p:spPr>
          <a:xfrm>
            <a:off x="1493487" y="2935062"/>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2" name="Text Placeholder 2">
            <a:extLst>
              <a:ext uri="{FF2B5EF4-FFF2-40B4-BE49-F238E27FC236}">
                <a16:creationId xmlns:a16="http://schemas.microsoft.com/office/drawing/2014/main" id="{CE4FC0B9-BD7F-BF46-A630-B82100A1BD3A}"/>
              </a:ext>
            </a:extLst>
          </p:cNvPr>
          <p:cNvSpPr>
            <a:spLocks noGrp="1"/>
          </p:cNvSpPr>
          <p:nvPr>
            <p:ph type="body" idx="11"/>
          </p:nvPr>
        </p:nvSpPr>
        <p:spPr>
          <a:xfrm>
            <a:off x="1366391" y="3339625"/>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19" name="Picture Placeholder 9">
            <a:extLst>
              <a:ext uri="{FF2B5EF4-FFF2-40B4-BE49-F238E27FC236}">
                <a16:creationId xmlns:a16="http://schemas.microsoft.com/office/drawing/2014/main" id="{ACF21ED3-D1FF-EC4D-8077-0D84C37E9213}"/>
              </a:ext>
            </a:extLst>
          </p:cNvPr>
          <p:cNvSpPr>
            <a:spLocks noGrp="1"/>
          </p:cNvSpPr>
          <p:nvPr>
            <p:ph type="pic" sz="quarter" idx="12"/>
          </p:nvPr>
        </p:nvSpPr>
        <p:spPr>
          <a:xfrm>
            <a:off x="6326423" y="1414782"/>
            <a:ext cx="975122" cy="1300881"/>
          </a:xfrm>
          <a:prstGeom prst="ellipse">
            <a:avLst/>
          </a:prstGeom>
        </p:spPr>
        <p:txBody>
          <a:bodyPr/>
          <a:lstStyle>
            <a:lvl1pPr>
              <a:defRPr>
                <a:solidFill>
                  <a:schemeClr val="bg1"/>
                </a:solidFill>
              </a:defRPr>
            </a:lvl1pPr>
          </a:lstStyle>
          <a:p>
            <a:endParaRPr lang="en-RU" dirty="0"/>
          </a:p>
        </p:txBody>
      </p:sp>
      <p:sp>
        <p:nvSpPr>
          <p:cNvPr id="20" name="Text Placeholder 2">
            <a:extLst>
              <a:ext uri="{FF2B5EF4-FFF2-40B4-BE49-F238E27FC236}">
                <a16:creationId xmlns:a16="http://schemas.microsoft.com/office/drawing/2014/main" id="{757692D8-269D-A040-8157-D24B5BC91F0E}"/>
              </a:ext>
            </a:extLst>
          </p:cNvPr>
          <p:cNvSpPr>
            <a:spLocks noGrp="1"/>
          </p:cNvSpPr>
          <p:nvPr>
            <p:ph type="body" idx="13"/>
          </p:nvPr>
        </p:nvSpPr>
        <p:spPr>
          <a:xfrm>
            <a:off x="5870589" y="2935062"/>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8A5910B9-33BA-FF4A-8CFA-38A6DE6BB36F}"/>
              </a:ext>
            </a:extLst>
          </p:cNvPr>
          <p:cNvSpPr>
            <a:spLocks noGrp="1"/>
          </p:cNvSpPr>
          <p:nvPr>
            <p:ph type="body" idx="14"/>
          </p:nvPr>
        </p:nvSpPr>
        <p:spPr>
          <a:xfrm>
            <a:off x="5743493" y="3339625"/>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
        <p:nvSpPr>
          <p:cNvPr id="22" name="Picture Placeholder 9">
            <a:extLst>
              <a:ext uri="{FF2B5EF4-FFF2-40B4-BE49-F238E27FC236}">
                <a16:creationId xmlns:a16="http://schemas.microsoft.com/office/drawing/2014/main" id="{8607A446-D110-3446-8C6C-F46E677FE126}"/>
              </a:ext>
            </a:extLst>
          </p:cNvPr>
          <p:cNvSpPr>
            <a:spLocks noGrp="1"/>
          </p:cNvSpPr>
          <p:nvPr>
            <p:ph type="pic" sz="quarter" idx="15"/>
          </p:nvPr>
        </p:nvSpPr>
        <p:spPr>
          <a:xfrm>
            <a:off x="4063873" y="2778560"/>
            <a:ext cx="975122" cy="1300881"/>
          </a:xfrm>
          <a:prstGeom prst="ellipse">
            <a:avLst/>
          </a:prstGeom>
        </p:spPr>
        <p:txBody>
          <a:bodyPr/>
          <a:lstStyle>
            <a:lvl1pPr>
              <a:defRPr>
                <a:solidFill>
                  <a:schemeClr val="bg1"/>
                </a:solidFill>
              </a:defRPr>
            </a:lvl1pPr>
          </a:lstStyle>
          <a:p>
            <a:endParaRPr lang="en-RU" dirty="0"/>
          </a:p>
        </p:txBody>
      </p:sp>
      <p:sp>
        <p:nvSpPr>
          <p:cNvPr id="23" name="Text Placeholder 2">
            <a:extLst>
              <a:ext uri="{FF2B5EF4-FFF2-40B4-BE49-F238E27FC236}">
                <a16:creationId xmlns:a16="http://schemas.microsoft.com/office/drawing/2014/main" id="{35926BC6-60C0-B841-9037-C0804F83E074}"/>
              </a:ext>
            </a:extLst>
          </p:cNvPr>
          <p:cNvSpPr>
            <a:spLocks noGrp="1"/>
          </p:cNvSpPr>
          <p:nvPr>
            <p:ph type="body" idx="16"/>
          </p:nvPr>
        </p:nvSpPr>
        <p:spPr>
          <a:xfrm>
            <a:off x="3611848" y="4298840"/>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24" name="Text Placeholder 2">
            <a:extLst>
              <a:ext uri="{FF2B5EF4-FFF2-40B4-BE49-F238E27FC236}">
                <a16:creationId xmlns:a16="http://schemas.microsoft.com/office/drawing/2014/main" id="{67C21B6C-6B6C-DC4D-BF70-9B67023201E4}"/>
              </a:ext>
            </a:extLst>
          </p:cNvPr>
          <p:cNvSpPr>
            <a:spLocks noGrp="1"/>
          </p:cNvSpPr>
          <p:nvPr>
            <p:ph type="body" idx="17"/>
          </p:nvPr>
        </p:nvSpPr>
        <p:spPr>
          <a:xfrm>
            <a:off x="3484752" y="4703403"/>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98914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speaker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03BC1E-66ED-5448-8278-A9D51F179B68}"/>
              </a:ext>
            </a:extLst>
          </p:cNvPr>
          <p:cNvPicPr>
            <a:picLocks noChangeAspect="1"/>
          </p:cNvPicPr>
          <p:nvPr userDrawn="1"/>
        </p:nvPicPr>
        <p:blipFill>
          <a:blip r:embed="rId2"/>
          <a:stretch>
            <a:fillRect/>
          </a:stretch>
        </p:blipFill>
        <p:spPr>
          <a:xfrm>
            <a:off x="0" y="0"/>
            <a:ext cx="9144000" cy="6854430"/>
          </a:xfrm>
          <a:prstGeom prst="rect">
            <a:avLst/>
          </a:prstGeom>
        </p:spPr>
      </p:pic>
      <p:sp>
        <p:nvSpPr>
          <p:cNvPr id="10" name="Picture Placeholder 9">
            <a:extLst>
              <a:ext uri="{FF2B5EF4-FFF2-40B4-BE49-F238E27FC236}">
                <a16:creationId xmlns:a16="http://schemas.microsoft.com/office/drawing/2014/main" id="{7EAAD257-E2B2-1042-9179-DA5EAE038A2F}"/>
              </a:ext>
            </a:extLst>
          </p:cNvPr>
          <p:cNvSpPr>
            <a:spLocks noGrp="1"/>
          </p:cNvSpPr>
          <p:nvPr>
            <p:ph type="pic" sz="quarter" idx="10"/>
          </p:nvPr>
        </p:nvSpPr>
        <p:spPr>
          <a:xfrm>
            <a:off x="4084439" y="1908721"/>
            <a:ext cx="975122" cy="1300881"/>
          </a:xfrm>
          <a:prstGeom prst="ellipse">
            <a:avLst/>
          </a:prstGeom>
        </p:spPr>
        <p:txBody>
          <a:bodyPr/>
          <a:lstStyle>
            <a:lvl1pPr>
              <a:defRPr>
                <a:solidFill>
                  <a:schemeClr val="bg1"/>
                </a:solidFill>
              </a:defRPr>
            </a:lvl1pPr>
          </a:lstStyle>
          <a:p>
            <a:endParaRPr lang="en-RU" dirty="0"/>
          </a:p>
        </p:txBody>
      </p:sp>
      <p:sp>
        <p:nvSpPr>
          <p:cNvPr id="11" name="Text Placeholder 2">
            <a:extLst>
              <a:ext uri="{FF2B5EF4-FFF2-40B4-BE49-F238E27FC236}">
                <a16:creationId xmlns:a16="http://schemas.microsoft.com/office/drawing/2014/main" id="{A8653F76-DDBC-5C49-84B1-94BDA40C226D}"/>
              </a:ext>
            </a:extLst>
          </p:cNvPr>
          <p:cNvSpPr>
            <a:spLocks noGrp="1"/>
          </p:cNvSpPr>
          <p:nvPr>
            <p:ph type="body" idx="1"/>
          </p:nvPr>
        </p:nvSpPr>
        <p:spPr>
          <a:xfrm>
            <a:off x="3632415" y="3429001"/>
            <a:ext cx="1879171" cy="299171"/>
          </a:xfrm>
          <a:prstGeom prst="rect">
            <a:avLst/>
          </a:prstGeom>
        </p:spPr>
        <p:txBody>
          <a:bodyPr anchor="ctr">
            <a:noAutofit/>
          </a:bodyPr>
          <a:lstStyle>
            <a:lvl1pPr marL="0" indent="0" algn="ctr">
              <a:buNone/>
              <a:defRPr sz="1200" b="1" i="0">
                <a:solidFill>
                  <a:schemeClr val="bg1"/>
                </a:solidFill>
                <a:latin typeface="Akrobat SemiBold"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12" name="Text Placeholder 2">
            <a:extLst>
              <a:ext uri="{FF2B5EF4-FFF2-40B4-BE49-F238E27FC236}">
                <a16:creationId xmlns:a16="http://schemas.microsoft.com/office/drawing/2014/main" id="{CE4FC0B9-BD7F-BF46-A630-B82100A1BD3A}"/>
              </a:ext>
            </a:extLst>
          </p:cNvPr>
          <p:cNvSpPr>
            <a:spLocks noGrp="1"/>
          </p:cNvSpPr>
          <p:nvPr>
            <p:ph type="body" idx="11"/>
          </p:nvPr>
        </p:nvSpPr>
        <p:spPr>
          <a:xfrm>
            <a:off x="3505319" y="3833564"/>
            <a:ext cx="2118361" cy="739817"/>
          </a:xfrm>
          <a:prstGeom prst="rect">
            <a:avLst/>
          </a:prstGeom>
        </p:spPr>
        <p:txBody>
          <a:bodyPr>
            <a:normAutofit/>
          </a:bodyPr>
          <a:lstStyle>
            <a:lvl1pPr marL="0" indent="0" algn="ctr">
              <a:buNone/>
              <a:defRPr sz="1050" b="0" i="0">
                <a:solidFill>
                  <a:schemeClr val="bg1"/>
                </a:solidFill>
                <a:latin typeface="Akrobat"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01567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27200" y="3813175"/>
            <a:ext cx="7415213" cy="1389063"/>
          </a:xfrm>
        </p:spPr>
        <p:txBody>
          <a:bodyPr/>
          <a:lstStyle/>
          <a:p>
            <a:r>
              <a:rPr lang="ru-RU"/>
              <a:t>Образец заголовка</a:t>
            </a:r>
          </a:p>
        </p:txBody>
      </p:sp>
    </p:spTree>
    <p:extLst>
      <p:ext uri="{BB962C8B-B14F-4D97-AF65-F5344CB8AC3E}">
        <p14:creationId xmlns:p14="http://schemas.microsoft.com/office/powerpoint/2010/main" val="3262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418411-98EF-4C7D-A882-AF4DB137AA2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084ECB6-D9D9-4BC1-A6B1-F581C7BD701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4521F41-6056-4E8E-90A5-7CD0CE1C1B10}"/>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5" name="Нижний колонтитул 4">
            <a:extLst>
              <a:ext uri="{FF2B5EF4-FFF2-40B4-BE49-F238E27FC236}">
                <a16:creationId xmlns:a16="http://schemas.microsoft.com/office/drawing/2014/main" id="{39B0EC21-3A10-4922-9663-82F00FAF184B}"/>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91290E46-0C55-43F4-9833-F55017BC135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83507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364622300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51286736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55600" y="898525"/>
            <a:ext cx="4059238" cy="2185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67238" y="898525"/>
            <a:ext cx="4059237" cy="2185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16498184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3950397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45653374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14119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227464040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218917503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56505590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64313" y="109538"/>
            <a:ext cx="2068512" cy="297497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55600" y="109538"/>
            <a:ext cx="6056313" cy="29749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97442810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493DC8-7A4C-4BD6-A87D-41A55B23569B}"/>
              </a:ext>
            </a:extLst>
          </p:cNvPr>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a:extLst>
              <a:ext uri="{FF2B5EF4-FFF2-40B4-BE49-F238E27FC236}">
                <a16:creationId xmlns:a16="http://schemas.microsoft.com/office/drawing/2014/main" id="{9B0DF525-6675-4E99-851D-9D26D581929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1B2AFD3-8FF5-4EE3-A7EA-AA68A0EFC992}"/>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5" name="Нижний колонтитул 4">
            <a:extLst>
              <a:ext uri="{FF2B5EF4-FFF2-40B4-BE49-F238E27FC236}">
                <a16:creationId xmlns:a16="http://schemas.microsoft.com/office/drawing/2014/main" id="{40E922A0-26DB-48C2-A1EA-E568A4EE7878}"/>
              </a:ext>
            </a:extLst>
          </p:cNvPr>
          <p:cNvSpPr>
            <a:spLocks noGrp="1"/>
          </p:cNvSpPr>
          <p:nvPr>
            <p:ph type="ftr" sz="quarter" idx="11"/>
          </p:nvPr>
        </p:nvSpPr>
        <p:spPr/>
        <p:txBody>
          <a:bodyPr/>
          <a:lstStyle/>
          <a:p>
            <a:endParaRPr lang="en-US" dirty="0"/>
          </a:p>
        </p:txBody>
      </p:sp>
      <p:sp>
        <p:nvSpPr>
          <p:cNvPr id="6" name="Номер слайда 5">
            <a:extLst>
              <a:ext uri="{FF2B5EF4-FFF2-40B4-BE49-F238E27FC236}">
                <a16:creationId xmlns:a16="http://schemas.microsoft.com/office/drawing/2014/main" id="{73F33CD3-C934-40E3-B18E-8FF6FF65312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9090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9288" y="109538"/>
            <a:ext cx="7983537" cy="458787"/>
          </a:xfrm>
        </p:spPr>
        <p:txBody>
          <a:bodyPr/>
          <a:lstStyle/>
          <a:p>
            <a:r>
              <a:rPr lang="ru-RU"/>
              <a:t>Образец заголовка</a:t>
            </a:r>
          </a:p>
        </p:txBody>
      </p:sp>
      <p:sp>
        <p:nvSpPr>
          <p:cNvPr id="3" name="Таблица 2"/>
          <p:cNvSpPr>
            <a:spLocks noGrp="1"/>
          </p:cNvSpPr>
          <p:nvPr>
            <p:ph type="tbl" idx="1"/>
          </p:nvPr>
        </p:nvSpPr>
        <p:spPr>
          <a:xfrm>
            <a:off x="355600" y="898525"/>
            <a:ext cx="8270875" cy="2185988"/>
          </a:xfrm>
        </p:spPr>
        <p:txBody>
          <a:bodyPr/>
          <a:lstStyle/>
          <a:p>
            <a:pPr lvl="0"/>
            <a:endParaRPr lang="ru-RU" noProof="0"/>
          </a:p>
        </p:txBody>
      </p:sp>
    </p:spTree>
    <p:extLst>
      <p:ext uri="{BB962C8B-B14F-4D97-AF65-F5344CB8AC3E}">
        <p14:creationId xmlns:p14="http://schemas.microsoft.com/office/powerpoint/2010/main" val="423236931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9288" y="109538"/>
            <a:ext cx="7983537" cy="458787"/>
          </a:xfrm>
        </p:spPr>
        <p:txBody>
          <a:bodyPr/>
          <a:lstStyle/>
          <a:p>
            <a:r>
              <a:rPr lang="ru-RU"/>
              <a:t>Образец заголовка</a:t>
            </a:r>
          </a:p>
        </p:txBody>
      </p:sp>
      <p:sp>
        <p:nvSpPr>
          <p:cNvPr id="3" name="Текст 2"/>
          <p:cNvSpPr>
            <a:spLocks noGrp="1"/>
          </p:cNvSpPr>
          <p:nvPr>
            <p:ph type="body" sz="half" idx="1"/>
          </p:nvPr>
        </p:nvSpPr>
        <p:spPr>
          <a:xfrm>
            <a:off x="355600" y="898525"/>
            <a:ext cx="4059238"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567238" y="898525"/>
            <a:ext cx="4059237"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51504223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9288" y="109538"/>
            <a:ext cx="7983537" cy="458787"/>
          </a:xfrm>
        </p:spPr>
        <p:txBody>
          <a:bodyPr/>
          <a:lstStyle/>
          <a:p>
            <a:r>
              <a:rPr lang="ru-RU"/>
              <a:t>Образец заголовка</a:t>
            </a:r>
          </a:p>
        </p:txBody>
      </p:sp>
      <p:sp>
        <p:nvSpPr>
          <p:cNvPr id="3" name="Текст 2"/>
          <p:cNvSpPr>
            <a:spLocks noGrp="1"/>
          </p:cNvSpPr>
          <p:nvPr>
            <p:ph type="body" sz="half" idx="1"/>
          </p:nvPr>
        </p:nvSpPr>
        <p:spPr>
          <a:xfrm>
            <a:off x="355600" y="898525"/>
            <a:ext cx="4059238"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Картинка 3"/>
          <p:cNvSpPr>
            <a:spLocks noGrp="1"/>
          </p:cNvSpPr>
          <p:nvPr>
            <p:ph type="clipArt" sz="half" idx="2"/>
          </p:nvPr>
        </p:nvSpPr>
        <p:spPr>
          <a:xfrm>
            <a:off x="4567238" y="898525"/>
            <a:ext cx="4059237" cy="2185988"/>
          </a:xfrm>
        </p:spPr>
        <p:txBody>
          <a:bodyPr/>
          <a:lstStyle/>
          <a:p>
            <a:pPr lvl="0"/>
            <a:endParaRPr lang="ru-RU" noProof="0"/>
          </a:p>
        </p:txBody>
      </p:sp>
    </p:spTree>
    <p:extLst>
      <p:ext uri="{BB962C8B-B14F-4D97-AF65-F5344CB8AC3E}">
        <p14:creationId xmlns:p14="http://schemas.microsoft.com/office/powerpoint/2010/main" val="125620747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27200" y="3813175"/>
            <a:ext cx="7415213" cy="1389063"/>
          </a:xfrm>
        </p:spPr>
        <p:txBody>
          <a:bodyPr/>
          <a:lstStyle/>
          <a:p>
            <a:r>
              <a:rPr lang="ru-RU"/>
              <a:t>Образец заголовка</a:t>
            </a:r>
          </a:p>
        </p:txBody>
      </p:sp>
    </p:spTree>
    <p:extLst>
      <p:ext uri="{BB962C8B-B14F-4D97-AF65-F5344CB8AC3E}">
        <p14:creationId xmlns:p14="http://schemas.microsoft.com/office/powerpoint/2010/main" val="853184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9288" y="109538"/>
            <a:ext cx="7983537" cy="458787"/>
          </a:xfrm>
        </p:spPr>
        <p:txBody>
          <a:bodyPr/>
          <a:lstStyle/>
          <a:p>
            <a:r>
              <a:rPr lang="ru-RU"/>
              <a:t>Образец заголовка</a:t>
            </a:r>
          </a:p>
        </p:txBody>
      </p:sp>
      <p:sp>
        <p:nvSpPr>
          <p:cNvPr id="3" name="Объект 2"/>
          <p:cNvSpPr>
            <a:spLocks noGrp="1"/>
          </p:cNvSpPr>
          <p:nvPr>
            <p:ph sz="half" idx="1"/>
          </p:nvPr>
        </p:nvSpPr>
        <p:spPr>
          <a:xfrm>
            <a:off x="355600" y="898525"/>
            <a:ext cx="4059238"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67238" y="898525"/>
            <a:ext cx="4059237"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7276508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776D02-D4C1-4155-8D0D-689F51C7BBD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ABB5B05-439E-4063-A2E5-3023C350EE0B}"/>
              </a:ext>
            </a:extLst>
          </p:cNvPr>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B7DB040-5D06-40B0-B743-CB1DC20DE065}"/>
              </a:ext>
            </a:extLst>
          </p:cNvPr>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BF0942C-5C2F-491F-B1B9-632B3048AA4B}"/>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6" name="Нижний колонтитул 5">
            <a:extLst>
              <a:ext uri="{FF2B5EF4-FFF2-40B4-BE49-F238E27FC236}">
                <a16:creationId xmlns:a16="http://schemas.microsoft.com/office/drawing/2014/main" id="{7540897D-15C3-48A8-A914-B5F19D4EAD3A}"/>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614741C6-FC37-4805-A67A-9FBB58872C3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215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82E544-97FD-48FE-BC55-17A9C7B675E2}"/>
              </a:ext>
            </a:extLst>
          </p:cNvPr>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59A1704-3200-433C-972E-BBE8F56922D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a:extLst>
              <a:ext uri="{FF2B5EF4-FFF2-40B4-BE49-F238E27FC236}">
                <a16:creationId xmlns:a16="http://schemas.microsoft.com/office/drawing/2014/main" id="{64C951C4-7690-48C3-AD2D-C6EA33E0B7DB}"/>
              </a:ext>
            </a:extLst>
          </p:cNvPr>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E55F2B8-EA9D-46E5-83E3-94A8327EAD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a:extLst>
              <a:ext uri="{FF2B5EF4-FFF2-40B4-BE49-F238E27FC236}">
                <a16:creationId xmlns:a16="http://schemas.microsoft.com/office/drawing/2014/main" id="{7E658F3C-ACF0-4607-8AE7-72EEFA01CC37}"/>
              </a:ext>
            </a:extLst>
          </p:cNvPr>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3795202F-1A72-4678-8234-739B75D9C72A}"/>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8" name="Нижний колонтитул 7">
            <a:extLst>
              <a:ext uri="{FF2B5EF4-FFF2-40B4-BE49-F238E27FC236}">
                <a16:creationId xmlns:a16="http://schemas.microsoft.com/office/drawing/2014/main" id="{477B5548-08D6-4605-804C-CABD3D7E8DCC}"/>
              </a:ext>
            </a:extLst>
          </p:cNvPr>
          <p:cNvSpPr>
            <a:spLocks noGrp="1"/>
          </p:cNvSpPr>
          <p:nvPr>
            <p:ph type="ftr" sz="quarter" idx="11"/>
          </p:nvPr>
        </p:nvSpPr>
        <p:spPr/>
        <p:txBody>
          <a:bodyPr/>
          <a:lstStyle/>
          <a:p>
            <a:endParaRPr lang="en-US" dirty="0"/>
          </a:p>
        </p:txBody>
      </p:sp>
      <p:sp>
        <p:nvSpPr>
          <p:cNvPr id="9" name="Номер слайда 8">
            <a:extLst>
              <a:ext uri="{FF2B5EF4-FFF2-40B4-BE49-F238E27FC236}">
                <a16:creationId xmlns:a16="http://schemas.microsoft.com/office/drawing/2014/main" id="{FC0A6686-33E9-4F82-A581-EB61E727562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06772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F73508-DC54-45C8-9200-D47CBA21DA6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EED78B68-F3C2-47DA-859E-6BB692E1D2A2}"/>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4" name="Нижний колонтитул 3">
            <a:extLst>
              <a:ext uri="{FF2B5EF4-FFF2-40B4-BE49-F238E27FC236}">
                <a16:creationId xmlns:a16="http://schemas.microsoft.com/office/drawing/2014/main" id="{4588078D-F0A5-445E-8AFA-2040F797D816}"/>
              </a:ext>
            </a:extLst>
          </p:cNvPr>
          <p:cNvSpPr>
            <a:spLocks noGrp="1"/>
          </p:cNvSpPr>
          <p:nvPr>
            <p:ph type="ftr" sz="quarter" idx="11"/>
          </p:nvPr>
        </p:nvSpPr>
        <p:spPr/>
        <p:txBody>
          <a:bodyPr/>
          <a:lstStyle/>
          <a:p>
            <a:endParaRPr lang="en-US" dirty="0"/>
          </a:p>
        </p:txBody>
      </p:sp>
      <p:sp>
        <p:nvSpPr>
          <p:cNvPr id="5" name="Номер слайда 4">
            <a:extLst>
              <a:ext uri="{FF2B5EF4-FFF2-40B4-BE49-F238E27FC236}">
                <a16:creationId xmlns:a16="http://schemas.microsoft.com/office/drawing/2014/main" id="{53722037-1C75-414B-859F-8F68C56E2EF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4120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1C55983-263F-46BC-B8C2-BC1D04C46637}"/>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3" name="Нижний колонтитул 2">
            <a:extLst>
              <a:ext uri="{FF2B5EF4-FFF2-40B4-BE49-F238E27FC236}">
                <a16:creationId xmlns:a16="http://schemas.microsoft.com/office/drawing/2014/main" id="{5C72E42B-18C4-42B7-8035-0BCEDBDFB723}"/>
              </a:ext>
            </a:extLst>
          </p:cNvPr>
          <p:cNvSpPr>
            <a:spLocks noGrp="1"/>
          </p:cNvSpPr>
          <p:nvPr>
            <p:ph type="ftr" sz="quarter" idx="11"/>
          </p:nvPr>
        </p:nvSpPr>
        <p:spPr/>
        <p:txBody>
          <a:bodyPr/>
          <a:lstStyle/>
          <a:p>
            <a:endParaRPr lang="en-US" dirty="0"/>
          </a:p>
        </p:txBody>
      </p:sp>
      <p:sp>
        <p:nvSpPr>
          <p:cNvPr id="4" name="Номер слайда 3">
            <a:extLst>
              <a:ext uri="{FF2B5EF4-FFF2-40B4-BE49-F238E27FC236}">
                <a16:creationId xmlns:a16="http://schemas.microsoft.com/office/drawing/2014/main" id="{C6A859E8-485E-4325-ACA7-739CF6AE9C1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14182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ABAED4-E2B5-4603-9B52-37F4796BA7F4}"/>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a:extLst>
              <a:ext uri="{FF2B5EF4-FFF2-40B4-BE49-F238E27FC236}">
                <a16:creationId xmlns:a16="http://schemas.microsoft.com/office/drawing/2014/main" id="{CF5C2C94-016E-406E-9E80-A2CFCE87CC3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363B7C4-9B05-45E4-B379-58471A7BA8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F2868480-C8C6-4912-8002-40D6FD5790D4}"/>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6" name="Нижний колонтитул 5">
            <a:extLst>
              <a:ext uri="{FF2B5EF4-FFF2-40B4-BE49-F238E27FC236}">
                <a16:creationId xmlns:a16="http://schemas.microsoft.com/office/drawing/2014/main" id="{E17F1B94-4217-44BD-9191-8FD939F5C140}"/>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B5C5F8F4-56D8-4B4B-B62F-E4C89435A2B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9423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30B039-DDF2-4D8C-9373-EB6AA0FE15C7}"/>
              </a:ext>
            </a:extLst>
          </p:cNvPr>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a:extLst>
              <a:ext uri="{FF2B5EF4-FFF2-40B4-BE49-F238E27FC236}">
                <a16:creationId xmlns:a16="http://schemas.microsoft.com/office/drawing/2014/main" id="{588C9980-5D6D-4C50-91EE-362DFC692D1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a:extLst>
              <a:ext uri="{FF2B5EF4-FFF2-40B4-BE49-F238E27FC236}">
                <a16:creationId xmlns:a16="http://schemas.microsoft.com/office/drawing/2014/main" id="{C7E772F5-AF2F-4776-A40C-EEB608CD4D1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a:extLst>
              <a:ext uri="{FF2B5EF4-FFF2-40B4-BE49-F238E27FC236}">
                <a16:creationId xmlns:a16="http://schemas.microsoft.com/office/drawing/2014/main" id="{9B0D5025-AD5B-41F7-AAF2-F82367FA38A1}"/>
              </a:ext>
            </a:extLst>
          </p:cNvPr>
          <p:cNvSpPr>
            <a:spLocks noGrp="1"/>
          </p:cNvSpPr>
          <p:nvPr>
            <p:ph type="dt" sz="half" idx="10"/>
          </p:nvPr>
        </p:nvSpPr>
        <p:spPr/>
        <p:txBody>
          <a:bodyPr/>
          <a:lstStyle/>
          <a:p>
            <a:fld id="{C764DE79-268F-4C1A-8933-263129D2AF90}" type="datetimeFigureOut">
              <a:rPr lang="en-US" smtClean="0"/>
              <a:t>10/25/2021</a:t>
            </a:fld>
            <a:endParaRPr lang="en-US" dirty="0"/>
          </a:p>
        </p:txBody>
      </p:sp>
      <p:sp>
        <p:nvSpPr>
          <p:cNvPr id="6" name="Нижний колонтитул 5">
            <a:extLst>
              <a:ext uri="{FF2B5EF4-FFF2-40B4-BE49-F238E27FC236}">
                <a16:creationId xmlns:a16="http://schemas.microsoft.com/office/drawing/2014/main" id="{F9D206F2-8203-4A95-B965-501A6A52E305}"/>
              </a:ext>
            </a:extLst>
          </p:cNvPr>
          <p:cNvSpPr>
            <a:spLocks noGrp="1"/>
          </p:cNvSpPr>
          <p:nvPr>
            <p:ph type="ftr" sz="quarter" idx="11"/>
          </p:nvPr>
        </p:nvSpPr>
        <p:spPr/>
        <p:txBody>
          <a:bodyPr/>
          <a:lstStyle/>
          <a:p>
            <a:endParaRPr lang="en-US" dirty="0"/>
          </a:p>
        </p:txBody>
      </p:sp>
      <p:sp>
        <p:nvSpPr>
          <p:cNvPr id="7" name="Номер слайда 6">
            <a:extLst>
              <a:ext uri="{FF2B5EF4-FFF2-40B4-BE49-F238E27FC236}">
                <a16:creationId xmlns:a16="http://schemas.microsoft.com/office/drawing/2014/main" id="{6FC53E4D-AFDB-4976-BD57-5BED833967D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0285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2.pn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373804-BB99-46DC-B259-BAAA915A758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C1B3ABD-B23D-43AE-B3C4-12BF4FF7164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E646DA6-3DBE-42B6-BD68-7B4E5018707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10/25/2021</a:t>
            </a:fld>
            <a:endParaRPr lang="en-US" dirty="0"/>
          </a:p>
        </p:txBody>
      </p:sp>
      <p:sp>
        <p:nvSpPr>
          <p:cNvPr id="5" name="Нижний колонтитул 4">
            <a:extLst>
              <a:ext uri="{FF2B5EF4-FFF2-40B4-BE49-F238E27FC236}">
                <a16:creationId xmlns:a16="http://schemas.microsoft.com/office/drawing/2014/main" id="{8B159C14-C20E-4221-AFDD-339750924CE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Номер слайда 5">
            <a:extLst>
              <a:ext uri="{FF2B5EF4-FFF2-40B4-BE49-F238E27FC236}">
                <a16:creationId xmlns:a16="http://schemas.microsoft.com/office/drawing/2014/main" id="{D97782E4-1385-4173-8860-426E5F381EA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530638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body" idx="1"/>
          </p:nvPr>
        </p:nvSpPr>
        <p:spPr bwMode="auto">
          <a:xfrm>
            <a:off x="355600" y="898525"/>
            <a:ext cx="8270875" cy="2185988"/>
          </a:xfrm>
          <a:prstGeom prst="rect">
            <a:avLst/>
          </a:prstGeom>
          <a:noFill/>
          <a:ln w="9525">
            <a:noFill/>
            <a:miter lim="800000"/>
            <a:headEnd/>
            <a:tailEnd/>
          </a:ln>
        </p:spPr>
        <p:txBody>
          <a:bodyPr vert="horz" wrap="square" lIns="108000" tIns="180000" rIns="108000" bIns="180000" numCol="1" anchor="t" anchorCtr="0" compatLnSpc="1">
            <a:prstTxWarp prst="textNoShape">
              <a:avLst/>
            </a:prstTxWarp>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9" name="Rectangle 5"/>
          <p:cNvSpPr>
            <a:spLocks noGrp="1" noChangeArrowheads="1"/>
          </p:cNvSpPr>
          <p:nvPr>
            <p:ph type="title"/>
          </p:nvPr>
        </p:nvSpPr>
        <p:spPr bwMode="auto">
          <a:xfrm>
            <a:off x="649288" y="109538"/>
            <a:ext cx="7983537" cy="458787"/>
          </a:xfrm>
          <a:prstGeom prst="rect">
            <a:avLst/>
          </a:prstGeom>
          <a:noFill/>
          <a:ln w="9525" algn="ctr">
            <a:noFill/>
            <a:miter lim="800000"/>
            <a:headEnd/>
            <a:tailEnd/>
          </a:ln>
        </p:spPr>
        <p:txBody>
          <a:bodyPr vert="horz" wrap="square" lIns="137160" tIns="91440" rIns="91440" bIns="91440" numCol="1" anchor="ctr" anchorCtr="0" compatLnSpc="1">
            <a:prstTxWarp prst="textNoShape">
              <a:avLst/>
            </a:prstTxWarp>
            <a:spAutoFit/>
          </a:bodyPr>
          <a:lstStyle/>
          <a:p>
            <a:pPr lvl="0"/>
            <a:r>
              <a:rPr lang="en-GB"/>
              <a:t>Click to edit Master title style</a:t>
            </a:r>
          </a:p>
        </p:txBody>
      </p:sp>
      <p:sp>
        <p:nvSpPr>
          <p:cNvPr id="1030" name="Rectangle 70"/>
          <p:cNvSpPr>
            <a:spLocks noChangeArrowheads="1"/>
          </p:cNvSpPr>
          <p:nvPr/>
        </p:nvSpPr>
        <p:spPr bwMode="auto">
          <a:xfrm>
            <a:off x="0" y="6721475"/>
            <a:ext cx="9144000" cy="136525"/>
          </a:xfrm>
          <a:prstGeom prst="rect">
            <a:avLst/>
          </a:prstGeom>
          <a:solidFill>
            <a:srgbClr val="005298"/>
          </a:solidFill>
          <a:ln w="9525">
            <a:noFill/>
            <a:miter lim="800000"/>
            <a:headEnd/>
            <a:tailEnd/>
          </a:ln>
        </p:spPr>
        <p:txBody>
          <a:bodyPr anchor="ctr">
            <a:spAutoFit/>
          </a:bodyPr>
          <a:lstStyle/>
          <a:p>
            <a:endParaRPr lang="ru-RU"/>
          </a:p>
        </p:txBody>
      </p:sp>
      <p:sp>
        <p:nvSpPr>
          <p:cNvPr id="1032" name="Text Box 18"/>
          <p:cNvSpPr txBox="1">
            <a:spLocks noChangeArrowheads="1"/>
          </p:cNvSpPr>
          <p:nvPr/>
        </p:nvSpPr>
        <p:spPr bwMode="auto">
          <a:xfrm>
            <a:off x="8915400" y="6697663"/>
            <a:ext cx="155575" cy="174625"/>
          </a:xfrm>
          <a:prstGeom prst="rect">
            <a:avLst/>
          </a:prstGeom>
          <a:noFill/>
          <a:ln>
            <a:noFill/>
          </a:ln>
          <a:effectLst/>
        </p:spPr>
        <p:txBody>
          <a:bodyPr wrap="none" lIns="0" tIns="0" rIns="0" bIns="0">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algn="ctr" eaLnBrk="0" fontAlgn="base" hangingPunct="0">
              <a:spcBef>
                <a:spcPct val="15000"/>
              </a:spcBef>
              <a:spcAft>
                <a:spcPct val="0"/>
              </a:spcAft>
              <a:buClr>
                <a:srgbClr val="993300"/>
              </a:buClr>
              <a:defRPr sz="1200">
                <a:solidFill>
                  <a:schemeClr val="tx1"/>
                </a:solidFill>
                <a:latin typeface="Arial" charset="0"/>
              </a:defRPr>
            </a:lvl6pPr>
            <a:lvl7pPr marL="2971800" indent="-228600" algn="ctr" eaLnBrk="0" fontAlgn="base" hangingPunct="0">
              <a:spcBef>
                <a:spcPct val="15000"/>
              </a:spcBef>
              <a:spcAft>
                <a:spcPct val="0"/>
              </a:spcAft>
              <a:buClr>
                <a:srgbClr val="993300"/>
              </a:buClr>
              <a:defRPr sz="1200">
                <a:solidFill>
                  <a:schemeClr val="tx1"/>
                </a:solidFill>
                <a:latin typeface="Arial" charset="0"/>
              </a:defRPr>
            </a:lvl7pPr>
            <a:lvl8pPr marL="3429000" indent="-228600" algn="ctr" eaLnBrk="0" fontAlgn="base" hangingPunct="0">
              <a:spcBef>
                <a:spcPct val="15000"/>
              </a:spcBef>
              <a:spcAft>
                <a:spcPct val="0"/>
              </a:spcAft>
              <a:buClr>
                <a:srgbClr val="993300"/>
              </a:buClr>
              <a:defRPr sz="1200">
                <a:solidFill>
                  <a:schemeClr val="tx1"/>
                </a:solidFill>
                <a:latin typeface="Arial" charset="0"/>
              </a:defRPr>
            </a:lvl8pPr>
            <a:lvl9pPr marL="3886200" indent="-228600" algn="ctr" eaLnBrk="0" fontAlgn="base" hangingPunct="0">
              <a:spcBef>
                <a:spcPct val="15000"/>
              </a:spcBef>
              <a:spcAft>
                <a:spcPct val="0"/>
              </a:spcAft>
              <a:buClr>
                <a:srgbClr val="993300"/>
              </a:buClr>
              <a:defRPr sz="1200">
                <a:solidFill>
                  <a:schemeClr val="tx1"/>
                </a:solidFill>
                <a:latin typeface="Arial" charset="0"/>
              </a:defRPr>
            </a:lvl9pPr>
          </a:lstStyle>
          <a:p>
            <a:pPr algn="l" eaLnBrk="1" hangingPunct="1">
              <a:lnSpc>
                <a:spcPct val="115000"/>
              </a:lnSpc>
              <a:spcBef>
                <a:spcPct val="20000"/>
              </a:spcBef>
              <a:buClr>
                <a:schemeClr val="accent1"/>
              </a:buClr>
              <a:buFont typeface="Arial" charset="0"/>
              <a:buNone/>
              <a:defRPr/>
            </a:pPr>
            <a:fld id="{5BF79744-612B-4117-AB13-027BD2D53E64}" type="slidenum">
              <a:rPr lang="en-GB" sz="1000" smtClean="0">
                <a:solidFill>
                  <a:schemeClr val="bg1"/>
                </a:solidFill>
              </a:rPr>
              <a:pPr algn="l" eaLnBrk="1" hangingPunct="1">
                <a:lnSpc>
                  <a:spcPct val="115000"/>
                </a:lnSpc>
                <a:spcBef>
                  <a:spcPct val="20000"/>
                </a:spcBef>
                <a:buClr>
                  <a:schemeClr val="accent1"/>
                </a:buClr>
                <a:buFont typeface="Arial" charset="0"/>
                <a:buNone/>
                <a:defRPr/>
              </a:pPr>
              <a:t>‹#›</a:t>
            </a:fld>
            <a:endParaRPr lang="en-GB" sz="1000" dirty="0">
              <a:solidFill>
                <a:schemeClr val="bg1"/>
              </a:solidFill>
            </a:endParaRPr>
          </a:p>
        </p:txBody>
      </p:sp>
      <p:sp>
        <p:nvSpPr>
          <p:cNvPr id="3" name="Прямоугольник 2"/>
          <p:cNvSpPr/>
          <p:nvPr/>
        </p:nvSpPr>
        <p:spPr bwMode="auto">
          <a:xfrm>
            <a:off x="0" y="12012"/>
            <a:ext cx="9144000" cy="577516"/>
          </a:xfrm>
          <a:prstGeom prst="rect">
            <a:avLst/>
          </a:prstGeom>
          <a:gradFill>
            <a:gsLst>
              <a:gs pos="59000">
                <a:srgbClr val="0070C0"/>
              </a:gs>
              <a:gs pos="84000">
                <a:srgbClr val="00B0F0"/>
              </a:gs>
            </a:gsLst>
            <a:lin ang="4800000" scaled="0"/>
          </a:gra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33363" marR="0" indent="-233363" algn="ctr" defTabSz="914400" rtl="0" eaLnBrk="1" fontAlgn="base" latinLnBrk="0" hangingPunct="1">
              <a:lnSpc>
                <a:spcPct val="100000"/>
              </a:lnSpc>
              <a:spcBef>
                <a:spcPct val="15000"/>
              </a:spcBef>
              <a:spcAft>
                <a:spcPct val="0"/>
              </a:spcAft>
              <a:buClr>
                <a:srgbClr val="993300"/>
              </a:buClr>
              <a:buSzTx/>
              <a:buFontTx/>
              <a:buNone/>
              <a:tabLst/>
            </a:pPr>
            <a:endParaRPr kumimoji="0" lang="ru-RU" sz="1200" b="0" i="0" u="none" strike="noStrike" cap="none" normalizeH="0" baseline="0">
              <a:ln>
                <a:noFill/>
              </a:ln>
              <a:solidFill>
                <a:schemeClr val="tx1"/>
              </a:solidFill>
              <a:effectLst/>
              <a:latin typeface="Arial" charset="0"/>
            </a:endParaRPr>
          </a:p>
        </p:txBody>
      </p:sp>
      <p:pic>
        <p:nvPicPr>
          <p:cNvPr id="2" name="Рисунок 1"/>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1" y="6477973"/>
            <a:ext cx="649288" cy="368914"/>
          </a:xfrm>
          <a:prstGeom prst="rect">
            <a:avLst/>
          </a:prstGeom>
        </p:spPr>
      </p:pic>
    </p:spTree>
    <p:extLst>
      <p:ext uri="{BB962C8B-B14F-4D97-AF65-F5344CB8AC3E}">
        <p14:creationId xmlns:p14="http://schemas.microsoft.com/office/powerpoint/2010/main" val="19913581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ransition spd="med"/>
  <p:txStyles>
    <p:titleStyle>
      <a:lvl1pPr algn="l" rtl="0" eaLnBrk="0" fontAlgn="base" hangingPunct="0">
        <a:lnSpc>
          <a:spcPct val="90000"/>
        </a:lnSpc>
        <a:spcBef>
          <a:spcPct val="0"/>
        </a:spcBef>
        <a:spcAft>
          <a:spcPct val="0"/>
        </a:spcAft>
        <a:defRPr sz="2000" b="1">
          <a:solidFill>
            <a:schemeClr val="bg1"/>
          </a:solidFill>
          <a:latin typeface="+mj-lt"/>
          <a:ea typeface="+mj-ea"/>
          <a:cs typeface="+mj-cs"/>
        </a:defRPr>
      </a:lvl1pPr>
      <a:lvl2pPr algn="l" rtl="0" eaLnBrk="0" fontAlgn="base" hangingPunct="0">
        <a:lnSpc>
          <a:spcPct val="90000"/>
        </a:lnSpc>
        <a:spcBef>
          <a:spcPct val="0"/>
        </a:spcBef>
        <a:spcAft>
          <a:spcPct val="0"/>
        </a:spcAft>
        <a:defRPr sz="2000" b="1">
          <a:solidFill>
            <a:schemeClr val="bg1"/>
          </a:solidFill>
          <a:latin typeface="Arial" charset="0"/>
        </a:defRPr>
      </a:lvl2pPr>
      <a:lvl3pPr algn="l" rtl="0" eaLnBrk="0" fontAlgn="base" hangingPunct="0">
        <a:lnSpc>
          <a:spcPct val="90000"/>
        </a:lnSpc>
        <a:spcBef>
          <a:spcPct val="0"/>
        </a:spcBef>
        <a:spcAft>
          <a:spcPct val="0"/>
        </a:spcAft>
        <a:defRPr sz="2000" b="1">
          <a:solidFill>
            <a:schemeClr val="bg1"/>
          </a:solidFill>
          <a:latin typeface="Arial" charset="0"/>
        </a:defRPr>
      </a:lvl3pPr>
      <a:lvl4pPr algn="l" rtl="0" eaLnBrk="0" fontAlgn="base" hangingPunct="0">
        <a:lnSpc>
          <a:spcPct val="90000"/>
        </a:lnSpc>
        <a:spcBef>
          <a:spcPct val="0"/>
        </a:spcBef>
        <a:spcAft>
          <a:spcPct val="0"/>
        </a:spcAft>
        <a:defRPr sz="2000" b="1">
          <a:solidFill>
            <a:schemeClr val="bg1"/>
          </a:solidFill>
          <a:latin typeface="Arial" charset="0"/>
        </a:defRPr>
      </a:lvl4pPr>
      <a:lvl5pPr algn="l" rtl="0" eaLnBrk="0" fontAlgn="base" hangingPunct="0">
        <a:lnSpc>
          <a:spcPct val="90000"/>
        </a:lnSpc>
        <a:spcBef>
          <a:spcPct val="0"/>
        </a:spcBef>
        <a:spcAft>
          <a:spcPct val="0"/>
        </a:spcAft>
        <a:defRPr sz="2000" b="1">
          <a:solidFill>
            <a:schemeClr val="bg1"/>
          </a:solidFill>
          <a:latin typeface="Arial" charset="0"/>
        </a:defRPr>
      </a:lvl5pPr>
      <a:lvl6pPr marL="457200" algn="l" rtl="0" fontAlgn="base">
        <a:lnSpc>
          <a:spcPct val="90000"/>
        </a:lnSpc>
        <a:spcBef>
          <a:spcPct val="0"/>
        </a:spcBef>
        <a:spcAft>
          <a:spcPct val="0"/>
        </a:spcAft>
        <a:defRPr sz="2000" b="1">
          <a:solidFill>
            <a:schemeClr val="bg1"/>
          </a:solidFill>
          <a:latin typeface="Arial" charset="0"/>
        </a:defRPr>
      </a:lvl6pPr>
      <a:lvl7pPr marL="914400" algn="l" rtl="0" fontAlgn="base">
        <a:lnSpc>
          <a:spcPct val="90000"/>
        </a:lnSpc>
        <a:spcBef>
          <a:spcPct val="0"/>
        </a:spcBef>
        <a:spcAft>
          <a:spcPct val="0"/>
        </a:spcAft>
        <a:defRPr sz="2000" b="1">
          <a:solidFill>
            <a:schemeClr val="bg1"/>
          </a:solidFill>
          <a:latin typeface="Arial" charset="0"/>
        </a:defRPr>
      </a:lvl7pPr>
      <a:lvl8pPr marL="1371600" algn="l" rtl="0" fontAlgn="base">
        <a:lnSpc>
          <a:spcPct val="90000"/>
        </a:lnSpc>
        <a:spcBef>
          <a:spcPct val="0"/>
        </a:spcBef>
        <a:spcAft>
          <a:spcPct val="0"/>
        </a:spcAft>
        <a:defRPr sz="2000" b="1">
          <a:solidFill>
            <a:schemeClr val="bg1"/>
          </a:solidFill>
          <a:latin typeface="Arial" charset="0"/>
        </a:defRPr>
      </a:lvl8pPr>
      <a:lvl9pPr marL="1828800" algn="l" rtl="0" fontAlgn="base">
        <a:lnSpc>
          <a:spcPct val="90000"/>
        </a:lnSpc>
        <a:spcBef>
          <a:spcPct val="0"/>
        </a:spcBef>
        <a:spcAft>
          <a:spcPct val="0"/>
        </a:spcAft>
        <a:defRPr sz="2000" b="1">
          <a:solidFill>
            <a:schemeClr val="bg1"/>
          </a:solidFill>
          <a:latin typeface="Arial" charset="0"/>
        </a:defRPr>
      </a:lvl9pPr>
    </p:titleStyle>
    <p:bodyStyle>
      <a:lvl1pPr marL="233363" indent="-233363" algn="l" rtl="0" eaLnBrk="0" fontAlgn="base" hangingPunct="0">
        <a:lnSpc>
          <a:spcPct val="115000"/>
        </a:lnSpc>
        <a:spcBef>
          <a:spcPct val="30000"/>
        </a:spcBef>
        <a:spcAft>
          <a:spcPct val="30000"/>
        </a:spcAft>
        <a:buClr>
          <a:schemeClr val="hlink"/>
        </a:buClr>
        <a:buFont typeface="Wingdings 3"/>
        <a:buChar char="}"/>
        <a:defRPr b="1">
          <a:solidFill>
            <a:schemeClr val="tx1"/>
          </a:solidFill>
          <a:latin typeface="+mn-lt"/>
          <a:ea typeface="+mn-ea"/>
          <a:cs typeface="+mn-cs"/>
        </a:defRPr>
      </a:lvl1pPr>
      <a:lvl2pPr marL="573088" indent="-225425" algn="l" rtl="0" eaLnBrk="0" fontAlgn="base" hangingPunct="0">
        <a:lnSpc>
          <a:spcPct val="115000"/>
        </a:lnSpc>
        <a:spcBef>
          <a:spcPct val="30000"/>
        </a:spcBef>
        <a:spcAft>
          <a:spcPct val="30000"/>
        </a:spcAft>
        <a:buClr>
          <a:schemeClr val="hlink"/>
        </a:buClr>
        <a:buSzPct val="120000"/>
        <a:buChar char="•"/>
        <a:defRPr sz="1600" b="1">
          <a:solidFill>
            <a:schemeClr val="tx1"/>
          </a:solidFill>
          <a:latin typeface="+mn-lt"/>
        </a:defRPr>
      </a:lvl2pPr>
      <a:lvl3pPr marL="915988" indent="-228600" algn="l" rtl="0" eaLnBrk="0" fontAlgn="base" hangingPunct="0">
        <a:lnSpc>
          <a:spcPct val="115000"/>
        </a:lnSpc>
        <a:spcBef>
          <a:spcPct val="30000"/>
        </a:spcBef>
        <a:spcAft>
          <a:spcPct val="30000"/>
        </a:spcAft>
        <a:buClr>
          <a:schemeClr val="hlink"/>
        </a:buClr>
        <a:buChar char="•"/>
        <a:defRPr sz="1600" b="1">
          <a:solidFill>
            <a:schemeClr val="tx1"/>
          </a:solidFill>
          <a:latin typeface="+mn-lt"/>
        </a:defRPr>
      </a:lvl3pPr>
      <a:lvl4pPr marL="1201738" indent="-171450" algn="l" rtl="0" eaLnBrk="0" fontAlgn="base" hangingPunct="0">
        <a:lnSpc>
          <a:spcPct val="115000"/>
        </a:lnSpc>
        <a:spcBef>
          <a:spcPct val="20000"/>
        </a:spcBef>
        <a:spcAft>
          <a:spcPct val="0"/>
        </a:spcAft>
        <a:buClr>
          <a:srgbClr val="993300"/>
        </a:buClr>
        <a:buFont typeface="Wingdings" pitchFamily="2" charset="2"/>
        <a:buChar char="§"/>
        <a:defRPr sz="1400">
          <a:solidFill>
            <a:schemeClr val="tx1"/>
          </a:solidFill>
          <a:latin typeface="+mn-lt"/>
        </a:defRPr>
      </a:lvl4pPr>
      <a:lvl5pPr marL="1430338" indent="-114300" algn="l" rtl="0" eaLnBrk="0" fontAlgn="base" hangingPunct="0">
        <a:lnSpc>
          <a:spcPct val="115000"/>
        </a:lnSpc>
        <a:spcBef>
          <a:spcPct val="20000"/>
        </a:spcBef>
        <a:spcAft>
          <a:spcPct val="0"/>
        </a:spcAft>
        <a:buClr>
          <a:schemeClr val="accent1"/>
        </a:buClr>
        <a:buChar char="o"/>
        <a:defRPr sz="1400">
          <a:solidFill>
            <a:schemeClr val="tx1"/>
          </a:solidFill>
          <a:latin typeface="+mn-lt"/>
        </a:defRPr>
      </a:lvl5pPr>
      <a:lvl6pPr marL="1887538" indent="-114300" algn="l" rtl="0" fontAlgn="base">
        <a:lnSpc>
          <a:spcPct val="115000"/>
        </a:lnSpc>
        <a:spcBef>
          <a:spcPct val="20000"/>
        </a:spcBef>
        <a:spcAft>
          <a:spcPct val="0"/>
        </a:spcAft>
        <a:buClr>
          <a:schemeClr val="accent1"/>
        </a:buClr>
        <a:buChar char="o"/>
        <a:defRPr sz="1400">
          <a:solidFill>
            <a:schemeClr val="tx1"/>
          </a:solidFill>
          <a:latin typeface="+mn-lt"/>
        </a:defRPr>
      </a:lvl6pPr>
      <a:lvl7pPr marL="2344738" indent="-114300" algn="l" rtl="0" fontAlgn="base">
        <a:lnSpc>
          <a:spcPct val="115000"/>
        </a:lnSpc>
        <a:spcBef>
          <a:spcPct val="20000"/>
        </a:spcBef>
        <a:spcAft>
          <a:spcPct val="0"/>
        </a:spcAft>
        <a:buClr>
          <a:schemeClr val="accent1"/>
        </a:buClr>
        <a:buChar char="o"/>
        <a:defRPr sz="1400">
          <a:solidFill>
            <a:schemeClr val="tx1"/>
          </a:solidFill>
          <a:latin typeface="+mn-lt"/>
        </a:defRPr>
      </a:lvl7pPr>
      <a:lvl8pPr marL="2801938" indent="-114300" algn="l" rtl="0" fontAlgn="base">
        <a:lnSpc>
          <a:spcPct val="115000"/>
        </a:lnSpc>
        <a:spcBef>
          <a:spcPct val="20000"/>
        </a:spcBef>
        <a:spcAft>
          <a:spcPct val="0"/>
        </a:spcAft>
        <a:buClr>
          <a:schemeClr val="accent1"/>
        </a:buClr>
        <a:buChar char="o"/>
        <a:defRPr sz="1400">
          <a:solidFill>
            <a:schemeClr val="tx1"/>
          </a:solidFill>
          <a:latin typeface="+mn-lt"/>
        </a:defRPr>
      </a:lvl8pPr>
      <a:lvl9pPr marL="3259138" indent="-114300" algn="l" rtl="0" fontAlgn="base">
        <a:lnSpc>
          <a:spcPct val="115000"/>
        </a:lnSpc>
        <a:spcBef>
          <a:spcPct val="20000"/>
        </a:spcBef>
        <a:spcAft>
          <a:spcPct val="0"/>
        </a:spcAft>
        <a:buClr>
          <a:schemeClr val="accent1"/>
        </a:buClr>
        <a:buChar char="o"/>
        <a:defRPr sz="14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jpeg"/><Relationship Id="rId4" Type="http://schemas.openxmlformats.org/officeDocument/2006/relationships/hyperlink" Target="http://triz-summit.r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triz-summit.ru/" TargetMode="External"/><Relationship Id="rId2" Type="http://schemas.openxmlformats.org/officeDocument/2006/relationships/hyperlink" Target="mailto:TDS-2015@yandex.ru"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http://ariz-2010.appspot.com/" TargetMode="External"/><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ariz-2010.appspot.com/" TargetMode="External"/><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channel/UCjMNOjboWRBQA72DJvaC7ew?view_as=subscriber" TargetMode="Externa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triz-summit.ru/ru/contest/competition/video/" TargetMode="Externa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1.bin"/><Relationship Id="rId7" Type="http://schemas.openxmlformats.org/officeDocument/2006/relationships/image" Target="../media/image54.pn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image" Target="../media/image53.emf"/><Relationship Id="rId5" Type="http://schemas.openxmlformats.org/officeDocument/2006/relationships/oleObject" Target="../embeddings/oleObject2.bin"/><Relationship Id="rId4" Type="http://schemas.openxmlformats.org/officeDocument/2006/relationships/image" Target="../media/image5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1.xml"/><Relationship Id="rId5" Type="http://schemas.openxmlformats.org/officeDocument/2006/relationships/hyperlink" Target="http://www.triz-summit.ru/" TargetMode="External"/><Relationship Id="rId4" Type="http://schemas.openxmlformats.org/officeDocument/2006/relationships/hyperlink" Target="mailto:natasha-rubina@yandex.r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475343" y="6188075"/>
            <a:ext cx="3744232" cy="292388"/>
          </a:xfrm>
          <a:prstGeom prst="rect">
            <a:avLst/>
          </a:prstGeom>
          <a:noFill/>
          <a:ln w="9525">
            <a:noFill/>
            <a:round/>
            <a:headEnd/>
            <a:tailEnd/>
          </a:ln>
        </p:spPr>
        <p:txBody>
          <a:bodyPr wrap="square" lIns="0" tIns="0" rIns="0" bIns="0" anchor="b">
            <a:spAutoFit/>
          </a:bodyPr>
          <a:lstStyle/>
          <a:p>
            <a:pPr marL="0" marR="0" lvl="0" indent="0" algn="l" defTabSz="457200" rtl="0" eaLnBrk="1" fontAlgn="base" latinLnBrk="0" hangingPunct="1">
              <a:lnSpc>
                <a:spcPct val="95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ru-RU" sz="2000" b="0" i="0" u="none" strike="noStrike" kern="1200" cap="none" spc="0" normalizeH="0" baseline="0" noProof="0" dirty="0">
                <a:ln>
                  <a:noFill/>
                </a:ln>
                <a:solidFill>
                  <a:srgbClr val="0070C0"/>
                </a:solidFill>
                <a:effectLst/>
                <a:uLnTx/>
                <a:uFillTx/>
                <a:latin typeface="Arial" charset="0"/>
                <a:ea typeface="+mn-ea"/>
                <a:cs typeface="+mn-cs"/>
              </a:rPr>
              <a:t>Москва, 28 октября 2021 года </a:t>
            </a:r>
          </a:p>
        </p:txBody>
      </p:sp>
      <p:sp>
        <p:nvSpPr>
          <p:cNvPr id="2051" name="Rectangle 3"/>
          <p:cNvSpPr>
            <a:spLocks noGrp="1" noChangeArrowheads="1"/>
          </p:cNvSpPr>
          <p:nvPr>
            <p:ph type="title"/>
          </p:nvPr>
        </p:nvSpPr>
        <p:spPr>
          <a:xfrm>
            <a:off x="157831" y="1423633"/>
            <a:ext cx="8879123" cy="2465290"/>
          </a:xfrm>
        </p:spPr>
        <p:txBody>
          <a:bodyPr>
            <a:noAutofit/>
          </a:bodyPr>
          <a:lstStyle/>
          <a:p>
            <a:pPr algn="ctr" eaLnBrk="1" hangingPunct="1">
              <a:lnSpc>
                <a:spcPct val="95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ru-RU" sz="4000" b="1" dirty="0">
                <a:solidFill>
                  <a:srgbClr val="0070C0"/>
                </a:solidFill>
              </a:rPr>
              <a:t>Кубок ТРИЗ Саммита</a:t>
            </a:r>
            <a:br>
              <a:rPr lang="ru-RU" sz="4000" b="1" dirty="0">
                <a:solidFill>
                  <a:srgbClr val="0070C0"/>
                </a:solidFill>
              </a:rPr>
            </a:br>
            <a:r>
              <a:rPr lang="ru-RU" sz="4000" b="1" dirty="0">
                <a:solidFill>
                  <a:srgbClr val="0070C0"/>
                </a:solidFill>
              </a:rPr>
              <a:t>ТРИЗ-турнир</a:t>
            </a:r>
            <a:br>
              <a:rPr lang="ru-RU" sz="4000" b="1" dirty="0">
                <a:solidFill>
                  <a:srgbClr val="0070C0"/>
                </a:solidFill>
              </a:rPr>
            </a:br>
            <a:r>
              <a:rPr lang="ru-RU" sz="4000" b="1" dirty="0">
                <a:solidFill>
                  <a:srgbClr val="0070C0"/>
                </a:solidFill>
              </a:rPr>
              <a:t>вебинары для экспертов</a:t>
            </a: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9844" y="265708"/>
            <a:ext cx="2039235" cy="1157925"/>
          </a:xfrm>
          <a:prstGeom prst="rect">
            <a:avLst/>
          </a:prstGeom>
        </p:spPr>
      </p:pic>
      <p:sp>
        <p:nvSpPr>
          <p:cNvPr id="2" name="Прямоугольник 1"/>
          <p:cNvSpPr/>
          <p:nvPr/>
        </p:nvSpPr>
        <p:spPr>
          <a:xfrm>
            <a:off x="6850137" y="6188075"/>
            <a:ext cx="2186817" cy="338554"/>
          </a:xfrm>
          <a:prstGeom prst="rect">
            <a:avLst/>
          </a:prstGeom>
        </p:spPr>
        <p:txBody>
          <a:bodyPr wrap="none">
            <a:spAutoFit/>
          </a:bodyPr>
          <a:lstStyle/>
          <a:p>
            <a:pPr marL="0" marR="0" lvl="0" indent="0" algn="ctr" defTabSz="914400" rtl="0" eaLnBrk="1" fontAlgn="base" latinLnBrk="0" hangingPunct="1">
              <a:lnSpc>
                <a:spcPct val="100000"/>
              </a:lnSpc>
              <a:spcBef>
                <a:spcPct val="15000"/>
              </a:spcBef>
              <a:spcAft>
                <a:spcPct val="0"/>
              </a:spcAft>
              <a:buClr>
                <a:srgbClr val="993300"/>
              </a:buClr>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hlinkClick r:id="rId4"/>
              </a:rPr>
              <a:t>http://triz-summit.ru</a:t>
            </a:r>
            <a:r>
              <a:rPr kumimoji="0" lang="ru-RU" sz="1600" b="1" i="0" u="none" strike="noStrike" kern="1200" cap="none" spc="0" normalizeH="0" baseline="0" noProof="0" dirty="0">
                <a:ln>
                  <a:noFill/>
                </a:ln>
                <a:solidFill>
                  <a:srgbClr val="000000"/>
                </a:solidFill>
                <a:effectLst/>
                <a:uLnTx/>
                <a:uFillTx/>
                <a:latin typeface="Arial" charset="0"/>
                <a:ea typeface="+mn-ea"/>
                <a:cs typeface="+mn-cs"/>
              </a:rPr>
              <a:t> </a:t>
            </a:r>
          </a:p>
        </p:txBody>
      </p:sp>
      <p:pic>
        <p:nvPicPr>
          <p:cNvPr id="5122" name="Picture 2">
            <a:extLst>
              <a:ext uri="{FF2B5EF4-FFF2-40B4-BE49-F238E27FC236}">
                <a16:creationId xmlns:a16="http://schemas.microsoft.com/office/drawing/2014/main" id="{7FDA4A29-1EC8-4F97-B2DA-ABB9FA2A0E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923" y="421276"/>
            <a:ext cx="2034565" cy="846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11264"/>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025084-5927-4F25-90FA-E7FB0B0EBF04}"/>
              </a:ext>
            </a:extLst>
          </p:cNvPr>
          <p:cNvSpPr>
            <a:spLocks noGrp="1"/>
          </p:cNvSpPr>
          <p:nvPr>
            <p:ph type="title"/>
          </p:nvPr>
        </p:nvSpPr>
        <p:spPr>
          <a:xfrm>
            <a:off x="182880" y="109538"/>
            <a:ext cx="8449945" cy="458787"/>
          </a:xfrm>
        </p:spPr>
        <p:txBody>
          <a:bodyPr/>
          <a:lstStyle/>
          <a:p>
            <a:r>
              <a:rPr lang="ru-RU" dirty="0"/>
              <a:t>Организация конкурса</a:t>
            </a:r>
          </a:p>
        </p:txBody>
      </p:sp>
      <p:sp>
        <p:nvSpPr>
          <p:cNvPr id="3" name="Объект 1">
            <a:extLst>
              <a:ext uri="{FF2B5EF4-FFF2-40B4-BE49-F238E27FC236}">
                <a16:creationId xmlns:a16="http://schemas.microsoft.com/office/drawing/2014/main" id="{339B1A0F-D110-4A3A-8A1F-F773E9F7C6F3}"/>
              </a:ext>
            </a:extLst>
          </p:cNvPr>
          <p:cNvSpPr txBox="1">
            <a:spLocks/>
          </p:cNvSpPr>
          <p:nvPr/>
        </p:nvSpPr>
        <p:spPr>
          <a:xfrm>
            <a:off x="91440" y="702412"/>
            <a:ext cx="8817024" cy="5204612"/>
          </a:xfrm>
          <a:prstGeom prst="rect">
            <a:avLst/>
          </a:prstGeom>
        </p:spPr>
        <p:txBody>
          <a:bodyPr>
            <a:normAutofit fontScale="25000" lnSpcReduction="20000"/>
          </a:bodyPr>
          <a:lstStyle>
            <a:lvl1pPr marL="233363" indent="-233363" algn="l" rtl="0" eaLnBrk="0" fontAlgn="base" hangingPunct="0">
              <a:lnSpc>
                <a:spcPct val="115000"/>
              </a:lnSpc>
              <a:spcBef>
                <a:spcPct val="30000"/>
              </a:spcBef>
              <a:spcAft>
                <a:spcPct val="30000"/>
              </a:spcAft>
              <a:buClr>
                <a:schemeClr val="hlink"/>
              </a:buClr>
              <a:buFont typeface="Wingdings 3"/>
              <a:buChar char="}"/>
              <a:defRPr b="1">
                <a:solidFill>
                  <a:schemeClr val="tx1"/>
                </a:solidFill>
                <a:latin typeface="+mn-lt"/>
                <a:ea typeface="+mn-ea"/>
                <a:cs typeface="+mn-cs"/>
              </a:defRPr>
            </a:lvl1pPr>
            <a:lvl2pPr marL="573088" indent="-225425" algn="l" rtl="0" eaLnBrk="0" fontAlgn="base" hangingPunct="0">
              <a:lnSpc>
                <a:spcPct val="115000"/>
              </a:lnSpc>
              <a:spcBef>
                <a:spcPct val="30000"/>
              </a:spcBef>
              <a:spcAft>
                <a:spcPct val="30000"/>
              </a:spcAft>
              <a:buClr>
                <a:schemeClr val="hlink"/>
              </a:buClr>
              <a:buSzPct val="120000"/>
              <a:buChar char="•"/>
              <a:defRPr sz="1600" b="1">
                <a:solidFill>
                  <a:schemeClr val="tx1"/>
                </a:solidFill>
                <a:latin typeface="+mn-lt"/>
              </a:defRPr>
            </a:lvl2pPr>
            <a:lvl3pPr marL="915988" indent="-228600" algn="l" rtl="0" eaLnBrk="0" fontAlgn="base" hangingPunct="0">
              <a:lnSpc>
                <a:spcPct val="115000"/>
              </a:lnSpc>
              <a:spcBef>
                <a:spcPct val="30000"/>
              </a:spcBef>
              <a:spcAft>
                <a:spcPct val="30000"/>
              </a:spcAft>
              <a:buClr>
                <a:schemeClr val="hlink"/>
              </a:buClr>
              <a:buChar char="•"/>
              <a:defRPr sz="1600" b="1">
                <a:solidFill>
                  <a:schemeClr val="tx1"/>
                </a:solidFill>
                <a:latin typeface="+mn-lt"/>
              </a:defRPr>
            </a:lvl3pPr>
            <a:lvl4pPr marL="1201738" indent="-171450" algn="l" rtl="0" eaLnBrk="0" fontAlgn="base" hangingPunct="0">
              <a:lnSpc>
                <a:spcPct val="115000"/>
              </a:lnSpc>
              <a:spcBef>
                <a:spcPct val="20000"/>
              </a:spcBef>
              <a:spcAft>
                <a:spcPct val="0"/>
              </a:spcAft>
              <a:buClr>
                <a:srgbClr val="993300"/>
              </a:buClr>
              <a:buFont typeface="Wingdings" pitchFamily="2" charset="2"/>
              <a:buChar char="§"/>
              <a:defRPr sz="1400">
                <a:solidFill>
                  <a:schemeClr val="tx1"/>
                </a:solidFill>
                <a:latin typeface="+mn-lt"/>
              </a:defRPr>
            </a:lvl4pPr>
            <a:lvl5pPr marL="1430338" indent="-114300" algn="l" rtl="0" eaLnBrk="0" fontAlgn="base" hangingPunct="0">
              <a:lnSpc>
                <a:spcPct val="115000"/>
              </a:lnSpc>
              <a:spcBef>
                <a:spcPct val="20000"/>
              </a:spcBef>
              <a:spcAft>
                <a:spcPct val="0"/>
              </a:spcAft>
              <a:buClr>
                <a:schemeClr val="accent1"/>
              </a:buClr>
              <a:buChar char="o"/>
              <a:defRPr sz="1400">
                <a:solidFill>
                  <a:schemeClr val="tx1"/>
                </a:solidFill>
                <a:latin typeface="+mn-lt"/>
              </a:defRPr>
            </a:lvl5pPr>
            <a:lvl6pPr marL="1887538" indent="-114300" algn="l" rtl="0" fontAlgn="base">
              <a:lnSpc>
                <a:spcPct val="115000"/>
              </a:lnSpc>
              <a:spcBef>
                <a:spcPct val="20000"/>
              </a:spcBef>
              <a:spcAft>
                <a:spcPct val="0"/>
              </a:spcAft>
              <a:buClr>
                <a:schemeClr val="accent1"/>
              </a:buClr>
              <a:buChar char="o"/>
              <a:defRPr sz="1400">
                <a:solidFill>
                  <a:schemeClr val="tx1"/>
                </a:solidFill>
                <a:latin typeface="+mn-lt"/>
              </a:defRPr>
            </a:lvl6pPr>
            <a:lvl7pPr marL="2344738" indent="-114300" algn="l" rtl="0" fontAlgn="base">
              <a:lnSpc>
                <a:spcPct val="115000"/>
              </a:lnSpc>
              <a:spcBef>
                <a:spcPct val="20000"/>
              </a:spcBef>
              <a:spcAft>
                <a:spcPct val="0"/>
              </a:spcAft>
              <a:buClr>
                <a:schemeClr val="accent1"/>
              </a:buClr>
              <a:buChar char="o"/>
              <a:defRPr sz="1400">
                <a:solidFill>
                  <a:schemeClr val="tx1"/>
                </a:solidFill>
                <a:latin typeface="+mn-lt"/>
              </a:defRPr>
            </a:lvl7pPr>
            <a:lvl8pPr marL="2801938" indent="-114300" algn="l" rtl="0" fontAlgn="base">
              <a:lnSpc>
                <a:spcPct val="115000"/>
              </a:lnSpc>
              <a:spcBef>
                <a:spcPct val="20000"/>
              </a:spcBef>
              <a:spcAft>
                <a:spcPct val="0"/>
              </a:spcAft>
              <a:buClr>
                <a:schemeClr val="accent1"/>
              </a:buClr>
              <a:buChar char="o"/>
              <a:defRPr sz="1400">
                <a:solidFill>
                  <a:schemeClr val="tx1"/>
                </a:solidFill>
                <a:latin typeface="+mn-lt"/>
              </a:defRPr>
            </a:lvl8pPr>
            <a:lvl9pPr marL="3259138" indent="-114300" algn="l" rtl="0" fontAlgn="base">
              <a:lnSpc>
                <a:spcPct val="115000"/>
              </a:lnSpc>
              <a:spcBef>
                <a:spcPct val="20000"/>
              </a:spcBef>
              <a:spcAft>
                <a:spcPct val="0"/>
              </a:spcAft>
              <a:buClr>
                <a:schemeClr val="accent1"/>
              </a:buClr>
              <a:buChar char="o"/>
              <a:defRPr sz="1400">
                <a:solidFill>
                  <a:schemeClr val="tx1"/>
                </a:solidFill>
                <a:latin typeface="+mn-lt"/>
              </a:defRPr>
            </a:lvl9pPr>
          </a:lstStyle>
          <a:p>
            <a:pPr marL="109728" indent="0" defTabSz="914400">
              <a:buFont typeface="Wingdings 3"/>
              <a:buNone/>
            </a:pPr>
            <a:r>
              <a:rPr lang="ru-RU" sz="6400" kern="0" dirty="0"/>
              <a:t>Кубок ТРИЗ Саммита – заочный конкурс.</a:t>
            </a:r>
          </a:p>
          <a:p>
            <a:pPr marL="109728" indent="0" defTabSz="914400">
              <a:buFont typeface="Wingdings 3"/>
              <a:buNone/>
            </a:pPr>
            <a:r>
              <a:rPr lang="ru-RU" sz="6400" kern="0" dirty="0"/>
              <a:t>Работы принимаются в электронном виде по адресу:</a:t>
            </a:r>
          </a:p>
          <a:p>
            <a:pPr marL="109728" indent="0" defTabSz="914400">
              <a:buFont typeface="Wingdings 3"/>
              <a:buNone/>
            </a:pPr>
            <a:r>
              <a:rPr lang="en-US" sz="6400" kern="0" dirty="0">
                <a:hlinkClick r:id="rId2"/>
              </a:rPr>
              <a:t>TDS-2015@yandex.ru</a:t>
            </a:r>
            <a:r>
              <a:rPr lang="en-US" sz="6400" kern="0" dirty="0"/>
              <a:t> </a:t>
            </a:r>
          </a:p>
          <a:p>
            <a:pPr marL="109728" indent="0" defTabSz="914400">
              <a:buFont typeface="Wingdings 3"/>
              <a:buNone/>
            </a:pPr>
            <a:r>
              <a:rPr lang="ru-RU" sz="6400" u="sng" kern="0" dirty="0"/>
              <a:t>Оформление работы.</a:t>
            </a:r>
          </a:p>
          <a:p>
            <a:pPr marL="109728" indent="0" algn="just" defTabSz="914400">
              <a:buFont typeface="Wingdings 3"/>
              <a:buNone/>
            </a:pPr>
            <a:r>
              <a:rPr lang="ru-RU" sz="5600" kern="0" dirty="0"/>
              <a:t>На конкурс «Кубок ТРИЗ Саммита» работы принимаются только в электронном виде в форматах текстовых файлов, презентаций, видеороликов. При оформлении работы необходимо оформить титульный лист (можно продублировать анкету участника) с указанием ФИО участника, ФИО руководителя, контактной информации, возраста участника, номинации конкурса, названия работы и краткой аннотации. Отсканированные рисунки оформляются в формате Word или PowerPoint. Видеоролики желательно снабдить краткой аннотацией и анкетой участников с указанием роли и степени участия в подготовке работы.</a:t>
            </a:r>
          </a:p>
          <a:p>
            <a:pPr marL="109728" indent="0" defTabSz="914400">
              <a:buFont typeface="Wingdings 3"/>
              <a:buNone/>
            </a:pPr>
            <a:r>
              <a:rPr lang="ru-RU" sz="5600" kern="0" dirty="0"/>
              <a:t>Название файлов присылаемых работ готовится в формате: </a:t>
            </a:r>
            <a:br>
              <a:rPr lang="ru-RU" sz="5600" kern="0" dirty="0"/>
            </a:br>
            <a:r>
              <a:rPr lang="ru-RU" sz="6400" u="sng" kern="0" dirty="0"/>
              <a:t>ФамилияИ-категория-номинация-2021 </a:t>
            </a:r>
            <a:br>
              <a:rPr lang="ru-RU" sz="6400" u="sng" kern="0" dirty="0"/>
            </a:br>
            <a:r>
              <a:rPr lang="ru-RU" sz="6400" u="sng" kern="0" dirty="0"/>
              <a:t>(ИвановИ-11-14-изобретательство-2021). </a:t>
            </a:r>
          </a:p>
          <a:p>
            <a:pPr marL="109728" indent="0" algn="just" defTabSz="914400">
              <a:buFont typeface="Wingdings 3"/>
              <a:buNone/>
            </a:pPr>
            <a:r>
              <a:rPr lang="ru-RU" sz="5600" kern="0" dirty="0"/>
              <a:t>При подготовке коллективной работы указывается </a:t>
            </a:r>
            <a:r>
              <a:rPr lang="ru-RU" sz="5600" kern="0" dirty="0" err="1"/>
              <a:t>ФамилияИО</a:t>
            </a:r>
            <a:r>
              <a:rPr lang="ru-RU" sz="5600" kern="0" dirty="0"/>
              <a:t> руководителя работы.</a:t>
            </a:r>
          </a:p>
          <a:p>
            <a:pPr marL="109728" indent="0" algn="just" defTabSz="914400">
              <a:buFont typeface="Wingdings 3"/>
              <a:buNone/>
            </a:pPr>
            <a:r>
              <a:rPr lang="ru-RU" sz="5600" kern="0" dirty="0"/>
              <a:t>Работы участников, не предоставивших всю необходимую информацию, могут быть не допущены к участию в конкурсе. </a:t>
            </a:r>
          </a:p>
          <a:p>
            <a:pPr marL="109728" indent="0" algn="r" defTabSz="914400">
              <a:buFont typeface="Wingdings 3"/>
              <a:buNone/>
            </a:pPr>
            <a:r>
              <a:rPr lang="en-US" sz="6400" kern="0" dirty="0">
                <a:hlinkClick r:id="rId3"/>
              </a:rPr>
              <a:t>www.triz-summit.ru</a:t>
            </a:r>
            <a:r>
              <a:rPr lang="en-US" sz="6400" kern="0" dirty="0"/>
              <a:t> </a:t>
            </a:r>
            <a:endParaRPr lang="ru-RU" sz="5600" kern="0" dirty="0"/>
          </a:p>
        </p:txBody>
      </p:sp>
    </p:spTree>
    <p:extLst>
      <p:ext uri="{BB962C8B-B14F-4D97-AF65-F5344CB8AC3E}">
        <p14:creationId xmlns:p14="http://schemas.microsoft.com/office/powerpoint/2010/main" val="339519650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BC4979-6263-41D5-B4D3-0DD2F7259E67}"/>
              </a:ext>
            </a:extLst>
          </p:cNvPr>
          <p:cNvSpPr>
            <a:spLocks noGrp="1"/>
          </p:cNvSpPr>
          <p:nvPr>
            <p:ph type="title"/>
          </p:nvPr>
        </p:nvSpPr>
        <p:spPr>
          <a:xfrm>
            <a:off x="237744" y="109538"/>
            <a:ext cx="8395081" cy="458787"/>
          </a:xfrm>
        </p:spPr>
        <p:txBody>
          <a:bodyPr/>
          <a:lstStyle/>
          <a:p>
            <a:r>
              <a:rPr lang="ru-RU" dirty="0"/>
              <a:t>Тематика конкурса</a:t>
            </a:r>
          </a:p>
        </p:txBody>
      </p:sp>
      <p:sp>
        <p:nvSpPr>
          <p:cNvPr id="3" name="TextBox 2">
            <a:extLst>
              <a:ext uri="{FF2B5EF4-FFF2-40B4-BE49-F238E27FC236}">
                <a16:creationId xmlns:a16="http://schemas.microsoft.com/office/drawing/2014/main" id="{3FCD39D9-801E-403D-A76D-AE1FE5D95929}"/>
              </a:ext>
            </a:extLst>
          </p:cNvPr>
          <p:cNvSpPr txBox="1"/>
          <p:nvPr/>
        </p:nvSpPr>
        <p:spPr>
          <a:xfrm>
            <a:off x="921258" y="798207"/>
            <a:ext cx="4096512" cy="3231654"/>
          </a:xfrm>
          <a:prstGeom prst="rect">
            <a:avLst/>
          </a:prstGeom>
          <a:noFill/>
        </p:spPr>
        <p:txBody>
          <a:bodyPr wrap="square" rtlCol="0">
            <a:spAutoFit/>
          </a:bodyPr>
          <a:lstStyle/>
          <a:p>
            <a:r>
              <a:rPr lang="ru-RU" sz="2400" dirty="0"/>
              <a:t>2014/2015 – без тематики</a:t>
            </a:r>
          </a:p>
          <a:p>
            <a:endParaRPr lang="ru-RU" sz="2400" dirty="0"/>
          </a:p>
          <a:p>
            <a:r>
              <a:rPr lang="ru-RU" sz="2400" dirty="0"/>
              <a:t>2015/2016 – без тематики</a:t>
            </a:r>
          </a:p>
          <a:p>
            <a:endParaRPr lang="ru-RU" sz="2400" dirty="0"/>
          </a:p>
          <a:p>
            <a:r>
              <a:rPr lang="ru-RU" sz="2400" dirty="0"/>
              <a:t>2016/2017 – без тематики</a:t>
            </a:r>
          </a:p>
          <a:p>
            <a:endParaRPr lang="ru-RU" sz="2400" dirty="0"/>
          </a:p>
          <a:p>
            <a:r>
              <a:rPr lang="ru-RU" sz="2400" dirty="0"/>
              <a:t>2017/2018 – «Умный дом»</a:t>
            </a:r>
          </a:p>
          <a:p>
            <a:endParaRPr lang="ru-RU" dirty="0"/>
          </a:p>
          <a:p>
            <a:endParaRPr lang="ru-RU" dirty="0"/>
          </a:p>
        </p:txBody>
      </p:sp>
      <p:sp>
        <p:nvSpPr>
          <p:cNvPr id="5" name="TextBox 4">
            <a:extLst>
              <a:ext uri="{FF2B5EF4-FFF2-40B4-BE49-F238E27FC236}">
                <a16:creationId xmlns:a16="http://schemas.microsoft.com/office/drawing/2014/main" id="{584B61F3-BE4D-4B27-A159-A3736AA18718}"/>
              </a:ext>
            </a:extLst>
          </p:cNvPr>
          <p:cNvSpPr txBox="1"/>
          <p:nvPr/>
        </p:nvSpPr>
        <p:spPr>
          <a:xfrm>
            <a:off x="921258" y="3592213"/>
            <a:ext cx="6009894" cy="2308324"/>
          </a:xfrm>
          <a:prstGeom prst="rect">
            <a:avLst/>
          </a:prstGeom>
          <a:noFill/>
        </p:spPr>
        <p:txBody>
          <a:bodyPr wrap="square">
            <a:spAutoFit/>
          </a:bodyPr>
          <a:lstStyle/>
          <a:p>
            <a:r>
              <a:rPr lang="ru-RU" sz="2400" dirty="0"/>
              <a:t>2018/2019 – «Транспорт»</a:t>
            </a:r>
          </a:p>
          <a:p>
            <a:endParaRPr lang="ru-RU" sz="2400" dirty="0"/>
          </a:p>
          <a:p>
            <a:r>
              <a:rPr lang="ru-RU" sz="2400" dirty="0"/>
              <a:t>2019/2020 – «Кино и мультипликация»</a:t>
            </a:r>
          </a:p>
          <a:p>
            <a:endParaRPr lang="ru-RU" sz="2400" dirty="0"/>
          </a:p>
          <a:p>
            <a:r>
              <a:rPr lang="ru-RU" sz="2400" dirty="0"/>
              <a:t>2020/2021 – «Космос»</a:t>
            </a:r>
          </a:p>
          <a:p>
            <a:endParaRPr lang="ru-RU" sz="2400" dirty="0"/>
          </a:p>
        </p:txBody>
      </p:sp>
      <p:sp>
        <p:nvSpPr>
          <p:cNvPr id="7" name="TextBox 6">
            <a:extLst>
              <a:ext uri="{FF2B5EF4-FFF2-40B4-BE49-F238E27FC236}">
                <a16:creationId xmlns:a16="http://schemas.microsoft.com/office/drawing/2014/main" id="{787815FB-77FB-4795-8788-0AB2429E15FC}"/>
              </a:ext>
            </a:extLst>
          </p:cNvPr>
          <p:cNvSpPr txBox="1"/>
          <p:nvPr/>
        </p:nvSpPr>
        <p:spPr>
          <a:xfrm>
            <a:off x="921258" y="5669704"/>
            <a:ext cx="6601968" cy="461665"/>
          </a:xfrm>
          <a:prstGeom prst="rect">
            <a:avLst/>
          </a:prstGeom>
          <a:noFill/>
        </p:spPr>
        <p:txBody>
          <a:bodyPr wrap="square">
            <a:spAutoFit/>
          </a:bodyPr>
          <a:lstStyle/>
          <a:p>
            <a:r>
              <a:rPr lang="ru-RU" sz="2400" dirty="0"/>
              <a:t>2021/2022 – «Архитектура и строительство»</a:t>
            </a:r>
          </a:p>
        </p:txBody>
      </p:sp>
    </p:spTree>
    <p:extLst>
      <p:ext uri="{BB962C8B-B14F-4D97-AF65-F5344CB8AC3E}">
        <p14:creationId xmlns:p14="http://schemas.microsoft.com/office/powerpoint/2010/main" val="334835084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6320D01-89B4-4F0B-85EB-7C6991722980}"/>
              </a:ext>
            </a:extLst>
          </p:cNvPr>
          <p:cNvSpPr>
            <a:spLocks noGrp="1"/>
          </p:cNvSpPr>
          <p:nvPr>
            <p:ph idx="1"/>
          </p:nvPr>
        </p:nvSpPr>
        <p:spPr>
          <a:xfrm>
            <a:off x="0" y="0"/>
            <a:ext cx="9144000" cy="816909"/>
          </a:xfrm>
          <a:gradFill>
            <a:gsLst>
              <a:gs pos="91000">
                <a:srgbClr val="0070C0"/>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a:lstStyle/>
          <a:p>
            <a:pPr marL="0" indent="0" algn="ctr">
              <a:buNone/>
            </a:pPr>
            <a:r>
              <a:rPr lang="ru-RU" sz="2800" dirty="0">
                <a:solidFill>
                  <a:schemeClr val="bg1"/>
                </a:solidFill>
              </a:rPr>
              <a:t>Содержание номинаций Кубка ТРИЗ-Саммита</a:t>
            </a:r>
          </a:p>
        </p:txBody>
      </p:sp>
      <p:pic>
        <p:nvPicPr>
          <p:cNvPr id="4" name="Рисунок 3">
            <a:extLst>
              <a:ext uri="{FF2B5EF4-FFF2-40B4-BE49-F238E27FC236}">
                <a16:creationId xmlns:a16="http://schemas.microsoft.com/office/drawing/2014/main" id="{0E7EAE2F-3824-4E80-AAFB-FC622039350A}"/>
              </a:ext>
            </a:extLst>
          </p:cNvPr>
          <p:cNvPicPr>
            <a:picLocks noChangeAspect="1"/>
          </p:cNvPicPr>
          <p:nvPr/>
        </p:nvPicPr>
        <p:blipFill rotWithShape="1">
          <a:blip r:embed="rId2">
            <a:extLst>
              <a:ext uri="{28A0092B-C50C-407E-A947-70E740481C1C}">
                <a14:useLocalDpi xmlns:a14="http://schemas.microsoft.com/office/drawing/2010/main" val="0"/>
              </a:ext>
            </a:extLst>
          </a:blip>
          <a:srcRect l="2896" r="2703" b="5506"/>
          <a:stretch/>
        </p:blipFill>
        <p:spPr>
          <a:xfrm>
            <a:off x="2954103" y="2531378"/>
            <a:ext cx="3235794" cy="2048256"/>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9428488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13</a:t>
            </a:fld>
            <a:endParaRPr lang="ru-RU"/>
          </a:p>
        </p:txBody>
      </p:sp>
      <p:sp>
        <p:nvSpPr>
          <p:cNvPr id="9" name="Заголовок 8">
            <a:extLst>
              <a:ext uri="{FF2B5EF4-FFF2-40B4-BE49-F238E27FC236}">
                <a16:creationId xmlns:a16="http://schemas.microsoft.com/office/drawing/2014/main" id="{50E0E1E3-1D9B-4D91-A49E-775A3F5F264F}"/>
              </a:ext>
            </a:extLst>
          </p:cNvPr>
          <p:cNvSpPr>
            <a:spLocks noGrp="1"/>
          </p:cNvSpPr>
          <p:nvPr>
            <p:ph type="title"/>
          </p:nvPr>
        </p:nvSpPr>
        <p:spPr/>
        <p:txBody>
          <a:bodyPr>
            <a:normAutofit/>
          </a:bodyPr>
          <a:lstStyle/>
          <a:p>
            <a:r>
              <a:rPr lang="ru-RU" dirty="0"/>
              <a:t>Номинация «Изобретательство»</a:t>
            </a:r>
          </a:p>
        </p:txBody>
      </p:sp>
      <p:pic>
        <p:nvPicPr>
          <p:cNvPr id="12" name="Picture 2">
            <a:extLst>
              <a:ext uri="{FF2B5EF4-FFF2-40B4-BE49-F238E27FC236}">
                <a16:creationId xmlns:a16="http://schemas.microsoft.com/office/drawing/2014/main" id="{436948CE-7962-49BC-84B9-EF6D791B6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77321" y="1700808"/>
            <a:ext cx="1665959" cy="128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a:extLst>
              <a:ext uri="{FF2B5EF4-FFF2-40B4-BE49-F238E27FC236}">
                <a16:creationId xmlns:a16="http://schemas.microsoft.com/office/drawing/2014/main" id="{6A63DFF4-3065-49B2-80EA-ACC5169C14A9}"/>
              </a:ext>
            </a:extLst>
          </p:cNvPr>
          <p:cNvSpPr/>
          <p:nvPr/>
        </p:nvSpPr>
        <p:spPr>
          <a:xfrm>
            <a:off x="1835696" y="2564904"/>
            <a:ext cx="6676014" cy="2862322"/>
          </a:xfrm>
          <a:prstGeom prst="rect">
            <a:avLst/>
          </a:prstGeom>
        </p:spPr>
        <p:txBody>
          <a:bodyPr wrap="square">
            <a:spAutoFit/>
          </a:bodyPr>
          <a:lstStyle/>
          <a:p>
            <a:pPr algn="r"/>
            <a:r>
              <a:rPr lang="ru-RU" sz="2000" dirty="0"/>
              <a:t>Задания номинации «Изобретательство» предполагают умение решать изобретательские задачи, используя методы ТРИЗ. Для возрастной категории 8-10 лет – задачи 1-2 уровня; для категории 11-14 лет – задачи 2-3 уровня; для категории 15-17 лет и студентов – задачи из реальной изобретательской практики 2-3 уровня. Важной особенностью заданий конкурса является высокая вариативность при их выполнении.</a:t>
            </a:r>
          </a:p>
        </p:txBody>
      </p:sp>
    </p:spTree>
    <p:extLst>
      <p:ext uri="{BB962C8B-B14F-4D97-AF65-F5344CB8AC3E}">
        <p14:creationId xmlns:p14="http://schemas.microsoft.com/office/powerpoint/2010/main" val="372320572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F73B0D-CE5D-46E0-ABE4-B459B4B1EE2F}"/>
              </a:ext>
            </a:extLst>
          </p:cNvPr>
          <p:cNvSpPr>
            <a:spLocks noGrp="1"/>
          </p:cNvSpPr>
          <p:nvPr>
            <p:ph type="title"/>
          </p:nvPr>
        </p:nvSpPr>
        <p:spPr>
          <a:xfrm>
            <a:off x="302004" y="109538"/>
            <a:ext cx="8330821" cy="458787"/>
          </a:xfrm>
        </p:spPr>
        <p:txBody>
          <a:bodyPr/>
          <a:lstStyle/>
          <a:p>
            <a:r>
              <a:rPr lang="ru-RU" dirty="0"/>
              <a:t>Мини-АРИЗ (младшие школьники)</a:t>
            </a:r>
          </a:p>
        </p:txBody>
      </p:sp>
      <p:pic>
        <p:nvPicPr>
          <p:cNvPr id="5" name="Рисунок 4">
            <a:extLst>
              <a:ext uri="{FF2B5EF4-FFF2-40B4-BE49-F238E27FC236}">
                <a16:creationId xmlns:a16="http://schemas.microsoft.com/office/drawing/2014/main" id="{17496D18-B2A2-4E0B-B70B-0092066EE9E0}"/>
              </a:ext>
            </a:extLst>
          </p:cNvPr>
          <p:cNvPicPr>
            <a:picLocks noChangeAspect="1"/>
          </p:cNvPicPr>
          <p:nvPr/>
        </p:nvPicPr>
        <p:blipFill rotWithShape="1">
          <a:blip r:embed="rId2"/>
          <a:srcRect t="5651"/>
          <a:stretch/>
        </p:blipFill>
        <p:spPr>
          <a:xfrm>
            <a:off x="243281" y="721453"/>
            <a:ext cx="5083728" cy="5822321"/>
          </a:xfrm>
          <a:prstGeom prst="rect">
            <a:avLst/>
          </a:prstGeom>
        </p:spPr>
      </p:pic>
      <p:sp>
        <p:nvSpPr>
          <p:cNvPr id="6" name="TextBox 5">
            <a:extLst>
              <a:ext uri="{FF2B5EF4-FFF2-40B4-BE49-F238E27FC236}">
                <a16:creationId xmlns:a16="http://schemas.microsoft.com/office/drawing/2014/main" id="{6DDB0453-F17E-439A-9034-6302D6CAAAB2}"/>
              </a:ext>
            </a:extLst>
          </p:cNvPr>
          <p:cNvSpPr txBox="1"/>
          <p:nvPr/>
        </p:nvSpPr>
        <p:spPr>
          <a:xfrm>
            <a:off x="5436066" y="1686187"/>
            <a:ext cx="3464653" cy="4154984"/>
          </a:xfrm>
          <a:prstGeom prst="rect">
            <a:avLst/>
          </a:prstGeom>
          <a:noFill/>
        </p:spPr>
        <p:txBody>
          <a:bodyPr wrap="square" rtlCol="0">
            <a:spAutoFit/>
          </a:bodyPr>
          <a:lstStyle/>
          <a:p>
            <a:r>
              <a:rPr lang="ru-RU" dirty="0"/>
              <a:t>Противоречие Требований</a:t>
            </a:r>
          </a:p>
          <a:p>
            <a:endParaRPr lang="ru-RU" dirty="0"/>
          </a:p>
          <a:p>
            <a:r>
              <a:rPr lang="ru-RU" dirty="0"/>
              <a:t>Конфликтная пара</a:t>
            </a:r>
          </a:p>
          <a:p>
            <a:endParaRPr lang="ru-RU" dirty="0"/>
          </a:p>
          <a:p>
            <a:r>
              <a:rPr lang="ru-RU" dirty="0"/>
              <a:t>Инструмент</a:t>
            </a:r>
          </a:p>
          <a:p>
            <a:endParaRPr lang="ru-RU" dirty="0"/>
          </a:p>
          <a:p>
            <a:r>
              <a:rPr lang="ru-RU" dirty="0"/>
              <a:t>Изделие</a:t>
            </a:r>
          </a:p>
          <a:p>
            <a:endParaRPr lang="ru-RU" dirty="0"/>
          </a:p>
          <a:p>
            <a:r>
              <a:rPr lang="ru-RU" sz="1600" dirty="0"/>
              <a:t>Идеальный Конечный Результат</a:t>
            </a:r>
          </a:p>
          <a:p>
            <a:endParaRPr lang="ru-RU" dirty="0"/>
          </a:p>
          <a:p>
            <a:r>
              <a:rPr lang="ru-RU" dirty="0"/>
              <a:t>Противоречие Свойства</a:t>
            </a:r>
          </a:p>
          <a:p>
            <a:endParaRPr lang="ru-RU" dirty="0"/>
          </a:p>
          <a:p>
            <a:r>
              <a:rPr lang="ru-RU" dirty="0"/>
              <a:t>Ресурсы</a:t>
            </a:r>
          </a:p>
          <a:p>
            <a:endParaRPr lang="ru-RU" dirty="0"/>
          </a:p>
          <a:p>
            <a:r>
              <a:rPr lang="ru-RU" sz="1400" dirty="0"/>
              <a:t>Приемы разрешения противоречий</a:t>
            </a:r>
          </a:p>
        </p:txBody>
      </p:sp>
    </p:spTree>
    <p:extLst>
      <p:ext uri="{BB962C8B-B14F-4D97-AF65-F5344CB8AC3E}">
        <p14:creationId xmlns:p14="http://schemas.microsoft.com/office/powerpoint/2010/main" val="421724582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8F73B0D-CE5D-46E0-ABE4-B459B4B1EE2F}"/>
              </a:ext>
            </a:extLst>
          </p:cNvPr>
          <p:cNvSpPr>
            <a:spLocks noGrp="1"/>
          </p:cNvSpPr>
          <p:nvPr>
            <p:ph type="title"/>
          </p:nvPr>
        </p:nvSpPr>
        <p:spPr>
          <a:xfrm>
            <a:off x="302004" y="109538"/>
            <a:ext cx="8330821" cy="458787"/>
          </a:xfrm>
        </p:spPr>
        <p:txBody>
          <a:bodyPr/>
          <a:lstStyle/>
          <a:p>
            <a:r>
              <a:rPr lang="ru-RU" dirty="0"/>
              <a:t>Мини-АРИЗ (11-14 лет)</a:t>
            </a:r>
          </a:p>
        </p:txBody>
      </p:sp>
      <p:sp>
        <p:nvSpPr>
          <p:cNvPr id="6" name="TextBox 5">
            <a:extLst>
              <a:ext uri="{FF2B5EF4-FFF2-40B4-BE49-F238E27FC236}">
                <a16:creationId xmlns:a16="http://schemas.microsoft.com/office/drawing/2014/main" id="{6DDB0453-F17E-439A-9034-6302D6CAAAB2}"/>
              </a:ext>
            </a:extLst>
          </p:cNvPr>
          <p:cNvSpPr txBox="1"/>
          <p:nvPr/>
        </p:nvSpPr>
        <p:spPr>
          <a:xfrm>
            <a:off x="5438993" y="746620"/>
            <a:ext cx="3464653" cy="5262979"/>
          </a:xfrm>
          <a:prstGeom prst="rect">
            <a:avLst/>
          </a:prstGeom>
          <a:noFill/>
        </p:spPr>
        <p:txBody>
          <a:bodyPr wrap="square" rtlCol="0">
            <a:spAutoFit/>
          </a:bodyPr>
          <a:lstStyle/>
          <a:p>
            <a:r>
              <a:rPr lang="ru-RU" dirty="0"/>
              <a:t>Противоречие Требований</a:t>
            </a:r>
          </a:p>
          <a:p>
            <a:endParaRPr lang="ru-RU" dirty="0"/>
          </a:p>
          <a:p>
            <a:r>
              <a:rPr lang="ru-RU" dirty="0"/>
              <a:t>Конфликтная пара</a:t>
            </a:r>
          </a:p>
          <a:p>
            <a:endParaRPr lang="ru-RU" dirty="0"/>
          </a:p>
          <a:p>
            <a:r>
              <a:rPr lang="ru-RU" dirty="0"/>
              <a:t>Инструмент</a:t>
            </a:r>
          </a:p>
          <a:p>
            <a:endParaRPr lang="ru-RU" dirty="0"/>
          </a:p>
          <a:p>
            <a:r>
              <a:rPr lang="ru-RU" dirty="0"/>
              <a:t>Изделие</a:t>
            </a:r>
          </a:p>
          <a:p>
            <a:endParaRPr lang="ru-RU" dirty="0"/>
          </a:p>
          <a:p>
            <a:r>
              <a:rPr lang="ru-RU" dirty="0"/>
              <a:t>Оперативная Зона</a:t>
            </a:r>
          </a:p>
          <a:p>
            <a:endParaRPr lang="ru-RU" dirty="0"/>
          </a:p>
          <a:p>
            <a:r>
              <a:rPr lang="ru-RU" dirty="0"/>
              <a:t>Оперативное Время</a:t>
            </a:r>
          </a:p>
          <a:p>
            <a:endParaRPr lang="ru-RU" dirty="0"/>
          </a:p>
          <a:p>
            <a:r>
              <a:rPr lang="ru-RU" sz="1600" dirty="0"/>
              <a:t>Идеальный Конечный Результат</a:t>
            </a:r>
          </a:p>
          <a:p>
            <a:endParaRPr lang="ru-RU" dirty="0"/>
          </a:p>
          <a:p>
            <a:r>
              <a:rPr lang="ru-RU" dirty="0"/>
              <a:t>Противоречие Свойства</a:t>
            </a:r>
          </a:p>
          <a:p>
            <a:endParaRPr lang="ru-RU" dirty="0"/>
          </a:p>
          <a:p>
            <a:r>
              <a:rPr lang="ru-RU" dirty="0"/>
              <a:t>Ресурсы</a:t>
            </a:r>
          </a:p>
          <a:p>
            <a:endParaRPr lang="ru-RU" dirty="0"/>
          </a:p>
          <a:p>
            <a:r>
              <a:rPr lang="ru-RU" sz="1400" dirty="0"/>
              <a:t>Приемы разрешения противоречий</a:t>
            </a:r>
          </a:p>
        </p:txBody>
      </p:sp>
      <p:pic>
        <p:nvPicPr>
          <p:cNvPr id="4" name="Рисунок 3" descr="Изображение выглядит как стол&#10;&#10;Автоматически созданное описание">
            <a:extLst>
              <a:ext uri="{FF2B5EF4-FFF2-40B4-BE49-F238E27FC236}">
                <a16:creationId xmlns:a16="http://schemas.microsoft.com/office/drawing/2014/main" id="{4F578F83-CD49-4C61-A1F1-6445666A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54" y="681270"/>
            <a:ext cx="4580308" cy="5760208"/>
          </a:xfrm>
          <a:prstGeom prst="rect">
            <a:avLst/>
          </a:prstGeom>
        </p:spPr>
      </p:pic>
      <p:sp>
        <p:nvSpPr>
          <p:cNvPr id="8" name="TextBox 7">
            <a:extLst>
              <a:ext uri="{FF2B5EF4-FFF2-40B4-BE49-F238E27FC236}">
                <a16:creationId xmlns:a16="http://schemas.microsoft.com/office/drawing/2014/main" id="{2FE25B67-76C2-4FD5-8850-9B6088A53B3B}"/>
              </a:ext>
            </a:extLst>
          </p:cNvPr>
          <p:cNvSpPr txBox="1"/>
          <p:nvPr/>
        </p:nvSpPr>
        <p:spPr>
          <a:xfrm>
            <a:off x="5438993" y="6111380"/>
            <a:ext cx="3260390" cy="369332"/>
          </a:xfrm>
          <a:prstGeom prst="rect">
            <a:avLst/>
          </a:prstGeom>
          <a:noFill/>
        </p:spPr>
        <p:txBody>
          <a:bodyPr wrap="square">
            <a:spAutoFit/>
          </a:bodyPr>
          <a:lstStyle/>
          <a:p>
            <a:r>
              <a:rPr lang="en-US" dirty="0">
                <a:hlinkClick r:id="rId3"/>
              </a:rPr>
              <a:t>http://ariz-2010.appspot.com/</a:t>
            </a:r>
            <a:r>
              <a:rPr lang="en-US" dirty="0"/>
              <a:t> </a:t>
            </a:r>
            <a:endParaRPr lang="ru-RU" dirty="0"/>
          </a:p>
        </p:txBody>
      </p:sp>
    </p:spTree>
    <p:extLst>
      <p:ext uri="{BB962C8B-B14F-4D97-AF65-F5344CB8AC3E}">
        <p14:creationId xmlns:p14="http://schemas.microsoft.com/office/powerpoint/2010/main" val="348173439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D06890-A64F-4C54-BB3F-1795F5D8E2CE}"/>
              </a:ext>
            </a:extLst>
          </p:cNvPr>
          <p:cNvSpPr>
            <a:spLocks noGrp="1"/>
          </p:cNvSpPr>
          <p:nvPr>
            <p:ph type="title"/>
          </p:nvPr>
        </p:nvSpPr>
        <p:spPr/>
        <p:txBody>
          <a:bodyPr/>
          <a:lstStyle/>
          <a:p>
            <a:r>
              <a:rPr lang="en-US" dirty="0" err="1"/>
              <a:t>Compinno</a:t>
            </a:r>
            <a:r>
              <a:rPr lang="en-US" dirty="0"/>
              <a:t>-TRIZ </a:t>
            </a:r>
            <a:r>
              <a:rPr lang="ru-RU" dirty="0"/>
              <a:t>для решения изобретательских задач</a:t>
            </a:r>
          </a:p>
        </p:txBody>
      </p:sp>
      <p:pic>
        <p:nvPicPr>
          <p:cNvPr id="5" name="Рисунок 4">
            <a:extLst>
              <a:ext uri="{FF2B5EF4-FFF2-40B4-BE49-F238E27FC236}">
                <a16:creationId xmlns:a16="http://schemas.microsoft.com/office/drawing/2014/main" id="{256FBC85-6F70-4288-8879-3976463F73B3}"/>
              </a:ext>
            </a:extLst>
          </p:cNvPr>
          <p:cNvPicPr>
            <a:picLocks noChangeAspect="1"/>
          </p:cNvPicPr>
          <p:nvPr/>
        </p:nvPicPr>
        <p:blipFill>
          <a:blip r:embed="rId2"/>
          <a:stretch>
            <a:fillRect/>
          </a:stretch>
        </p:blipFill>
        <p:spPr>
          <a:xfrm>
            <a:off x="0" y="1342938"/>
            <a:ext cx="9144000" cy="4675461"/>
          </a:xfrm>
          <a:prstGeom prst="rect">
            <a:avLst/>
          </a:prstGeom>
        </p:spPr>
      </p:pic>
      <p:sp>
        <p:nvSpPr>
          <p:cNvPr id="6" name="TextBox 5">
            <a:extLst>
              <a:ext uri="{FF2B5EF4-FFF2-40B4-BE49-F238E27FC236}">
                <a16:creationId xmlns:a16="http://schemas.microsoft.com/office/drawing/2014/main" id="{29EDE917-0727-440A-A0CC-1BA16F37F1CF}"/>
              </a:ext>
            </a:extLst>
          </p:cNvPr>
          <p:cNvSpPr txBox="1"/>
          <p:nvPr/>
        </p:nvSpPr>
        <p:spPr>
          <a:xfrm>
            <a:off x="749547" y="654935"/>
            <a:ext cx="3260390" cy="369332"/>
          </a:xfrm>
          <a:prstGeom prst="rect">
            <a:avLst/>
          </a:prstGeom>
          <a:noFill/>
        </p:spPr>
        <p:txBody>
          <a:bodyPr wrap="square">
            <a:spAutoFit/>
          </a:bodyPr>
          <a:lstStyle/>
          <a:p>
            <a:r>
              <a:rPr lang="en-US" dirty="0">
                <a:hlinkClick r:id="rId3"/>
              </a:rPr>
              <a:t>http://ariz-2010.appspot.com/</a:t>
            </a:r>
            <a:r>
              <a:rPr lang="en-US" dirty="0"/>
              <a:t> </a:t>
            </a:r>
            <a:endParaRPr lang="ru-RU" dirty="0"/>
          </a:p>
        </p:txBody>
      </p:sp>
    </p:spTree>
    <p:extLst>
      <p:ext uri="{BB962C8B-B14F-4D97-AF65-F5344CB8AC3E}">
        <p14:creationId xmlns:p14="http://schemas.microsoft.com/office/powerpoint/2010/main" val="163089402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1196752"/>
            <a:ext cx="8856984" cy="4810539"/>
          </a:xfrm>
        </p:spPr>
        <p:txBody>
          <a:bodyPr>
            <a:normAutofit/>
          </a:bodyPr>
          <a:lstStyle/>
          <a:p>
            <a:pPr marL="109728" indent="0">
              <a:buNone/>
            </a:pPr>
            <a:endParaRPr lang="ru-RU" sz="2400" dirty="0"/>
          </a:p>
          <a:p>
            <a:pPr marL="109728" indent="0">
              <a:buNone/>
            </a:pPr>
            <a:endParaRPr lang="ru-RU" dirty="0"/>
          </a:p>
          <a:p>
            <a:pPr marL="109728" indent="0">
              <a:buNone/>
            </a:pPr>
            <a:endParaRPr lang="ru-RU" dirty="0"/>
          </a:p>
        </p:txBody>
      </p:sp>
      <p:sp>
        <p:nvSpPr>
          <p:cNvPr id="5" name="Номер слайда 4"/>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17</a:t>
            </a:fld>
            <a:endParaRPr lang="ru-RU"/>
          </a:p>
        </p:txBody>
      </p:sp>
      <p:sp>
        <p:nvSpPr>
          <p:cNvPr id="8" name="Прямоугольник 7">
            <a:extLst>
              <a:ext uri="{FF2B5EF4-FFF2-40B4-BE49-F238E27FC236}">
                <a16:creationId xmlns:a16="http://schemas.microsoft.com/office/drawing/2014/main" id="{E71B5256-E132-4EDA-9C87-E5933B4C0089}"/>
              </a:ext>
            </a:extLst>
          </p:cNvPr>
          <p:cNvSpPr/>
          <p:nvPr/>
        </p:nvSpPr>
        <p:spPr>
          <a:xfrm>
            <a:off x="190292" y="1366774"/>
            <a:ext cx="8928992" cy="4247317"/>
          </a:xfrm>
          <a:prstGeom prst="rect">
            <a:avLst/>
          </a:prstGeom>
        </p:spPr>
        <p:txBody>
          <a:bodyPr wrap="square">
            <a:spAutoFit/>
          </a:bodyPr>
          <a:lstStyle/>
          <a:p>
            <a:r>
              <a:rPr lang="ru-RU" b="1" dirty="0"/>
              <a:t>Задания номинации «Изобретательство» оцениваются по следующим критериям:</a:t>
            </a:r>
          </a:p>
          <a:p>
            <a:pPr marL="285750" indent="-285750">
              <a:buFontTx/>
              <a:buChar char="-"/>
            </a:pPr>
            <a:r>
              <a:rPr lang="ru-RU" b="1" u="sng" dirty="0"/>
              <a:t>Формулировка противоречий </a:t>
            </a:r>
            <a:r>
              <a:rPr lang="ru-RU" b="1" dirty="0"/>
              <a:t>(точность формулировки, последовательность от изобретательской ситуации (дана в задаче) – противоречие требований – противоречие свойств)</a:t>
            </a:r>
          </a:p>
          <a:p>
            <a:pPr marL="285750" indent="-285750">
              <a:buFontTx/>
              <a:buChar char="-"/>
            </a:pPr>
            <a:r>
              <a:rPr lang="ru-RU" b="1" dirty="0"/>
              <a:t>Выявление Конфликтной Пары (Инструмент и Изделие)</a:t>
            </a:r>
          </a:p>
          <a:p>
            <a:pPr marL="285750" indent="-285750">
              <a:buFontTx/>
              <a:buChar char="-"/>
            </a:pPr>
            <a:r>
              <a:rPr lang="ru-RU" b="1" u="sng" dirty="0"/>
              <a:t>Формулировка ИКР </a:t>
            </a:r>
            <a:r>
              <a:rPr lang="ru-RU" b="1" dirty="0"/>
              <a:t>(точность формулировки, соответствие противоречиям)</a:t>
            </a:r>
          </a:p>
          <a:p>
            <a:pPr marL="285750" indent="-285750">
              <a:buFontTx/>
              <a:buChar char="-"/>
            </a:pPr>
            <a:r>
              <a:rPr lang="ru-RU" b="1" u="sng" dirty="0"/>
              <a:t>Использование приемов </a:t>
            </a:r>
            <a:r>
              <a:rPr lang="ru-RU" b="1" dirty="0"/>
              <a:t>(соответствует ли выбор приемов сформулированным противоречиям)</a:t>
            </a:r>
          </a:p>
          <a:p>
            <a:pPr marL="285750" indent="-285750">
              <a:buFontTx/>
              <a:buChar char="-"/>
            </a:pPr>
            <a:r>
              <a:rPr lang="ru-RU" b="1" dirty="0"/>
              <a:t>Насколько подробно рассматриваются и как используются </a:t>
            </a:r>
            <a:r>
              <a:rPr lang="ru-RU" b="1" u="sng" dirty="0"/>
              <a:t>ресурсы</a:t>
            </a:r>
          </a:p>
          <a:p>
            <a:pPr marL="285750" indent="-285750">
              <a:buFontTx/>
              <a:buChar char="-"/>
            </a:pPr>
            <a:r>
              <a:rPr lang="ru-RU" b="1" u="sng" dirty="0"/>
              <a:t>Разрешено ли </a:t>
            </a:r>
            <a:r>
              <a:rPr lang="ru-RU" b="1" dirty="0"/>
              <a:t>сформулированное </a:t>
            </a:r>
            <a:r>
              <a:rPr lang="ru-RU" b="1" u="sng" dirty="0"/>
              <a:t>противоречие</a:t>
            </a:r>
            <a:r>
              <a:rPr lang="ru-RU" b="1" dirty="0"/>
              <a:t> или решение «ушло в сторону»</a:t>
            </a:r>
          </a:p>
          <a:p>
            <a:pPr marL="285750" indent="-285750">
              <a:buFontTx/>
              <a:buChar char="-"/>
            </a:pPr>
            <a:r>
              <a:rPr lang="ru-RU" b="1" dirty="0"/>
              <a:t>Критерий </a:t>
            </a:r>
            <a:r>
              <a:rPr lang="ru-RU" b="1" u="sng" dirty="0"/>
              <a:t>«оригинальность» </a:t>
            </a:r>
            <a:r>
              <a:rPr lang="ru-RU" b="1" dirty="0"/>
              <a:t>в основном относится к решениям предлагаемым дополнительно к контрольному</a:t>
            </a:r>
          </a:p>
        </p:txBody>
      </p:sp>
      <p:pic>
        <p:nvPicPr>
          <p:cNvPr id="7" name="Picture 10">
            <a:extLst>
              <a:ext uri="{FF2B5EF4-FFF2-40B4-BE49-F238E27FC236}">
                <a16:creationId xmlns:a16="http://schemas.microsoft.com/office/drawing/2014/main" id="{BF33128D-0518-4F90-87E0-21A07448B4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9875" y="234858"/>
            <a:ext cx="805769" cy="63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5">
            <a:extLst>
              <a:ext uri="{FF2B5EF4-FFF2-40B4-BE49-F238E27FC236}">
                <a16:creationId xmlns:a16="http://schemas.microsoft.com/office/drawing/2014/main" id="{FEEA707F-6596-4E40-BE5F-60E432264574}"/>
              </a:ext>
            </a:extLst>
          </p:cNvPr>
          <p:cNvSpPr>
            <a:spLocks noGrp="1"/>
          </p:cNvSpPr>
          <p:nvPr>
            <p:ph type="title"/>
          </p:nvPr>
        </p:nvSpPr>
        <p:spPr/>
        <p:txBody>
          <a:bodyPr/>
          <a:lstStyle/>
          <a:p>
            <a:r>
              <a:rPr lang="ru-RU" dirty="0"/>
              <a:t>Критерии оценки</a:t>
            </a:r>
          </a:p>
        </p:txBody>
      </p:sp>
    </p:spTree>
    <p:extLst>
      <p:ext uri="{BB962C8B-B14F-4D97-AF65-F5344CB8AC3E}">
        <p14:creationId xmlns:p14="http://schemas.microsoft.com/office/powerpoint/2010/main" val="147874104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1196752"/>
            <a:ext cx="8856984" cy="4810539"/>
          </a:xfrm>
        </p:spPr>
        <p:txBody>
          <a:bodyPr>
            <a:normAutofit/>
          </a:bodyPr>
          <a:lstStyle/>
          <a:p>
            <a:pPr marL="109728" indent="0">
              <a:buNone/>
            </a:pPr>
            <a:endParaRPr lang="ru-RU" sz="2400" dirty="0"/>
          </a:p>
          <a:p>
            <a:pPr marL="109728" indent="0">
              <a:buNone/>
            </a:pPr>
            <a:endParaRPr lang="ru-RU" dirty="0"/>
          </a:p>
          <a:p>
            <a:pPr marL="109728" indent="0">
              <a:buNone/>
            </a:pPr>
            <a:endParaRPr lang="ru-RU" dirty="0"/>
          </a:p>
        </p:txBody>
      </p:sp>
      <p:sp>
        <p:nvSpPr>
          <p:cNvPr id="5" name="Номер слайда 4"/>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18</a:t>
            </a:fld>
            <a:endParaRPr lang="ru-RU"/>
          </a:p>
        </p:txBody>
      </p:sp>
      <p:pic>
        <p:nvPicPr>
          <p:cNvPr id="9" name="Picture 2">
            <a:extLst>
              <a:ext uri="{FF2B5EF4-FFF2-40B4-BE49-F238E27FC236}">
                <a16:creationId xmlns:a16="http://schemas.microsoft.com/office/drawing/2014/main" id="{4FDAAB10-E9DD-4BF6-B072-BA98C6BAA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960" y="792732"/>
            <a:ext cx="1449192" cy="138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a:extLst>
              <a:ext uri="{FF2B5EF4-FFF2-40B4-BE49-F238E27FC236}">
                <a16:creationId xmlns:a16="http://schemas.microsoft.com/office/drawing/2014/main" id="{2FF1DD86-4292-4340-A0FF-C219F1027560}"/>
              </a:ext>
            </a:extLst>
          </p:cNvPr>
          <p:cNvSpPr/>
          <p:nvPr/>
        </p:nvSpPr>
        <p:spPr>
          <a:xfrm>
            <a:off x="357876" y="1528331"/>
            <a:ext cx="7382476" cy="4093428"/>
          </a:xfrm>
          <a:prstGeom prst="rect">
            <a:avLst/>
          </a:prstGeom>
        </p:spPr>
        <p:txBody>
          <a:bodyPr wrap="square">
            <a:spAutoFit/>
          </a:bodyPr>
          <a:lstStyle/>
          <a:p>
            <a:r>
              <a:rPr lang="ru-RU" sz="2000" dirty="0"/>
              <a:t>С 2016 года номинацию «Фантазирование» в Кубке ТРИЗ Саммита ведет писатель-фантаст, Мастер ТРИЗ Павел </a:t>
            </a:r>
            <a:r>
              <a:rPr lang="ru-RU" sz="2000" dirty="0" err="1"/>
              <a:t>Амнуэль</a:t>
            </a:r>
            <a:r>
              <a:rPr lang="ru-RU" sz="2000" dirty="0"/>
              <a:t>. </a:t>
            </a:r>
          </a:p>
          <a:p>
            <a:r>
              <a:rPr lang="ru-RU" sz="2000" dirty="0"/>
              <a:t>Особенностью заданий в номинации «Фантазирование» является то, что они предлагают участникам познакомиться с произведениями известных писателей-фантастов, проанализировать их и развить предложенные идеи, используя методы РТВ и ТРИЗ. В заданиях предлагается использовать конкретные методы РТВ и ТРИЗ для получения фантастических идей. Кроме того, предлагается придумать фантастический рассказ, в котором фантастические идеи дополняют (или становятся причиной) приключений, в которые попадают герои рассказа.</a:t>
            </a:r>
          </a:p>
        </p:txBody>
      </p:sp>
      <p:sp>
        <p:nvSpPr>
          <p:cNvPr id="6" name="Заголовок 5">
            <a:extLst>
              <a:ext uri="{FF2B5EF4-FFF2-40B4-BE49-F238E27FC236}">
                <a16:creationId xmlns:a16="http://schemas.microsoft.com/office/drawing/2014/main" id="{67624196-E687-4768-AF94-524387BD4CD5}"/>
              </a:ext>
            </a:extLst>
          </p:cNvPr>
          <p:cNvSpPr>
            <a:spLocks noGrp="1"/>
          </p:cNvSpPr>
          <p:nvPr>
            <p:ph type="title"/>
          </p:nvPr>
        </p:nvSpPr>
        <p:spPr/>
        <p:txBody>
          <a:bodyPr/>
          <a:lstStyle/>
          <a:p>
            <a:r>
              <a:rPr lang="ru-RU" dirty="0"/>
              <a:t>Номинация Фантазирование</a:t>
            </a:r>
          </a:p>
        </p:txBody>
      </p:sp>
    </p:spTree>
    <p:extLst>
      <p:ext uri="{BB962C8B-B14F-4D97-AF65-F5344CB8AC3E}">
        <p14:creationId xmlns:p14="http://schemas.microsoft.com/office/powerpoint/2010/main" val="268606648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2573E760-7869-4D0F-8078-F77801019210}"/>
              </a:ext>
            </a:extLst>
          </p:cNvPr>
          <p:cNvSpPr>
            <a:spLocks noGrp="1"/>
          </p:cNvSpPr>
          <p:nvPr>
            <p:ph idx="1"/>
          </p:nvPr>
        </p:nvSpPr>
        <p:spPr>
          <a:xfrm>
            <a:off x="179512" y="1481328"/>
            <a:ext cx="8833520" cy="4525963"/>
          </a:xfrm>
        </p:spPr>
        <p:txBody>
          <a:bodyPr>
            <a:normAutofit/>
          </a:bodyPr>
          <a:lstStyle/>
          <a:p>
            <a:pPr marL="109728" indent="0">
              <a:buNone/>
            </a:pPr>
            <a:r>
              <a:rPr lang="ru-RU" dirty="0"/>
              <a:t>Задания в номинации «Фантазирование» оцениваются по следующим критериям:</a:t>
            </a:r>
          </a:p>
          <a:p>
            <a:pPr>
              <a:buFontTx/>
              <a:buChar char="-"/>
            </a:pPr>
            <a:r>
              <a:rPr lang="ru-RU" u="sng" dirty="0"/>
              <a:t>Применение приемов</a:t>
            </a:r>
            <a:r>
              <a:rPr lang="ru-RU" dirty="0"/>
              <a:t> (получены ли качественно новые идеи)</a:t>
            </a:r>
          </a:p>
          <a:p>
            <a:pPr>
              <a:buFontTx/>
              <a:buChar char="-"/>
            </a:pPr>
            <a:r>
              <a:rPr lang="ru-RU" u="sng" dirty="0"/>
              <a:t>Выявление противоречий </a:t>
            </a:r>
            <a:r>
              <a:rPr lang="ru-RU" dirty="0"/>
              <a:t>(выявлены ли противоречия после применения приемов)</a:t>
            </a:r>
          </a:p>
          <a:p>
            <a:pPr>
              <a:buFontTx/>
              <a:buChar char="-"/>
            </a:pPr>
            <a:r>
              <a:rPr lang="ru-RU" u="sng" dirty="0"/>
              <a:t>Взаимосвязи и взаимодействия</a:t>
            </a:r>
            <a:r>
              <a:rPr lang="ru-RU" dirty="0"/>
              <a:t> (выявлены ли взаимосвязи с привычной ил новыми надсистемами)</a:t>
            </a:r>
          </a:p>
          <a:p>
            <a:pPr>
              <a:buFontTx/>
              <a:buChar char="-"/>
            </a:pPr>
            <a:r>
              <a:rPr lang="ru-RU" u="sng" dirty="0"/>
              <a:t>Новизна </a:t>
            </a:r>
            <a:r>
              <a:rPr lang="ru-RU" dirty="0"/>
              <a:t>сюжета </a:t>
            </a:r>
          </a:p>
          <a:p>
            <a:pPr>
              <a:buFontTx/>
              <a:buChar char="-"/>
            </a:pPr>
            <a:r>
              <a:rPr lang="ru-RU" u="sng" dirty="0"/>
              <a:t>Оригинальность</a:t>
            </a:r>
            <a:r>
              <a:rPr lang="ru-RU" dirty="0"/>
              <a:t> представления работы</a:t>
            </a:r>
          </a:p>
          <a:p>
            <a:pPr marL="109728" indent="0">
              <a:buNone/>
            </a:pPr>
            <a:r>
              <a:rPr lang="ru-RU" dirty="0"/>
              <a:t> </a:t>
            </a:r>
          </a:p>
        </p:txBody>
      </p:sp>
      <p:sp>
        <p:nvSpPr>
          <p:cNvPr id="4" name="Номер слайда 3">
            <a:extLst>
              <a:ext uri="{FF2B5EF4-FFF2-40B4-BE49-F238E27FC236}">
                <a16:creationId xmlns:a16="http://schemas.microsoft.com/office/drawing/2014/main" id="{5FAC61B1-3733-4362-AB32-DF8F1224C1E3}"/>
              </a:ext>
            </a:extLst>
          </p:cNvPr>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19</a:t>
            </a:fld>
            <a:endParaRPr lang="ru-RU" dirty="0"/>
          </a:p>
        </p:txBody>
      </p:sp>
      <p:sp>
        <p:nvSpPr>
          <p:cNvPr id="6" name="Заголовок 2">
            <a:extLst>
              <a:ext uri="{FF2B5EF4-FFF2-40B4-BE49-F238E27FC236}">
                <a16:creationId xmlns:a16="http://schemas.microsoft.com/office/drawing/2014/main" id="{6462418B-F917-4B64-A864-DF0FDD9E0DD7}"/>
              </a:ext>
            </a:extLst>
          </p:cNvPr>
          <p:cNvSpPr>
            <a:spLocks noGrp="1"/>
          </p:cNvSpPr>
          <p:nvPr>
            <p:ph type="title"/>
          </p:nvPr>
        </p:nvSpPr>
        <p:spPr>
          <a:xfrm>
            <a:off x="179512" y="274638"/>
            <a:ext cx="8507288" cy="1143000"/>
          </a:xfrm>
        </p:spPr>
        <p:txBody>
          <a:bodyPr>
            <a:normAutofit/>
          </a:bodyPr>
          <a:lstStyle/>
          <a:p>
            <a:r>
              <a:rPr lang="ru-RU" sz="2800" dirty="0"/>
              <a:t>Номинация фантазирование</a:t>
            </a:r>
          </a:p>
        </p:txBody>
      </p:sp>
      <p:pic>
        <p:nvPicPr>
          <p:cNvPr id="8" name="Picture 9">
            <a:extLst>
              <a:ext uri="{FF2B5EF4-FFF2-40B4-BE49-F238E27FC236}">
                <a16:creationId xmlns:a16="http://schemas.microsoft.com/office/drawing/2014/main" id="{10FEA88E-0E3F-4582-96CE-33D1E9EACC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8690" y="93450"/>
            <a:ext cx="497163" cy="47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63707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78A44D-9237-425B-B446-848E6EF91D52}"/>
              </a:ext>
            </a:extLst>
          </p:cNvPr>
          <p:cNvSpPr>
            <a:spLocks noGrp="1"/>
          </p:cNvSpPr>
          <p:nvPr>
            <p:ph type="title"/>
          </p:nvPr>
        </p:nvSpPr>
        <p:spPr/>
        <p:txBody>
          <a:bodyPr/>
          <a:lstStyle/>
          <a:p>
            <a:r>
              <a:rPr lang="ru-RU" dirty="0"/>
              <a:t>Содержание 1 вебинара</a:t>
            </a:r>
          </a:p>
        </p:txBody>
      </p:sp>
      <p:sp>
        <p:nvSpPr>
          <p:cNvPr id="3" name="Объект 2">
            <a:extLst>
              <a:ext uri="{FF2B5EF4-FFF2-40B4-BE49-F238E27FC236}">
                <a16:creationId xmlns:a16="http://schemas.microsoft.com/office/drawing/2014/main" id="{B7C6DE05-5D67-4987-9C5C-5494270F4208}"/>
              </a:ext>
            </a:extLst>
          </p:cNvPr>
          <p:cNvSpPr>
            <a:spLocks noGrp="1"/>
          </p:cNvSpPr>
          <p:nvPr>
            <p:ph idx="1"/>
          </p:nvPr>
        </p:nvSpPr>
        <p:spPr>
          <a:xfrm>
            <a:off x="355600" y="898525"/>
            <a:ext cx="8270875" cy="5017867"/>
          </a:xfrm>
        </p:spPr>
        <p:txBody>
          <a:bodyPr/>
          <a:lstStyle/>
          <a:p>
            <a:r>
              <a:rPr lang="ru-RU" sz="2400" b="0" dirty="0"/>
              <a:t>Оргвопросы (сроки проведения Кубка ТРИЗ Саммита, сроки проведения ТРИЗ-турнира, номинации конкурса, содержание этапов соревнований, тематика соревнований, согласование времени вебинаров, форма обратной связи, интересующие темы и спикеры и др.). </a:t>
            </a:r>
          </a:p>
          <a:p>
            <a:r>
              <a:rPr lang="ru-RU" sz="2400" b="0" dirty="0"/>
              <a:t>Изобретательское мышление и основное содержание занятий по ТРИЗ. ТРИЗ – комплексная область знаний. </a:t>
            </a:r>
          </a:p>
          <a:p>
            <a:r>
              <a:rPr lang="ru-RU" sz="2400" b="0" dirty="0"/>
              <a:t>Сертификация по системе «Икар и Дедал».</a:t>
            </a:r>
          </a:p>
        </p:txBody>
      </p:sp>
    </p:spTree>
    <p:extLst>
      <p:ext uri="{BB962C8B-B14F-4D97-AF65-F5344CB8AC3E}">
        <p14:creationId xmlns:p14="http://schemas.microsoft.com/office/powerpoint/2010/main" val="66019376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891889F-B776-480D-9509-EFF17393484B}"/>
              </a:ext>
            </a:extLst>
          </p:cNvPr>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20</a:t>
            </a:fld>
            <a:endParaRPr lang="ru-RU" dirty="0"/>
          </a:p>
        </p:txBody>
      </p:sp>
      <p:sp>
        <p:nvSpPr>
          <p:cNvPr id="7" name="Заголовок 2">
            <a:extLst>
              <a:ext uri="{FF2B5EF4-FFF2-40B4-BE49-F238E27FC236}">
                <a16:creationId xmlns:a16="http://schemas.microsoft.com/office/drawing/2014/main" id="{85703929-825A-4D1E-AB49-4BD6A2C59C5F}"/>
              </a:ext>
            </a:extLst>
          </p:cNvPr>
          <p:cNvSpPr>
            <a:spLocks noGrp="1"/>
          </p:cNvSpPr>
          <p:nvPr>
            <p:ph type="title"/>
          </p:nvPr>
        </p:nvSpPr>
        <p:spPr>
          <a:xfrm>
            <a:off x="179512" y="274638"/>
            <a:ext cx="8507288" cy="1143000"/>
          </a:xfrm>
        </p:spPr>
        <p:txBody>
          <a:bodyPr>
            <a:normAutofit/>
          </a:bodyPr>
          <a:lstStyle/>
          <a:p>
            <a:r>
              <a:rPr lang="ru-RU" sz="2800" dirty="0"/>
              <a:t>Номинация «Инструменты ТРИЗ»</a:t>
            </a:r>
          </a:p>
        </p:txBody>
      </p:sp>
      <p:pic>
        <p:nvPicPr>
          <p:cNvPr id="9" name="Picture 2">
            <a:extLst>
              <a:ext uri="{FF2B5EF4-FFF2-40B4-BE49-F238E27FC236}">
                <a16:creationId xmlns:a16="http://schemas.microsoft.com/office/drawing/2014/main" id="{59637EE3-4A9F-470C-9298-1B7104E22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88546"/>
            <a:ext cx="1356969" cy="125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a:extLst>
              <a:ext uri="{FF2B5EF4-FFF2-40B4-BE49-F238E27FC236}">
                <a16:creationId xmlns:a16="http://schemas.microsoft.com/office/drawing/2014/main" id="{9E884B5E-13BD-41F3-8813-8AC4513E287A}"/>
              </a:ext>
            </a:extLst>
          </p:cNvPr>
          <p:cNvSpPr/>
          <p:nvPr/>
        </p:nvSpPr>
        <p:spPr>
          <a:xfrm>
            <a:off x="1429625" y="2105561"/>
            <a:ext cx="7412105" cy="1938992"/>
          </a:xfrm>
          <a:prstGeom prst="rect">
            <a:avLst/>
          </a:prstGeom>
        </p:spPr>
        <p:txBody>
          <a:bodyPr wrap="square">
            <a:spAutoFit/>
          </a:bodyPr>
          <a:lstStyle/>
          <a:p>
            <a:pPr algn="r"/>
            <a:r>
              <a:rPr lang="ru-RU" sz="2000" dirty="0"/>
              <a:t>Задания номинации «Инструменты ТРИЗ» предполагают уверенное владение конкретным инструментом ТРИЗ для анализа, преобразования систем или оценки оптимальности и оригинальности предлагаемых решений. Каждый год в разных возрастных категориях предлагаются конкретные инструменты ТРИЗ.</a:t>
            </a:r>
          </a:p>
        </p:txBody>
      </p:sp>
    </p:spTree>
    <p:extLst>
      <p:ext uri="{BB962C8B-B14F-4D97-AF65-F5344CB8AC3E}">
        <p14:creationId xmlns:p14="http://schemas.microsoft.com/office/powerpoint/2010/main" val="111555188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21</a:t>
            </a:fld>
            <a:endParaRPr lang="ru-RU"/>
          </a:p>
        </p:txBody>
      </p:sp>
      <p:pic>
        <p:nvPicPr>
          <p:cNvPr id="9" name="Picture 2">
            <a:extLst>
              <a:ext uri="{FF2B5EF4-FFF2-40B4-BE49-F238E27FC236}">
                <a16:creationId xmlns:a16="http://schemas.microsoft.com/office/drawing/2014/main" id="{B3E2F532-61A0-4369-AE52-0E9760D1A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9558" y="836712"/>
            <a:ext cx="1237714" cy="134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a:extLst>
              <a:ext uri="{FF2B5EF4-FFF2-40B4-BE49-F238E27FC236}">
                <a16:creationId xmlns:a16="http://schemas.microsoft.com/office/drawing/2014/main" id="{E61068D8-9843-4C54-B88C-ECB51CBB6A50}"/>
              </a:ext>
            </a:extLst>
          </p:cNvPr>
          <p:cNvSpPr/>
          <p:nvPr/>
        </p:nvSpPr>
        <p:spPr>
          <a:xfrm>
            <a:off x="251520" y="2181851"/>
            <a:ext cx="7488832" cy="3170099"/>
          </a:xfrm>
          <a:prstGeom prst="rect">
            <a:avLst/>
          </a:prstGeom>
        </p:spPr>
        <p:txBody>
          <a:bodyPr wrap="square">
            <a:spAutoFit/>
          </a:bodyPr>
          <a:lstStyle/>
          <a:p>
            <a:r>
              <a:rPr lang="ru-RU" sz="2000" dirty="0"/>
              <a:t>Основными особенностями исследований с применением методов ТРИЗ является систематический сбор и анализ информации, использование законов развития систем (в частности, технических систем) для выявления закономерностей развития конкретной системы  и прогнозирования ее дальнейшего развития, выявление узловых противоречий в развитии систем. Для каждой возрастной категории предлагаются темы для исследований в соответствии с теми методами исследований, которые доступны этому возрасту.</a:t>
            </a:r>
          </a:p>
        </p:txBody>
      </p:sp>
      <p:sp>
        <p:nvSpPr>
          <p:cNvPr id="4" name="Заголовок 3">
            <a:extLst>
              <a:ext uri="{FF2B5EF4-FFF2-40B4-BE49-F238E27FC236}">
                <a16:creationId xmlns:a16="http://schemas.microsoft.com/office/drawing/2014/main" id="{A5E2B7FD-07A3-40FD-8685-FBA18F5AE6B0}"/>
              </a:ext>
            </a:extLst>
          </p:cNvPr>
          <p:cNvSpPr>
            <a:spLocks noGrp="1"/>
          </p:cNvSpPr>
          <p:nvPr>
            <p:ph type="title"/>
          </p:nvPr>
        </p:nvSpPr>
        <p:spPr>
          <a:xfrm>
            <a:off x="649288" y="80399"/>
            <a:ext cx="7983537" cy="517065"/>
          </a:xfrm>
        </p:spPr>
        <p:txBody>
          <a:bodyPr/>
          <a:lstStyle/>
          <a:p>
            <a:r>
              <a:rPr lang="ru-RU" sz="2400" dirty="0"/>
              <a:t>Номинация Исследования в ТРИЗ</a:t>
            </a:r>
          </a:p>
        </p:txBody>
      </p:sp>
    </p:spTree>
    <p:extLst>
      <p:ext uri="{BB962C8B-B14F-4D97-AF65-F5344CB8AC3E}">
        <p14:creationId xmlns:p14="http://schemas.microsoft.com/office/powerpoint/2010/main" val="184061212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19457"/>
            <a:ext cx="8579296" cy="850106"/>
          </a:xfrm>
        </p:spPr>
        <p:txBody>
          <a:bodyPr>
            <a:normAutofit/>
          </a:bodyPr>
          <a:lstStyle/>
          <a:p>
            <a:r>
              <a:rPr lang="ru-RU" sz="2400" dirty="0"/>
              <a:t>Номинация исследования в ТРИЗ</a:t>
            </a:r>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45735" y="-27384"/>
            <a:ext cx="862769" cy="936104"/>
          </a:xfrm>
        </p:spPr>
      </p:pic>
      <p:sp>
        <p:nvSpPr>
          <p:cNvPr id="5" name="Номер слайда 4"/>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ru-RU" sz="10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18F8F02F-C9C0-4D45-AFEB-730C1F68D4CF}"/>
              </a:ext>
            </a:extLst>
          </p:cNvPr>
          <p:cNvSpPr txBox="1"/>
          <p:nvPr/>
        </p:nvSpPr>
        <p:spPr>
          <a:xfrm>
            <a:off x="107504" y="1166842"/>
            <a:ext cx="8761512" cy="501675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sng" strike="noStrike" kern="1200" cap="none" spc="0" normalizeH="0" baseline="0" noProof="0" dirty="0">
                <a:ln>
                  <a:noFill/>
                </a:ln>
                <a:solidFill>
                  <a:srgbClr val="000000"/>
                </a:solidFill>
                <a:effectLst/>
                <a:uLnTx/>
                <a:uFillTx/>
                <a:latin typeface="Arial"/>
                <a:ea typeface="+mn-ea"/>
                <a:cs typeface="+mn-cs"/>
              </a:rPr>
              <a:t>Этапы работы в исследовательском проекте с применением методов ТРИЗ.</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sng" strike="noStrike" kern="1200" cap="none" spc="0" normalizeH="0" baseline="0" noProof="0" dirty="0">
              <a:ln>
                <a:noFill/>
              </a:ln>
              <a:solidFill>
                <a:srgbClr val="000000"/>
              </a:solidFill>
              <a:effectLst/>
              <a:uLnTx/>
              <a:uFillTx/>
              <a:latin typeface="Arial"/>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r>
              <a:rPr kumimoji="0" lang="ru-RU" sz="1600" b="0" i="0" u="sng" strike="noStrike" kern="1200" cap="none" spc="0" normalizeH="0" baseline="0" noProof="0" dirty="0">
                <a:ln>
                  <a:noFill/>
                </a:ln>
                <a:solidFill>
                  <a:srgbClr val="000000"/>
                </a:solidFill>
                <a:effectLst/>
                <a:uLnTx/>
                <a:uFillTx/>
                <a:latin typeface="Arial"/>
                <a:ea typeface="+mn-ea"/>
                <a:cs typeface="+mn-cs"/>
              </a:rPr>
              <a:t>Выбор темы. </a:t>
            </a:r>
            <a:r>
              <a:rPr kumimoji="0" lang="ru-RU" sz="1600" b="0" i="0" u="none" strike="noStrike" kern="1200" cap="none" spc="0" normalizeH="0" baseline="0" noProof="0" dirty="0">
                <a:ln>
                  <a:noFill/>
                </a:ln>
                <a:solidFill>
                  <a:srgbClr val="000000"/>
                </a:solidFill>
                <a:effectLst/>
                <a:uLnTx/>
                <a:uFillTx/>
                <a:latin typeface="Arial"/>
                <a:ea typeface="+mn-ea"/>
                <a:cs typeface="+mn-cs"/>
              </a:rPr>
              <a:t>Тему, предложенную в тексте конкурсных заданий, необходимо конкретизировать с учетом интересов детей. Кроме того, тема, как правило сформулирована в общем виде, попробуйте сформулировать ее так, чтобы выделить такой аспект, в котором есть понятная и актуальная проблема.</a:t>
            </a:r>
          </a:p>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endParaRPr kumimoji="0" lang="ru-RU" sz="1600" b="0"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Tx/>
              <a:buAutoNum type="arabicPeriod"/>
              <a:tabLst/>
              <a:defRPr/>
            </a:pPr>
            <a:r>
              <a:rPr kumimoji="0" lang="ru-RU" sz="1600" b="0" i="0" u="sng" strike="noStrike" kern="1200" cap="none" spc="0" normalizeH="0" baseline="0" noProof="0" dirty="0">
                <a:ln>
                  <a:noFill/>
                </a:ln>
                <a:solidFill>
                  <a:srgbClr val="000000"/>
                </a:solidFill>
                <a:effectLst/>
                <a:uLnTx/>
                <a:uFillTx/>
                <a:latin typeface="Arial"/>
                <a:ea typeface="+mn-ea"/>
                <a:cs typeface="+mn-cs"/>
              </a:rPr>
              <a:t>Формулировка целей и задач. </a:t>
            </a:r>
            <a:r>
              <a:rPr kumimoji="0" lang="ru-RU" sz="1600" b="0" i="0" u="none" strike="noStrike" kern="1200" cap="none" spc="0" normalizeH="0" baseline="0" noProof="0" dirty="0">
                <a:ln>
                  <a:noFill/>
                </a:ln>
                <a:solidFill>
                  <a:srgbClr val="000000"/>
                </a:solidFill>
                <a:effectLst/>
                <a:uLnTx/>
                <a:uFillTx/>
                <a:latin typeface="Arial"/>
                <a:ea typeface="+mn-ea"/>
                <a:cs typeface="+mn-cs"/>
              </a:rPr>
              <a:t>После корректировки темы, важно определиться с целями исследования. Цели исследования можно разбить на группы:</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решить обозначенную в теме исследования проблему;</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освоить необходимые для решения проблемы методы и инструменты (это могут быть конкретные инструменты ТРИЗ для решения задач или специальные  экспериментальные методы, а также методы ведения исследовательской работы и т. д.);</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исследовательский проект – это возможность расширить кругозор, попробовать себя в разных видах деятельности – проект может стать частью профориентационной работы. Такой эффект исследовательского проекта также может быть выделен как важная, осознанная цель.</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Формулировка конкретных задач исследования может проходить в несколько этапов: предварительно, а затем в ходе исследования.</a:t>
            </a:r>
          </a:p>
        </p:txBody>
      </p:sp>
    </p:spTree>
    <p:extLst>
      <p:ext uri="{BB962C8B-B14F-4D97-AF65-F5344CB8AC3E}">
        <p14:creationId xmlns:p14="http://schemas.microsoft.com/office/powerpoint/2010/main" val="205826954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44624"/>
            <a:ext cx="8579296" cy="850106"/>
          </a:xfrm>
        </p:spPr>
        <p:txBody>
          <a:bodyPr>
            <a:normAutofit/>
          </a:bodyPr>
          <a:lstStyle/>
          <a:p>
            <a:r>
              <a:rPr lang="ru-RU" sz="2800" dirty="0"/>
              <a:t>Номинация исследования в ТРИЗ</a:t>
            </a:r>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45735" y="-27384"/>
            <a:ext cx="862769" cy="936104"/>
          </a:xfrm>
        </p:spPr>
      </p:pic>
      <p:sp>
        <p:nvSpPr>
          <p:cNvPr id="5" name="Номер слайда 4"/>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u-RU" sz="10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18F8F02F-C9C0-4D45-AFEB-730C1F68D4CF}"/>
              </a:ext>
            </a:extLst>
          </p:cNvPr>
          <p:cNvSpPr txBox="1"/>
          <p:nvPr/>
        </p:nvSpPr>
        <p:spPr>
          <a:xfrm>
            <a:off x="136140" y="677470"/>
            <a:ext cx="8761512" cy="600164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sng" strike="noStrike" kern="1200" cap="none" spc="0" normalizeH="0" baseline="0" noProof="0" dirty="0">
                <a:ln>
                  <a:noFill/>
                </a:ln>
                <a:solidFill>
                  <a:srgbClr val="000000"/>
                </a:solidFill>
                <a:effectLst/>
                <a:uLnTx/>
                <a:uFillTx/>
                <a:latin typeface="Arial"/>
                <a:ea typeface="+mn-ea"/>
                <a:cs typeface="+mn-cs"/>
              </a:rPr>
              <a:t>Этапы работы в исследовательском проекте с применением методов ТРИЗ.</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sng"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sng" strike="noStrike" kern="1200" cap="none" spc="0" normalizeH="0" baseline="0" noProof="0" dirty="0">
                <a:ln>
                  <a:noFill/>
                </a:ln>
                <a:solidFill>
                  <a:srgbClr val="000000"/>
                </a:solidFill>
                <a:effectLst/>
                <a:uLnTx/>
                <a:uFillTx/>
                <a:latin typeface="Arial"/>
                <a:ea typeface="+mn-ea"/>
                <a:cs typeface="+mn-cs"/>
              </a:rPr>
              <a:t>3. Обсуждение и обдумывание актуальности исследования.</a:t>
            </a:r>
            <a:r>
              <a:rPr kumimoji="0" lang="ru-RU" sz="1600" b="0" i="0" u="none" strike="noStrike" kern="1200" cap="none" spc="0" normalizeH="0" baseline="0" noProof="0" dirty="0">
                <a:ln>
                  <a:noFill/>
                </a:ln>
                <a:solidFill>
                  <a:srgbClr val="000000"/>
                </a:solidFill>
                <a:effectLst/>
                <a:uLnTx/>
                <a:uFillTx/>
                <a:latin typeface="Arial"/>
                <a:ea typeface="+mn-ea"/>
                <a:cs typeface="+mn-cs"/>
              </a:rPr>
              <a:t> Это важный аспект для мотивации участников проекта. Дети должны «присвоить себе» тему, цели и задачи, сформулированные вместе с педагогом. Каждый участник проекта должен почувствовать заинтересованность в определенном виде деятельности, тематике, получении навыков и т.д. внутри проекта. Важно обсудить как именно видят участники проекта свою роль в проекте. Результатом такого обсуждения и обдумывания должно стать краткое изложение актуальности исследования в отчете по его выполнению.</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sng" strike="noStrike" kern="1200" cap="none" spc="0" normalizeH="0" baseline="0" noProof="0" dirty="0">
                <a:ln>
                  <a:noFill/>
                </a:ln>
                <a:solidFill>
                  <a:srgbClr val="000000"/>
                </a:solidFill>
                <a:effectLst/>
                <a:uLnTx/>
                <a:uFillTx/>
                <a:latin typeface="Arial"/>
                <a:ea typeface="+mn-ea"/>
                <a:cs typeface="+mn-cs"/>
              </a:rPr>
              <a:t>4. Определение предполагаемых результатов проекта.</a:t>
            </a:r>
            <a:r>
              <a:rPr kumimoji="0" lang="ru-RU" sz="1600" b="0" i="0" u="none" strike="noStrike" kern="1200" cap="none" spc="0" normalizeH="0" baseline="0" noProof="0" dirty="0">
                <a:ln>
                  <a:noFill/>
                </a:ln>
                <a:solidFill>
                  <a:srgbClr val="000000"/>
                </a:solidFill>
                <a:effectLst/>
                <a:uLnTx/>
                <a:uFillTx/>
                <a:latin typeface="Arial"/>
                <a:ea typeface="+mn-ea"/>
                <a:cs typeface="+mn-cs"/>
              </a:rPr>
              <a:t> Важно с самого начала определиться с тем какие именно результаты (какой продукт)</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ru-RU" sz="1600" b="0" i="0" u="none" strike="noStrike" kern="1200" cap="none" spc="0" normalizeH="0" baseline="0" noProof="0" dirty="0">
                <a:ln>
                  <a:noFill/>
                </a:ln>
                <a:solidFill>
                  <a:srgbClr val="000000"/>
                </a:solidFill>
                <a:effectLst/>
                <a:uLnTx/>
                <a:uFillTx/>
                <a:latin typeface="Arial"/>
                <a:ea typeface="+mn-ea"/>
                <a:cs typeface="+mn-cs"/>
              </a:rPr>
              <a:t>должны быть получены в итоге. Проекты с применением методов ТРИЗ могут иметь уникальные продукты:</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Идеи изобретений (или полезных моделей); заявки на изобретения или на полезную модель;</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Тематические картотеки изобретательских задач; примеров, иллюстрирующих применение конкретных инструментов ТРИЗ; игр и упражнений; биографий творческих личностей; и т.д.;</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Фантастические рассказы; сказки; мультфильмы; видео-ролики;</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Выставки работ, моделей, игровые программы; программное обеспечение и т.д.</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Форма представления результатов должна быть также выбрана заранее.</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endParaRPr kumimoji="0" lang="ru-RU"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3887119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44624"/>
            <a:ext cx="8579296" cy="850106"/>
          </a:xfrm>
        </p:spPr>
        <p:txBody>
          <a:bodyPr>
            <a:normAutofit/>
          </a:bodyPr>
          <a:lstStyle/>
          <a:p>
            <a:r>
              <a:rPr lang="ru-RU" sz="2800" dirty="0"/>
              <a:t>Номинация исследования в ТРИЗ</a:t>
            </a:r>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45735" y="-27384"/>
            <a:ext cx="862769" cy="936104"/>
          </a:xfrm>
        </p:spPr>
      </p:pic>
      <p:sp>
        <p:nvSpPr>
          <p:cNvPr id="5" name="Номер слайда 4"/>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0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18F8F02F-C9C0-4D45-AFEB-730C1F68D4CF}"/>
              </a:ext>
            </a:extLst>
          </p:cNvPr>
          <p:cNvSpPr txBox="1"/>
          <p:nvPr/>
        </p:nvSpPr>
        <p:spPr>
          <a:xfrm>
            <a:off x="191244" y="797510"/>
            <a:ext cx="8761512" cy="540147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500" b="0" i="0" u="sng" strike="noStrike" kern="1200" cap="none" spc="0" normalizeH="0" baseline="0" noProof="0" dirty="0">
                <a:ln>
                  <a:noFill/>
                </a:ln>
                <a:solidFill>
                  <a:srgbClr val="000000"/>
                </a:solidFill>
                <a:effectLst/>
                <a:uLnTx/>
                <a:uFillTx/>
                <a:latin typeface="Arial"/>
                <a:ea typeface="+mn-ea"/>
                <a:cs typeface="+mn-cs"/>
              </a:rPr>
              <a:t>Этапы работы в исследовательском проекте с применением методов ТРИЗ.</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500" b="0" i="0" u="sng"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500" b="0" i="0" u="sng" strike="noStrike" kern="1200" cap="none" spc="0" normalizeH="0" baseline="0" noProof="0" dirty="0">
                <a:ln>
                  <a:noFill/>
                </a:ln>
                <a:solidFill>
                  <a:srgbClr val="000000"/>
                </a:solidFill>
                <a:effectLst/>
                <a:uLnTx/>
                <a:uFillTx/>
                <a:latin typeface="Arial"/>
                <a:ea typeface="+mn-ea"/>
                <a:cs typeface="+mn-cs"/>
              </a:rPr>
              <a:t>5. Планирование работы.</a:t>
            </a:r>
            <a:r>
              <a:rPr kumimoji="0" lang="ru-RU" sz="1500" b="0" i="0" u="none" strike="noStrike" kern="1200" cap="none" spc="0" normalizeH="0" baseline="0" noProof="0" dirty="0">
                <a:ln>
                  <a:noFill/>
                </a:ln>
                <a:solidFill>
                  <a:srgbClr val="000000"/>
                </a:solidFill>
                <a:effectLst/>
                <a:uLnTx/>
                <a:uFillTx/>
                <a:latin typeface="Arial"/>
                <a:ea typeface="+mn-ea"/>
                <a:cs typeface="+mn-cs"/>
              </a:rPr>
              <a:t> Необходимо составить план работы по проекту, учитывая дату окончания и даты презентации проекта (представления отчета, отправку на конкурс, конференцию), а также промежуточные даты получения определенных результатов. План может и должен корректироваться в ходе выполнения проекта. В ходе работы над проектом может потребоваться обучение (освоение новых инструментов), которое также нужно запланировать.</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5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500" b="0" i="0" u="sng" strike="noStrike" kern="1200" cap="none" spc="0" normalizeH="0" baseline="0" noProof="0" dirty="0">
                <a:ln>
                  <a:noFill/>
                </a:ln>
                <a:solidFill>
                  <a:srgbClr val="000000"/>
                </a:solidFill>
                <a:effectLst/>
                <a:uLnTx/>
                <a:uFillTx/>
                <a:latin typeface="Arial"/>
                <a:ea typeface="+mn-ea"/>
                <a:cs typeface="+mn-cs"/>
              </a:rPr>
              <a:t>6. Выполнение проекта.</a:t>
            </a:r>
            <a:r>
              <a:rPr kumimoji="0" lang="ru-RU" sz="1500" b="0" i="0" u="none" strike="noStrike" kern="1200" cap="none" spc="0" normalizeH="0" baseline="0" noProof="0" dirty="0">
                <a:ln>
                  <a:noFill/>
                </a:ln>
                <a:solidFill>
                  <a:srgbClr val="000000"/>
                </a:solidFill>
                <a:effectLst/>
                <a:uLnTx/>
                <a:uFillTx/>
                <a:latin typeface="Arial"/>
                <a:ea typeface="+mn-ea"/>
                <a:cs typeface="+mn-cs"/>
              </a:rPr>
              <a:t> При составлении плана проекта необходимо предусмотреть какие работы могут выполняться параллельно разными группами, на каком этапе результаты работы отдельных групп должны быть синхронизированы. Проекты могут быть очень разными, но есть виды работ, которые необходимы в любом проекте:</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500" b="0" i="0" u="none" strike="noStrike" kern="1200" cap="none" spc="0" normalizeH="0" baseline="0" noProof="0" dirty="0">
                <a:ln>
                  <a:noFill/>
                </a:ln>
                <a:solidFill>
                  <a:srgbClr val="000000"/>
                </a:solidFill>
                <a:effectLst/>
                <a:uLnTx/>
                <a:uFillTx/>
                <a:latin typeface="Arial"/>
                <a:ea typeface="+mn-ea"/>
                <a:cs typeface="+mn-cs"/>
              </a:rPr>
              <a:t>- сбор и анализ картотеки;</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500" b="0" i="0" u="none" strike="noStrike" kern="1200" cap="none" spc="0" normalizeH="0" baseline="0" noProof="0" dirty="0">
                <a:ln>
                  <a:noFill/>
                </a:ln>
                <a:solidFill>
                  <a:srgbClr val="000000"/>
                </a:solidFill>
                <a:effectLst/>
                <a:uLnTx/>
                <a:uFillTx/>
                <a:latin typeface="Arial"/>
                <a:ea typeface="+mn-ea"/>
                <a:cs typeface="+mn-cs"/>
              </a:rPr>
              <a:t>- выдвижение гипотез;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500" b="0" i="0" u="none" strike="noStrike" kern="1200" cap="none" spc="0" normalizeH="0" baseline="0" noProof="0" dirty="0">
                <a:ln>
                  <a:noFill/>
                </a:ln>
                <a:solidFill>
                  <a:srgbClr val="000000"/>
                </a:solidFill>
                <a:effectLst/>
                <a:uLnTx/>
                <a:uFillTx/>
                <a:latin typeface="Arial"/>
                <a:ea typeface="+mn-ea"/>
                <a:cs typeface="+mn-cs"/>
              </a:rPr>
              <a:t>проверка гипотез на фактическом материале;</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500" b="0" i="0" u="none" strike="noStrike" kern="1200" cap="none" spc="0" normalizeH="0" baseline="0" noProof="0" dirty="0">
                <a:ln>
                  <a:noFill/>
                </a:ln>
                <a:solidFill>
                  <a:srgbClr val="000000"/>
                </a:solidFill>
                <a:effectLst/>
                <a:uLnTx/>
                <a:uFillTx/>
                <a:latin typeface="Arial"/>
                <a:ea typeface="+mn-ea"/>
                <a:cs typeface="+mn-cs"/>
              </a:rPr>
              <a:t>выбор и применение инструментов ТРИЗ для решения задач;</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500" b="0" i="0" u="none" strike="noStrike" kern="1200" cap="none" spc="0" normalizeH="0" baseline="0" noProof="0" dirty="0">
                <a:ln>
                  <a:noFill/>
                </a:ln>
                <a:solidFill>
                  <a:srgbClr val="000000"/>
                </a:solidFill>
                <a:effectLst/>
                <a:uLnTx/>
                <a:uFillTx/>
                <a:latin typeface="Arial"/>
                <a:ea typeface="+mn-ea"/>
                <a:cs typeface="+mn-cs"/>
              </a:rPr>
              <a:t>выявление закономерностей и формулировка выводов;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500" b="0" i="0" u="none" strike="noStrike" kern="1200" cap="none" spc="0" normalizeH="0" baseline="0" noProof="0" dirty="0">
                <a:ln>
                  <a:noFill/>
                </a:ln>
                <a:solidFill>
                  <a:srgbClr val="000000"/>
                </a:solidFill>
                <a:effectLst/>
                <a:uLnTx/>
                <a:uFillTx/>
                <a:latin typeface="Arial"/>
                <a:ea typeface="+mn-ea"/>
                <a:cs typeface="+mn-cs"/>
              </a:rPr>
              <a:t>прогнозирование развития систем (планирование дальнейшего развития) с использованием инструментов ТРИЗ;</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500" b="0" i="0" u="none" strike="noStrike" kern="1200" cap="none" spc="0" normalizeH="0" baseline="0" noProof="0" dirty="0">
                <a:ln>
                  <a:noFill/>
                </a:ln>
                <a:solidFill>
                  <a:srgbClr val="000000"/>
                </a:solidFill>
                <a:effectLst/>
                <a:uLnTx/>
                <a:uFillTx/>
                <a:latin typeface="Arial"/>
                <a:ea typeface="+mn-ea"/>
                <a:cs typeface="+mn-cs"/>
              </a:rPr>
              <a:t>создание продукта (возможно, решение вторичных задач);</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500" b="0" i="0" u="none" strike="noStrike" kern="1200" cap="none" spc="0" normalizeH="0" baseline="0" noProof="0" dirty="0">
                <a:ln>
                  <a:noFill/>
                </a:ln>
                <a:solidFill>
                  <a:srgbClr val="000000"/>
                </a:solidFill>
                <a:effectLst/>
                <a:uLnTx/>
                <a:uFillTx/>
                <a:latin typeface="Arial"/>
                <a:ea typeface="+mn-ea"/>
                <a:cs typeface="+mn-cs"/>
              </a:rPr>
              <a:t>подготовка отчета;</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500" b="0" i="0" u="none" strike="noStrike" kern="1200" cap="none" spc="0" normalizeH="0" baseline="0" noProof="0" dirty="0">
                <a:ln>
                  <a:noFill/>
                </a:ln>
                <a:solidFill>
                  <a:srgbClr val="000000"/>
                </a:solidFill>
                <a:effectLst/>
                <a:uLnTx/>
                <a:uFillTx/>
                <a:latin typeface="Arial"/>
                <a:ea typeface="+mn-ea"/>
                <a:cs typeface="+mn-cs"/>
              </a:rPr>
              <a:t>презентация проекта.</a:t>
            </a:r>
          </a:p>
        </p:txBody>
      </p:sp>
    </p:spTree>
    <p:extLst>
      <p:ext uri="{BB962C8B-B14F-4D97-AF65-F5344CB8AC3E}">
        <p14:creationId xmlns:p14="http://schemas.microsoft.com/office/powerpoint/2010/main" val="2079205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44624"/>
            <a:ext cx="8579296" cy="850106"/>
          </a:xfrm>
        </p:spPr>
        <p:txBody>
          <a:bodyPr>
            <a:normAutofit/>
          </a:bodyPr>
          <a:lstStyle/>
          <a:p>
            <a:r>
              <a:rPr lang="ru-RU" sz="2800" dirty="0"/>
              <a:t>Номинация исследования в ТРИЗ</a:t>
            </a:r>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45735" y="-27384"/>
            <a:ext cx="862769" cy="936104"/>
          </a:xfrm>
        </p:spPr>
      </p:pic>
      <p:sp>
        <p:nvSpPr>
          <p:cNvPr id="5" name="Номер слайда 4"/>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sz="10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18F8F02F-C9C0-4D45-AFEB-730C1F68D4CF}"/>
              </a:ext>
            </a:extLst>
          </p:cNvPr>
          <p:cNvSpPr txBox="1"/>
          <p:nvPr/>
        </p:nvSpPr>
        <p:spPr>
          <a:xfrm>
            <a:off x="107504" y="1166842"/>
            <a:ext cx="8761512" cy="403187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sng" strike="noStrike" kern="1200" cap="none" spc="0" normalizeH="0" baseline="0" noProof="0" dirty="0">
                <a:ln>
                  <a:noFill/>
                </a:ln>
                <a:solidFill>
                  <a:srgbClr val="000000"/>
                </a:solidFill>
                <a:effectLst/>
                <a:uLnTx/>
                <a:uFillTx/>
                <a:latin typeface="Arial"/>
                <a:ea typeface="+mn-ea"/>
                <a:cs typeface="+mn-cs"/>
              </a:rPr>
              <a:t>Этапы работы в исследовательском проекте с применением методов ТРИЗ.</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sng"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sng" strike="noStrike" kern="1200" cap="none" spc="0" normalizeH="0" baseline="0" noProof="0" dirty="0">
                <a:ln>
                  <a:noFill/>
                </a:ln>
                <a:solidFill>
                  <a:srgbClr val="000000"/>
                </a:solidFill>
                <a:effectLst/>
                <a:uLnTx/>
                <a:uFillTx/>
                <a:latin typeface="Arial"/>
                <a:ea typeface="+mn-ea"/>
                <a:cs typeface="+mn-cs"/>
              </a:rPr>
              <a:t>7. Презентация проекта.</a:t>
            </a:r>
            <a:r>
              <a:rPr kumimoji="0" lang="ru-RU" sz="1600" b="0" i="0" u="none" strike="noStrike" kern="1200" cap="none" spc="0" normalizeH="0" baseline="0" noProof="0" dirty="0">
                <a:ln>
                  <a:noFill/>
                </a:ln>
                <a:solidFill>
                  <a:srgbClr val="000000"/>
                </a:solidFill>
                <a:effectLst/>
                <a:uLnTx/>
                <a:uFillTx/>
                <a:latin typeface="Arial"/>
                <a:ea typeface="+mn-ea"/>
                <a:cs typeface="+mn-cs"/>
              </a:rPr>
              <a:t> Это важный этап в работе над проектом. Для участников полезно получить новые навыки, расширить кругозор, но не менее важной задачей является подготовка и проведение презентации своей работы. Необходимо выбрать и представить самые интересные и необычные результаты работы, выделить роль каждого участника проекта. Очень удачно, если у участников есть возможность предварительно проверить какое впечатление производит их презентация, какие вызывает вопросы на «дружелюбной аудитории» (например, одноклассников, родителей, друзей), часто это очень сильно изменяет представление о проекте и особенностях его презентации.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sng" strike="noStrike" kern="1200" cap="none" spc="0" normalizeH="0" baseline="0" noProof="0" dirty="0">
                <a:ln>
                  <a:noFill/>
                </a:ln>
                <a:solidFill>
                  <a:srgbClr val="000000"/>
                </a:solidFill>
                <a:effectLst/>
                <a:uLnTx/>
                <a:uFillTx/>
                <a:latin typeface="Arial"/>
                <a:ea typeface="+mn-ea"/>
                <a:cs typeface="+mn-cs"/>
              </a:rPr>
              <a:t>8. Подведение итогов.</a:t>
            </a:r>
            <a:r>
              <a:rPr kumimoji="0" lang="ru-RU" sz="1600" b="0" i="0" u="none" strike="noStrike" kern="1200" cap="none" spc="0" normalizeH="0" baseline="0" noProof="0" dirty="0">
                <a:ln>
                  <a:noFill/>
                </a:ln>
                <a:solidFill>
                  <a:srgbClr val="000000"/>
                </a:solidFill>
                <a:effectLst/>
                <a:uLnTx/>
                <a:uFillTx/>
                <a:latin typeface="Arial"/>
                <a:ea typeface="+mn-ea"/>
                <a:cs typeface="+mn-cs"/>
              </a:rPr>
              <a:t> Очень важно по окончании работы над проектом, а затем после презентации обсудить итоги работы, осмыслить результаты проекта, выделить сильные стороны работы группы, обратить внимание на то, что не получилось, обсудить выводы и наметить следующие шаги. </a:t>
            </a:r>
          </a:p>
        </p:txBody>
      </p:sp>
    </p:spTree>
    <p:extLst>
      <p:ext uri="{BB962C8B-B14F-4D97-AF65-F5344CB8AC3E}">
        <p14:creationId xmlns:p14="http://schemas.microsoft.com/office/powerpoint/2010/main" val="391348280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44624"/>
            <a:ext cx="8579296" cy="850106"/>
          </a:xfrm>
        </p:spPr>
        <p:txBody>
          <a:bodyPr>
            <a:normAutofit/>
          </a:bodyPr>
          <a:lstStyle/>
          <a:p>
            <a:r>
              <a:rPr lang="ru-RU" sz="2800" dirty="0"/>
              <a:t>Номинация исследования в ТРИЗ</a:t>
            </a:r>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45735" y="-27384"/>
            <a:ext cx="862769" cy="936104"/>
          </a:xfrm>
        </p:spPr>
      </p:pic>
      <p:sp>
        <p:nvSpPr>
          <p:cNvPr id="5" name="Номер слайда 4"/>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19B0651-EE4F-4900-A07F-96A6BFA9D0F0}" type="slidenum">
              <a:rPr kumimoji="0" lang="ru-RU"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sz="10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18F8F02F-C9C0-4D45-AFEB-730C1F68D4CF}"/>
              </a:ext>
            </a:extLst>
          </p:cNvPr>
          <p:cNvSpPr txBox="1"/>
          <p:nvPr/>
        </p:nvSpPr>
        <p:spPr>
          <a:xfrm>
            <a:off x="107504" y="780621"/>
            <a:ext cx="8761512" cy="575542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sng" strike="noStrike" kern="1200" cap="none" spc="0" normalizeH="0" baseline="0" noProof="0" dirty="0">
                <a:ln>
                  <a:noFill/>
                </a:ln>
                <a:solidFill>
                  <a:srgbClr val="000000"/>
                </a:solidFill>
                <a:effectLst/>
                <a:uLnTx/>
                <a:uFillTx/>
                <a:latin typeface="Arial"/>
                <a:ea typeface="+mn-ea"/>
                <a:cs typeface="+mn-cs"/>
              </a:rPr>
              <a:t>Формы представления итогов проекта.</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sng"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Исследовательский проект, рассматриваемый на Кубке ТРИЗ Саммита обычно представляется в виде текстовых файлов или презентаций. Отчет о проекте может сопровождаться фото и видеоматериалами, аудиофайлами (например, интервью и, скажем, записями голосов птиц и т.д.)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В любом случае, важно наличие определенной информации:</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Название проекта;</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Состав проектной группы;</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Руководитель проекта;</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Цели и задачи проекта;</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Актуальность выбранной темы;</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Короткая аннотация;</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Предполагаемые результаты;</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Инструменты ТРИЗ, выбранные для работы над проектом, в том числе для решения изобретательских задач;</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Описание хода исследования;</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Описание результатов;</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Выводы и направление дальнейшего развития проекта;</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Использованная литература и др. источники;</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Приложения, включающие возможно более полное представление о полученных результатах и продуктах.</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231840534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C9F7B0E7-34C8-4731-9371-6AB1CD49FBA6}"/>
              </a:ext>
            </a:extLst>
          </p:cNvPr>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27</a:t>
            </a:fld>
            <a:endParaRPr lang="ru-RU" dirty="0"/>
          </a:p>
        </p:txBody>
      </p:sp>
      <p:sp>
        <p:nvSpPr>
          <p:cNvPr id="7" name="Заголовок 2">
            <a:extLst>
              <a:ext uri="{FF2B5EF4-FFF2-40B4-BE49-F238E27FC236}">
                <a16:creationId xmlns:a16="http://schemas.microsoft.com/office/drawing/2014/main" id="{540DAD2C-0AEB-46BD-8942-CF78DDBFF3E6}"/>
              </a:ext>
            </a:extLst>
          </p:cNvPr>
          <p:cNvSpPr>
            <a:spLocks noGrp="1"/>
          </p:cNvSpPr>
          <p:nvPr>
            <p:ph type="title"/>
          </p:nvPr>
        </p:nvSpPr>
        <p:spPr>
          <a:xfrm>
            <a:off x="221456" y="0"/>
            <a:ext cx="8507288" cy="620785"/>
          </a:xfrm>
        </p:spPr>
        <p:txBody>
          <a:bodyPr>
            <a:normAutofit/>
          </a:bodyPr>
          <a:lstStyle/>
          <a:p>
            <a:r>
              <a:rPr lang="ru-RU" sz="2400" dirty="0"/>
              <a:t>Номинация «Видеоролики по ТРИЗ»</a:t>
            </a:r>
          </a:p>
        </p:txBody>
      </p:sp>
      <p:sp>
        <p:nvSpPr>
          <p:cNvPr id="9" name="Прямоугольник 8">
            <a:extLst>
              <a:ext uri="{FF2B5EF4-FFF2-40B4-BE49-F238E27FC236}">
                <a16:creationId xmlns:a16="http://schemas.microsoft.com/office/drawing/2014/main" id="{75263F2F-7932-472D-88E8-0C1616310F67}"/>
              </a:ext>
            </a:extLst>
          </p:cNvPr>
          <p:cNvSpPr/>
          <p:nvPr/>
        </p:nvSpPr>
        <p:spPr>
          <a:xfrm>
            <a:off x="2439555" y="1268760"/>
            <a:ext cx="6390597" cy="3139321"/>
          </a:xfrm>
          <a:prstGeom prst="rect">
            <a:avLst/>
          </a:prstGeom>
        </p:spPr>
        <p:txBody>
          <a:bodyPr wrap="square">
            <a:spAutoFit/>
          </a:bodyPr>
          <a:lstStyle/>
          <a:p>
            <a:pPr algn="r"/>
            <a:r>
              <a:rPr lang="ru-RU" dirty="0"/>
              <a:t>Номинация «Видео-ролики по ТРИЗ» очень популярна среди участников Кубка ТРИЗ Саммита. Собранные за семь лет ролики – очень полезный дидактический материал, многие педагоги используют его на своих занятиях. Каждый год мы стараемся предложить новые темы для роликов, это картотеки приемов фантазирования, приемов разрешения противоречий, применения стандартов и выявление закономерностей в развитии систем.</a:t>
            </a:r>
          </a:p>
          <a:p>
            <a:pPr algn="r"/>
            <a:r>
              <a:rPr lang="ru-RU" dirty="0"/>
              <a:t>Познакомиться с роликами, представленными на конкурс можно на </a:t>
            </a:r>
            <a:r>
              <a:rPr lang="ru-RU" dirty="0" err="1"/>
              <a:t>YouTube</a:t>
            </a:r>
            <a:r>
              <a:rPr lang="ru-RU" dirty="0"/>
              <a:t>-канале ТРИЗ-Саммита:</a:t>
            </a:r>
          </a:p>
        </p:txBody>
      </p:sp>
      <p:sp>
        <p:nvSpPr>
          <p:cNvPr id="10" name="Прямоугольник 9">
            <a:extLst>
              <a:ext uri="{FF2B5EF4-FFF2-40B4-BE49-F238E27FC236}">
                <a16:creationId xmlns:a16="http://schemas.microsoft.com/office/drawing/2014/main" id="{74296F84-E5ED-46CC-8564-1B27725F2AA0}"/>
              </a:ext>
            </a:extLst>
          </p:cNvPr>
          <p:cNvSpPr/>
          <p:nvPr/>
        </p:nvSpPr>
        <p:spPr>
          <a:xfrm>
            <a:off x="22717" y="4438168"/>
            <a:ext cx="9108504" cy="338554"/>
          </a:xfrm>
          <a:prstGeom prst="rect">
            <a:avLst/>
          </a:prstGeom>
        </p:spPr>
        <p:txBody>
          <a:bodyPr wrap="square">
            <a:spAutoFit/>
          </a:bodyPr>
          <a:lstStyle/>
          <a:p>
            <a:r>
              <a:rPr lang="en-US" sz="1600" dirty="0">
                <a:hlinkClick r:id="rId2"/>
              </a:rPr>
              <a:t>https://www.youtube.com/channel/UCjMNOjboWRBQA72DJvaC7ew?view_as=subscriber</a:t>
            </a:r>
            <a:r>
              <a:rPr lang="ru-RU" sz="1600" dirty="0"/>
              <a:t> </a:t>
            </a:r>
            <a:r>
              <a:rPr lang="en-US" sz="1600" dirty="0"/>
              <a:t> </a:t>
            </a:r>
          </a:p>
        </p:txBody>
      </p:sp>
      <p:pic>
        <p:nvPicPr>
          <p:cNvPr id="11" name="Picture 2">
            <a:extLst>
              <a:ext uri="{FF2B5EF4-FFF2-40B4-BE49-F238E27FC236}">
                <a16:creationId xmlns:a16="http://schemas.microsoft.com/office/drawing/2014/main" id="{171B784E-2BD6-4CAF-A1C6-17DD0B2A9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2894" y="1481225"/>
            <a:ext cx="2040251" cy="96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10992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BB3631F1-E6D7-401B-B52C-047C92EA9062}"/>
              </a:ext>
            </a:extLst>
          </p:cNvPr>
          <p:cNvSpPr>
            <a:spLocks noGrp="1"/>
          </p:cNvSpPr>
          <p:nvPr>
            <p:ph idx="1"/>
          </p:nvPr>
        </p:nvSpPr>
        <p:spPr>
          <a:xfrm>
            <a:off x="150085" y="1439333"/>
            <a:ext cx="8833520" cy="4525963"/>
          </a:xfrm>
        </p:spPr>
        <p:txBody>
          <a:bodyPr>
            <a:normAutofit fontScale="85000" lnSpcReduction="10000"/>
          </a:bodyPr>
          <a:lstStyle/>
          <a:p>
            <a:pPr marL="109728" indent="0" algn="just">
              <a:buNone/>
            </a:pPr>
            <a:r>
              <a:rPr lang="ru-RU" sz="2000" dirty="0"/>
              <a:t>Работы в номинации видеоролики оцениваются по следующим критериям:</a:t>
            </a:r>
          </a:p>
          <a:p>
            <a:pPr algn="just">
              <a:buFontTx/>
              <a:buChar char="-"/>
            </a:pPr>
            <a:r>
              <a:rPr lang="ru-RU" sz="2000" dirty="0"/>
              <a:t>Соответствие заданию</a:t>
            </a:r>
          </a:p>
          <a:p>
            <a:pPr algn="just">
              <a:buFontTx/>
              <a:buChar char="-"/>
            </a:pPr>
            <a:r>
              <a:rPr lang="ru-RU" sz="2000" dirty="0"/>
              <a:t>Правильное использование инструментов ТРИЗ</a:t>
            </a:r>
          </a:p>
          <a:p>
            <a:pPr algn="just">
              <a:buFontTx/>
              <a:buChar char="-"/>
            </a:pPr>
            <a:r>
              <a:rPr lang="ru-RU" sz="2000" dirty="0"/>
              <a:t>Оригинальность подачи материала</a:t>
            </a:r>
          </a:p>
          <a:p>
            <a:pPr algn="just">
              <a:buFontTx/>
              <a:buChar char="-"/>
            </a:pPr>
            <a:endParaRPr lang="ru-RU" sz="2000" dirty="0"/>
          </a:p>
          <a:p>
            <a:pPr marL="109728" indent="0" algn="just">
              <a:buNone/>
            </a:pPr>
            <a:r>
              <a:rPr lang="ru-RU" sz="2000" dirty="0"/>
              <a:t>Ролики должны быть короткие (от 2-х до 10 минут). Должны быть указаны все авторы этого сюжета: автор сценария, оператор, монтажер, актеры и т. д.</a:t>
            </a:r>
          </a:p>
          <a:p>
            <a:pPr marL="109728" indent="0" algn="just">
              <a:buNone/>
            </a:pPr>
            <a:r>
              <a:rPr lang="ru-RU" sz="2000" dirty="0"/>
              <a:t>Данная работа направлена на формирование методического материала для обучения ТРИЗ. На сайте ТРИЗ Саммита опубликованы видеоролики, представленные на прошлый Кубок ТРИЗ Саммита: </a:t>
            </a:r>
          </a:p>
          <a:p>
            <a:pPr marL="109728" indent="0" algn="just">
              <a:buNone/>
            </a:pPr>
            <a:r>
              <a:rPr lang="ru-RU" sz="2000" dirty="0">
                <a:hlinkClick r:id="rId2"/>
              </a:rPr>
              <a:t>http://triz-summit.ru/ru/contest/competition/video/</a:t>
            </a:r>
            <a:r>
              <a:rPr lang="ru-RU" sz="2000" dirty="0"/>
              <a:t>  </a:t>
            </a:r>
          </a:p>
          <a:p>
            <a:pPr algn="just">
              <a:buFontTx/>
              <a:buChar char="-"/>
            </a:pPr>
            <a:endParaRPr lang="ru-RU" sz="2000" dirty="0"/>
          </a:p>
          <a:p>
            <a:pPr marL="109728" indent="0">
              <a:buNone/>
            </a:pPr>
            <a:endParaRPr lang="ru-RU" dirty="0"/>
          </a:p>
        </p:txBody>
      </p:sp>
      <p:sp>
        <p:nvSpPr>
          <p:cNvPr id="4" name="Номер слайда 3">
            <a:extLst>
              <a:ext uri="{FF2B5EF4-FFF2-40B4-BE49-F238E27FC236}">
                <a16:creationId xmlns:a16="http://schemas.microsoft.com/office/drawing/2014/main" id="{C9F7B0E7-34C8-4731-9371-6AB1CD49FBA6}"/>
              </a:ext>
            </a:extLst>
          </p:cNvPr>
          <p:cNvSpPr>
            <a:spLocks noGrp="1"/>
          </p:cNvSpPr>
          <p:nvPr>
            <p:ph type="sldNum" sz="quarter" idx="12"/>
          </p:nvPr>
        </p:nvSpPr>
        <p:spPr>
          <a:xfrm>
            <a:off x="8647272" y="6407944"/>
            <a:ext cx="365760" cy="365125"/>
          </a:xfrm>
          <a:prstGeom prst="rect">
            <a:avLst/>
          </a:prstGeom>
        </p:spPr>
        <p:txBody>
          <a:bodyPr vert="horz" anchor="b"/>
          <a:lstStyle>
            <a:defPPr>
              <a:defRPr lang="ru-RU"/>
            </a:defPPr>
            <a:lvl1pPr marL="0" algn="r" defTabSz="914400" rtl="0" eaLnBrk="1" latinLnBrk="0" hangingPunct="1">
              <a:defRPr kumimoji="0"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9B0651-EE4F-4900-A07F-96A6BFA9D0F0}" type="slidenum">
              <a:rPr lang="ru-RU" smtClean="0"/>
              <a:pPr/>
              <a:t>28</a:t>
            </a:fld>
            <a:endParaRPr lang="ru-RU" dirty="0"/>
          </a:p>
        </p:txBody>
      </p:sp>
      <p:pic>
        <p:nvPicPr>
          <p:cNvPr id="6" name="Picture 6">
            <a:extLst>
              <a:ext uri="{FF2B5EF4-FFF2-40B4-BE49-F238E27FC236}">
                <a16:creationId xmlns:a16="http://schemas.microsoft.com/office/drawing/2014/main" id="{F7D66D12-B015-4E11-89A7-482AD90215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1063" y="84931"/>
            <a:ext cx="1641969" cy="76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2">
            <a:extLst>
              <a:ext uri="{FF2B5EF4-FFF2-40B4-BE49-F238E27FC236}">
                <a16:creationId xmlns:a16="http://schemas.microsoft.com/office/drawing/2014/main" id="{67116DC0-F2FB-4E4A-9405-EB387FDD6FEA}"/>
              </a:ext>
            </a:extLst>
          </p:cNvPr>
          <p:cNvSpPr>
            <a:spLocks noGrp="1"/>
          </p:cNvSpPr>
          <p:nvPr>
            <p:ph type="title"/>
          </p:nvPr>
        </p:nvSpPr>
        <p:spPr>
          <a:xfrm>
            <a:off x="221456" y="0"/>
            <a:ext cx="8507288" cy="620785"/>
          </a:xfrm>
        </p:spPr>
        <p:txBody>
          <a:bodyPr>
            <a:normAutofit/>
          </a:bodyPr>
          <a:lstStyle/>
          <a:p>
            <a:r>
              <a:rPr lang="ru-RU" sz="2400" dirty="0"/>
              <a:t>Номинация «Видеоролики по ТРИЗ»</a:t>
            </a:r>
          </a:p>
        </p:txBody>
      </p:sp>
    </p:spTree>
    <p:extLst>
      <p:ext uri="{BB962C8B-B14F-4D97-AF65-F5344CB8AC3E}">
        <p14:creationId xmlns:p14="http://schemas.microsoft.com/office/powerpoint/2010/main" val="210695908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6320D01-89B4-4F0B-85EB-7C6991722980}"/>
              </a:ext>
            </a:extLst>
          </p:cNvPr>
          <p:cNvSpPr>
            <a:spLocks noGrp="1"/>
          </p:cNvSpPr>
          <p:nvPr>
            <p:ph idx="1"/>
          </p:nvPr>
        </p:nvSpPr>
        <p:spPr>
          <a:xfrm>
            <a:off x="0" y="0"/>
            <a:ext cx="9144000" cy="1807950"/>
          </a:xfrm>
          <a:gradFill>
            <a:gsLst>
              <a:gs pos="91000">
                <a:srgbClr val="0070C0"/>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a:lstStyle/>
          <a:p>
            <a:pPr marL="0" marR="0" lvl="0" indent="0" algn="ctr" defTabSz="914400" rtl="0" eaLnBrk="0" fontAlgn="base" latinLnBrk="0" hangingPunct="0">
              <a:lnSpc>
                <a:spcPct val="115000"/>
              </a:lnSpc>
              <a:spcBef>
                <a:spcPct val="30000"/>
              </a:spcBef>
              <a:spcAft>
                <a:spcPct val="30000"/>
              </a:spcAft>
              <a:buClr>
                <a:srgbClr val="496D77"/>
              </a:buClr>
              <a:buSzTx/>
              <a:buNone/>
              <a:tabLst/>
              <a:defRPr/>
            </a:pPr>
            <a:r>
              <a:rPr kumimoji="0" lang="ru-RU" sz="2800" b="0" i="0" u="none" strike="noStrike" kern="0" cap="none" spc="0" normalizeH="0" baseline="0" noProof="0" dirty="0">
                <a:ln>
                  <a:noFill/>
                </a:ln>
                <a:solidFill>
                  <a:schemeClr val="bg1"/>
                </a:solidFill>
                <a:effectLst/>
                <a:uLnTx/>
                <a:uFillTx/>
                <a:latin typeface="Arial"/>
                <a:ea typeface="+mn-ea"/>
                <a:cs typeface="+mn-cs"/>
              </a:rPr>
              <a:t>Изобретательское мышление и основное содержание занятий по ТРИЗ. </a:t>
            </a:r>
            <a:br>
              <a:rPr kumimoji="0" lang="ru-RU" sz="2800" b="0" i="0" u="none" strike="noStrike" kern="0" cap="none" spc="0" normalizeH="0" baseline="0" noProof="0" dirty="0">
                <a:ln>
                  <a:noFill/>
                </a:ln>
                <a:solidFill>
                  <a:schemeClr val="bg1"/>
                </a:solidFill>
                <a:effectLst/>
                <a:uLnTx/>
                <a:uFillTx/>
                <a:latin typeface="Arial"/>
                <a:ea typeface="+mn-ea"/>
                <a:cs typeface="+mn-cs"/>
              </a:rPr>
            </a:br>
            <a:r>
              <a:rPr kumimoji="0" lang="ru-RU" sz="2800" b="0" i="0" u="none" strike="noStrike" kern="0" cap="none" spc="0" normalizeH="0" baseline="0" noProof="0" dirty="0">
                <a:ln>
                  <a:noFill/>
                </a:ln>
                <a:solidFill>
                  <a:schemeClr val="bg1"/>
                </a:solidFill>
                <a:effectLst/>
                <a:uLnTx/>
                <a:uFillTx/>
                <a:latin typeface="Arial"/>
                <a:ea typeface="+mn-ea"/>
                <a:cs typeface="+mn-cs"/>
              </a:rPr>
              <a:t>ТРИЗ – комплексная область знаний. </a:t>
            </a:r>
          </a:p>
        </p:txBody>
      </p:sp>
      <p:pic>
        <p:nvPicPr>
          <p:cNvPr id="4" name="Рисунок 3">
            <a:extLst>
              <a:ext uri="{FF2B5EF4-FFF2-40B4-BE49-F238E27FC236}">
                <a16:creationId xmlns:a16="http://schemas.microsoft.com/office/drawing/2014/main" id="{4AC92491-542F-4E66-9D85-D1503604A461}"/>
              </a:ext>
            </a:extLst>
          </p:cNvPr>
          <p:cNvPicPr>
            <a:picLocks noChangeAspect="1"/>
          </p:cNvPicPr>
          <p:nvPr/>
        </p:nvPicPr>
        <p:blipFill rotWithShape="1">
          <a:blip r:embed="rId2">
            <a:extLst>
              <a:ext uri="{28A0092B-C50C-407E-A947-70E740481C1C}">
                <a14:useLocalDpi xmlns:a14="http://schemas.microsoft.com/office/drawing/2010/main" val="0"/>
              </a:ext>
            </a:extLst>
          </a:blip>
          <a:srcRect l="2896" r="2703" b="5506"/>
          <a:stretch/>
        </p:blipFill>
        <p:spPr>
          <a:xfrm>
            <a:off x="2954103" y="3001795"/>
            <a:ext cx="3235794" cy="2048256"/>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3797530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6320D01-89B4-4F0B-85EB-7C6991722980}"/>
              </a:ext>
            </a:extLst>
          </p:cNvPr>
          <p:cNvSpPr>
            <a:spLocks noGrp="1"/>
          </p:cNvSpPr>
          <p:nvPr>
            <p:ph idx="1"/>
          </p:nvPr>
        </p:nvSpPr>
        <p:spPr>
          <a:xfrm>
            <a:off x="0" y="0"/>
            <a:ext cx="9144000" cy="2026279"/>
          </a:xfrm>
          <a:gradFill>
            <a:gsLst>
              <a:gs pos="91000">
                <a:srgbClr val="0070C0"/>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a:lstStyle/>
          <a:p>
            <a:pPr marL="0" indent="0" algn="ctr">
              <a:buNone/>
            </a:pPr>
            <a:r>
              <a:rPr lang="ru-RU" sz="2400" dirty="0">
                <a:solidFill>
                  <a:schemeClr val="bg1"/>
                </a:solidFill>
              </a:rPr>
              <a:t>Оргвопросы (сроки проведения Кубка ТРИЗ Саммита, сроки проведения ТРИЗ-турнира, тематика соревнований, согласование времени вебинаров, форма обратной связи, интересующие темы и спикеры и др.). </a:t>
            </a:r>
          </a:p>
        </p:txBody>
      </p:sp>
      <p:pic>
        <p:nvPicPr>
          <p:cNvPr id="4" name="Рисунок 3">
            <a:extLst>
              <a:ext uri="{FF2B5EF4-FFF2-40B4-BE49-F238E27FC236}">
                <a16:creationId xmlns:a16="http://schemas.microsoft.com/office/drawing/2014/main" id="{8C03F58E-1413-4EFA-A33B-3FDC3755FB39}"/>
              </a:ext>
            </a:extLst>
          </p:cNvPr>
          <p:cNvPicPr>
            <a:picLocks noChangeAspect="1"/>
          </p:cNvPicPr>
          <p:nvPr/>
        </p:nvPicPr>
        <p:blipFill rotWithShape="1">
          <a:blip r:embed="rId2">
            <a:extLst>
              <a:ext uri="{28A0092B-C50C-407E-A947-70E740481C1C}">
                <a14:useLocalDpi xmlns:a14="http://schemas.microsoft.com/office/drawing/2010/main" val="0"/>
              </a:ext>
            </a:extLst>
          </a:blip>
          <a:srcRect l="2896" r="2703" b="5506"/>
          <a:stretch/>
        </p:blipFill>
        <p:spPr>
          <a:xfrm>
            <a:off x="2954103" y="3429000"/>
            <a:ext cx="3235794" cy="2048256"/>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0907905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678F02-22CC-459A-A9F2-B74B5F43DF30}"/>
              </a:ext>
            </a:extLst>
          </p:cNvPr>
          <p:cNvSpPr>
            <a:spLocks noGrp="1"/>
          </p:cNvSpPr>
          <p:nvPr>
            <p:ph type="title"/>
          </p:nvPr>
        </p:nvSpPr>
        <p:spPr/>
        <p:txBody>
          <a:bodyPr/>
          <a:lstStyle/>
          <a:p>
            <a:r>
              <a:rPr lang="ru-RU" dirty="0"/>
              <a:t>Смена «Заказчика» образования</a:t>
            </a:r>
          </a:p>
        </p:txBody>
      </p:sp>
      <p:pic>
        <p:nvPicPr>
          <p:cNvPr id="3" name="Picture 2">
            <a:extLst>
              <a:ext uri="{FF2B5EF4-FFF2-40B4-BE49-F238E27FC236}">
                <a16:creationId xmlns:a16="http://schemas.microsoft.com/office/drawing/2014/main" id="{63C99FAF-375F-4537-A022-15FD147DF3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 y="980728"/>
            <a:ext cx="90344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533545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29389E-4E7C-4FC7-BC93-FF7452077566}"/>
              </a:ext>
            </a:extLst>
          </p:cNvPr>
          <p:cNvSpPr>
            <a:spLocks noGrp="1"/>
          </p:cNvSpPr>
          <p:nvPr>
            <p:ph type="title"/>
          </p:nvPr>
        </p:nvSpPr>
        <p:spPr/>
        <p:txBody>
          <a:bodyPr/>
          <a:lstStyle/>
          <a:p>
            <a:r>
              <a:rPr lang="ru-RU" dirty="0"/>
              <a:t>ТРИЗ как педагогическая технология</a:t>
            </a:r>
          </a:p>
        </p:txBody>
      </p:sp>
      <p:pic>
        <p:nvPicPr>
          <p:cNvPr id="3" name="Picture 2">
            <a:extLst>
              <a:ext uri="{FF2B5EF4-FFF2-40B4-BE49-F238E27FC236}">
                <a16:creationId xmlns:a16="http://schemas.microsoft.com/office/drawing/2014/main" id="{8A6A0BCE-1A24-4B79-A126-91B3568EDA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420" y="1634136"/>
            <a:ext cx="2782053" cy="42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5B494EE1-6488-4E41-A863-0E503BFEF55A}"/>
              </a:ext>
            </a:extLst>
          </p:cNvPr>
          <p:cNvSpPr txBox="1"/>
          <p:nvPr/>
        </p:nvSpPr>
        <p:spPr>
          <a:xfrm>
            <a:off x="323528" y="685732"/>
            <a:ext cx="8474844" cy="830997"/>
          </a:xfrm>
          <a:prstGeom prst="rect">
            <a:avLst/>
          </a:prstGeom>
          <a:noFill/>
        </p:spPr>
        <p:txBody>
          <a:bodyPr wrap="square" rtlCol="0">
            <a:spAutoFit/>
          </a:bodyPr>
          <a:lstStyle/>
          <a:p>
            <a:pPr algn="ctr"/>
            <a:r>
              <a:rPr lang="ru-RU" sz="2400" b="1" dirty="0"/>
              <a:t>ТРИЗ – теория решения изобретательских задач – </a:t>
            </a:r>
            <a:br>
              <a:rPr lang="ru-RU" sz="2400" b="1" dirty="0"/>
            </a:br>
            <a:r>
              <a:rPr lang="ru-RU" sz="2400" b="1" dirty="0"/>
              <a:t>научная технология творчества</a:t>
            </a:r>
            <a:endParaRPr lang="ru-RU" sz="1500" b="1" u="sng" dirty="0"/>
          </a:p>
        </p:txBody>
      </p:sp>
      <p:sp>
        <p:nvSpPr>
          <p:cNvPr id="5" name="Прямоугольник 4">
            <a:extLst>
              <a:ext uri="{FF2B5EF4-FFF2-40B4-BE49-F238E27FC236}">
                <a16:creationId xmlns:a16="http://schemas.microsoft.com/office/drawing/2014/main" id="{63924531-D41D-4723-9884-31916834BBAB}"/>
              </a:ext>
            </a:extLst>
          </p:cNvPr>
          <p:cNvSpPr/>
          <p:nvPr/>
        </p:nvSpPr>
        <p:spPr>
          <a:xfrm>
            <a:off x="3128347" y="1634175"/>
            <a:ext cx="5906596" cy="4493538"/>
          </a:xfrm>
          <a:prstGeom prst="rect">
            <a:avLst/>
          </a:prstGeom>
        </p:spPr>
        <p:txBody>
          <a:bodyPr wrap="square">
            <a:spAutoFit/>
          </a:bodyPr>
          <a:lstStyle/>
          <a:p>
            <a:r>
              <a:rPr lang="ru-RU" sz="2200" dirty="0"/>
              <a:t>«Достижение творческого уровня развития личности может считаться наивысшим результатом в любой педагогической технологии. Но существуют технологии, в которых развитие творческих способностей является приоритетной целью, это:</a:t>
            </a:r>
          </a:p>
          <a:p>
            <a:r>
              <a:rPr lang="ru-RU" sz="2200" dirty="0"/>
              <a:t>-   выявление и развитие творческих способностей И.П. Волкова;</a:t>
            </a:r>
          </a:p>
          <a:p>
            <a:r>
              <a:rPr lang="ru-RU" sz="2200" b="1" u="sng" dirty="0"/>
              <a:t>-   технология технического творчества (теория решения изобретательских задач) Г.С. Альтшуллера;</a:t>
            </a:r>
          </a:p>
          <a:p>
            <a:r>
              <a:rPr lang="ru-RU" sz="2200" dirty="0"/>
              <a:t>-   технология воспитания общественного творчества И.П. Иванова».</a:t>
            </a:r>
          </a:p>
        </p:txBody>
      </p:sp>
    </p:spTree>
    <p:extLst>
      <p:ext uri="{BB962C8B-B14F-4D97-AF65-F5344CB8AC3E}">
        <p14:creationId xmlns:p14="http://schemas.microsoft.com/office/powerpoint/2010/main" val="372109434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4ABE87-15C8-4BBB-9B40-C951BD9714E9}"/>
              </a:ext>
            </a:extLst>
          </p:cNvPr>
          <p:cNvSpPr>
            <a:spLocks noGrp="1"/>
          </p:cNvSpPr>
          <p:nvPr>
            <p:ph type="title"/>
          </p:nvPr>
        </p:nvSpPr>
        <p:spPr>
          <a:xfrm>
            <a:off x="199086" y="100013"/>
            <a:ext cx="7983537" cy="458787"/>
          </a:xfrm>
        </p:spPr>
        <p:txBody>
          <a:bodyPr/>
          <a:lstStyle/>
          <a:p>
            <a:r>
              <a:rPr lang="ru-RU" dirty="0"/>
              <a:t>Что такое изобретение</a:t>
            </a:r>
          </a:p>
        </p:txBody>
      </p:sp>
      <p:sp>
        <p:nvSpPr>
          <p:cNvPr id="4" name="TextBox 3">
            <a:extLst>
              <a:ext uri="{FF2B5EF4-FFF2-40B4-BE49-F238E27FC236}">
                <a16:creationId xmlns:a16="http://schemas.microsoft.com/office/drawing/2014/main" id="{188C1C4C-4864-4518-86CB-40808D7159A8}"/>
              </a:ext>
            </a:extLst>
          </p:cNvPr>
          <p:cNvSpPr txBox="1"/>
          <p:nvPr/>
        </p:nvSpPr>
        <p:spPr>
          <a:xfrm>
            <a:off x="694386" y="552986"/>
            <a:ext cx="80590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strike="noStrike" kern="1200" cap="none" spc="0" normalizeH="0" baseline="0" noProof="0" dirty="0">
                <a:ln>
                  <a:noFill/>
                </a:ln>
                <a:solidFill>
                  <a:srgbClr val="000000"/>
                </a:solidFill>
                <a:effectLst/>
                <a:uLnTx/>
                <a:uFillTx/>
                <a:latin typeface="Arial"/>
                <a:ea typeface="+mn-ea"/>
                <a:cs typeface="+mn-cs"/>
              </a:rPr>
              <a:t>Изобретение обладает двумя обязательными характеристиками</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2800" b="1" dirty="0">
                <a:solidFill>
                  <a:srgbClr val="000000"/>
                </a:solidFill>
                <a:latin typeface="Arial"/>
              </a:rPr>
              <a:t>НОВИЗНА и ПОЛЬЗА</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400" i="0" strike="noStrike" kern="1200" cap="none" spc="0" normalizeH="0" baseline="0" noProof="0" dirty="0">
                <a:ln>
                  <a:noFill/>
                </a:ln>
                <a:solidFill>
                  <a:srgbClr val="000000"/>
                </a:solidFill>
                <a:effectLst/>
                <a:uLnTx/>
                <a:uFillTx/>
                <a:latin typeface="Arial"/>
                <a:ea typeface="+mn-ea"/>
                <a:cs typeface="+mn-cs"/>
              </a:rPr>
              <a:t>Изобретения</a:t>
            </a:r>
            <a:r>
              <a:rPr lang="ru-RU" sz="2400" dirty="0">
                <a:solidFill>
                  <a:srgbClr val="000000"/>
                </a:solidFill>
                <a:latin typeface="Arial"/>
              </a:rPr>
              <a:t> не одинаковы</a:t>
            </a:r>
            <a:endParaRPr kumimoji="0" lang="ru-RU" sz="2000" i="0" strike="noStrike" kern="1200" cap="none" spc="0" normalizeH="0" baseline="0" noProof="0" dirty="0">
              <a:ln>
                <a:noFill/>
              </a:ln>
              <a:solidFill>
                <a:srgbClr val="000000"/>
              </a:solidFill>
              <a:effectLst/>
              <a:uLnTx/>
              <a:uFillTx/>
              <a:latin typeface="Arial"/>
              <a:ea typeface="+mn-ea"/>
              <a:cs typeface="+mn-cs"/>
            </a:endParaRPr>
          </a:p>
        </p:txBody>
      </p:sp>
      <p:sp>
        <p:nvSpPr>
          <p:cNvPr id="3" name="Стрелка: вверх 2">
            <a:extLst>
              <a:ext uri="{FF2B5EF4-FFF2-40B4-BE49-F238E27FC236}">
                <a16:creationId xmlns:a16="http://schemas.microsoft.com/office/drawing/2014/main" id="{1EAF63CC-CA74-4FB0-BAFF-FD6B6763A95B}"/>
              </a:ext>
            </a:extLst>
          </p:cNvPr>
          <p:cNvSpPr/>
          <p:nvPr/>
        </p:nvSpPr>
        <p:spPr bwMode="auto">
          <a:xfrm>
            <a:off x="161926" y="1609725"/>
            <a:ext cx="190500" cy="4733925"/>
          </a:xfrm>
          <a:prstGeom prst="upArrow">
            <a:avLst/>
          </a:prstGeom>
          <a:solidFill>
            <a:srgbClr val="0070C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33363" marR="0" indent="-233363" algn="ctr" defTabSz="914400" rtl="0" eaLnBrk="1" fontAlgn="base" latinLnBrk="0" hangingPunct="1">
              <a:lnSpc>
                <a:spcPct val="100000"/>
              </a:lnSpc>
              <a:spcBef>
                <a:spcPct val="15000"/>
              </a:spcBef>
              <a:spcAft>
                <a:spcPct val="0"/>
              </a:spcAft>
              <a:buClr>
                <a:srgbClr val="993300"/>
              </a:buClr>
              <a:buSzTx/>
              <a:buFontTx/>
              <a:buNone/>
              <a:tabLst/>
            </a:pPr>
            <a:endParaRPr kumimoji="0" lang="ru-RU" sz="1200" b="0" i="0" u="none" strike="noStrike" cap="none" normalizeH="0" baseline="0">
              <a:ln>
                <a:noFill/>
              </a:ln>
              <a:solidFill>
                <a:schemeClr val="tx1"/>
              </a:solidFill>
              <a:effectLst/>
              <a:latin typeface="Arial" charset="0"/>
            </a:endParaRPr>
          </a:p>
        </p:txBody>
      </p:sp>
      <p:pic>
        <p:nvPicPr>
          <p:cNvPr id="5" name="Рисунок 4">
            <a:extLst>
              <a:ext uri="{FF2B5EF4-FFF2-40B4-BE49-F238E27FC236}">
                <a16:creationId xmlns:a16="http://schemas.microsoft.com/office/drawing/2014/main" id="{FF349F00-87AD-4352-B5F7-7E7EA4892464}"/>
              </a:ext>
            </a:extLst>
          </p:cNvPr>
          <p:cNvPicPr>
            <a:picLocks noChangeAspect="1"/>
          </p:cNvPicPr>
          <p:nvPr/>
        </p:nvPicPr>
        <p:blipFill>
          <a:blip r:embed="rId2"/>
          <a:stretch>
            <a:fillRect/>
          </a:stretch>
        </p:blipFill>
        <p:spPr>
          <a:xfrm>
            <a:off x="612142" y="5508962"/>
            <a:ext cx="923924" cy="923924"/>
          </a:xfrm>
          <a:prstGeom prst="rect">
            <a:avLst/>
          </a:prstGeom>
        </p:spPr>
      </p:pic>
      <p:pic>
        <p:nvPicPr>
          <p:cNvPr id="6" name="Рисунок 5">
            <a:extLst>
              <a:ext uri="{FF2B5EF4-FFF2-40B4-BE49-F238E27FC236}">
                <a16:creationId xmlns:a16="http://schemas.microsoft.com/office/drawing/2014/main" id="{CAAA52D5-47C5-4757-A265-E07E3A539358}"/>
              </a:ext>
            </a:extLst>
          </p:cNvPr>
          <p:cNvPicPr>
            <a:picLocks noChangeAspect="1"/>
          </p:cNvPicPr>
          <p:nvPr/>
        </p:nvPicPr>
        <p:blipFill rotWithShape="1">
          <a:blip r:embed="rId3"/>
          <a:srcRect l="27920"/>
          <a:stretch/>
        </p:blipFill>
        <p:spPr>
          <a:xfrm>
            <a:off x="819403" y="4340321"/>
            <a:ext cx="1379587" cy="992200"/>
          </a:xfrm>
          <a:prstGeom prst="rect">
            <a:avLst/>
          </a:prstGeom>
        </p:spPr>
      </p:pic>
      <p:pic>
        <p:nvPicPr>
          <p:cNvPr id="7" name="Рисунок 6">
            <a:extLst>
              <a:ext uri="{FF2B5EF4-FFF2-40B4-BE49-F238E27FC236}">
                <a16:creationId xmlns:a16="http://schemas.microsoft.com/office/drawing/2014/main" id="{59C891E7-7629-4E19-BDFD-577A7B0BBEAB}"/>
              </a:ext>
            </a:extLst>
          </p:cNvPr>
          <p:cNvPicPr>
            <a:picLocks noChangeAspect="1"/>
          </p:cNvPicPr>
          <p:nvPr/>
        </p:nvPicPr>
        <p:blipFill>
          <a:blip r:embed="rId4"/>
          <a:stretch>
            <a:fillRect/>
          </a:stretch>
        </p:blipFill>
        <p:spPr>
          <a:xfrm>
            <a:off x="368567" y="2966502"/>
            <a:ext cx="1162989" cy="1291514"/>
          </a:xfrm>
          <a:prstGeom prst="rect">
            <a:avLst/>
          </a:prstGeom>
        </p:spPr>
      </p:pic>
      <p:pic>
        <p:nvPicPr>
          <p:cNvPr id="8" name="Рисунок 7">
            <a:extLst>
              <a:ext uri="{FF2B5EF4-FFF2-40B4-BE49-F238E27FC236}">
                <a16:creationId xmlns:a16="http://schemas.microsoft.com/office/drawing/2014/main" id="{98137358-5DC7-4EAD-AC06-EBEC00A4E324}"/>
              </a:ext>
            </a:extLst>
          </p:cNvPr>
          <p:cNvPicPr>
            <a:picLocks noChangeAspect="1"/>
          </p:cNvPicPr>
          <p:nvPr/>
        </p:nvPicPr>
        <p:blipFill>
          <a:blip r:embed="rId5"/>
          <a:stretch>
            <a:fillRect/>
          </a:stretch>
        </p:blipFill>
        <p:spPr>
          <a:xfrm>
            <a:off x="497018" y="1954444"/>
            <a:ext cx="1387214" cy="925261"/>
          </a:xfrm>
          <a:prstGeom prst="rect">
            <a:avLst/>
          </a:prstGeom>
        </p:spPr>
      </p:pic>
      <p:sp>
        <p:nvSpPr>
          <p:cNvPr id="9" name="TextBox 8">
            <a:extLst>
              <a:ext uri="{FF2B5EF4-FFF2-40B4-BE49-F238E27FC236}">
                <a16:creationId xmlns:a16="http://schemas.microsoft.com/office/drawing/2014/main" id="{0E5C1F71-BD66-4DC1-BBDD-A5726778056E}"/>
              </a:ext>
            </a:extLst>
          </p:cNvPr>
          <p:cNvSpPr txBox="1"/>
          <p:nvPr/>
        </p:nvSpPr>
        <p:spPr>
          <a:xfrm>
            <a:off x="1531556" y="6080819"/>
            <a:ext cx="2846122" cy="369332"/>
          </a:xfrm>
          <a:prstGeom prst="rect">
            <a:avLst/>
          </a:prstGeom>
          <a:noFill/>
        </p:spPr>
        <p:txBody>
          <a:bodyPr wrap="square" rtlCol="0">
            <a:spAutoFit/>
          </a:bodyPr>
          <a:lstStyle/>
          <a:p>
            <a:r>
              <a:rPr lang="ru-RU" dirty="0"/>
              <a:t>варианты одной модели</a:t>
            </a:r>
          </a:p>
        </p:txBody>
      </p:sp>
      <p:sp>
        <p:nvSpPr>
          <p:cNvPr id="10" name="TextBox 9">
            <a:extLst>
              <a:ext uri="{FF2B5EF4-FFF2-40B4-BE49-F238E27FC236}">
                <a16:creationId xmlns:a16="http://schemas.microsoft.com/office/drawing/2014/main" id="{360B5EE1-4154-41A8-B03D-FD248FE4AB61}"/>
              </a:ext>
            </a:extLst>
          </p:cNvPr>
          <p:cNvSpPr txBox="1"/>
          <p:nvPr/>
        </p:nvSpPr>
        <p:spPr>
          <a:xfrm>
            <a:off x="2346471" y="4562093"/>
            <a:ext cx="1654029" cy="646331"/>
          </a:xfrm>
          <a:prstGeom prst="rect">
            <a:avLst/>
          </a:prstGeom>
          <a:noFill/>
        </p:spPr>
        <p:txBody>
          <a:bodyPr wrap="square" rtlCol="0">
            <a:spAutoFit/>
          </a:bodyPr>
          <a:lstStyle/>
          <a:p>
            <a:r>
              <a:rPr lang="ru-RU" dirty="0"/>
              <a:t>дробление-динамизация</a:t>
            </a:r>
          </a:p>
        </p:txBody>
      </p:sp>
      <p:sp>
        <p:nvSpPr>
          <p:cNvPr id="11" name="TextBox 10">
            <a:extLst>
              <a:ext uri="{FF2B5EF4-FFF2-40B4-BE49-F238E27FC236}">
                <a16:creationId xmlns:a16="http://schemas.microsoft.com/office/drawing/2014/main" id="{D734C36B-EE0C-4205-9274-60984FA4FC88}"/>
              </a:ext>
            </a:extLst>
          </p:cNvPr>
          <p:cNvSpPr txBox="1"/>
          <p:nvPr/>
        </p:nvSpPr>
        <p:spPr>
          <a:xfrm>
            <a:off x="1646158" y="3343905"/>
            <a:ext cx="2183194" cy="646331"/>
          </a:xfrm>
          <a:prstGeom prst="rect">
            <a:avLst/>
          </a:prstGeom>
          <a:noFill/>
        </p:spPr>
        <p:txBody>
          <a:bodyPr wrap="square" rtlCol="0">
            <a:spAutoFit/>
          </a:bodyPr>
          <a:lstStyle/>
          <a:p>
            <a:r>
              <a:rPr lang="ru-RU" dirty="0"/>
              <a:t>универсальность</a:t>
            </a:r>
            <a:br>
              <a:rPr lang="ru-RU" dirty="0"/>
            </a:br>
            <a:r>
              <a:rPr lang="ru-RU" dirty="0"/>
              <a:t>(коллективное)</a:t>
            </a:r>
          </a:p>
        </p:txBody>
      </p:sp>
      <p:sp>
        <p:nvSpPr>
          <p:cNvPr id="12" name="TextBox 11">
            <a:extLst>
              <a:ext uri="{FF2B5EF4-FFF2-40B4-BE49-F238E27FC236}">
                <a16:creationId xmlns:a16="http://schemas.microsoft.com/office/drawing/2014/main" id="{6565C768-C7A7-4A19-8026-AC0E470C270B}"/>
              </a:ext>
            </a:extLst>
          </p:cNvPr>
          <p:cNvSpPr txBox="1"/>
          <p:nvPr/>
        </p:nvSpPr>
        <p:spPr>
          <a:xfrm>
            <a:off x="1992014" y="2158041"/>
            <a:ext cx="2183194" cy="646331"/>
          </a:xfrm>
          <a:prstGeom prst="rect">
            <a:avLst/>
          </a:prstGeom>
          <a:noFill/>
        </p:spPr>
        <p:txBody>
          <a:bodyPr wrap="square" rtlCol="0">
            <a:spAutoFit/>
          </a:bodyPr>
          <a:lstStyle/>
          <a:p>
            <a:r>
              <a:rPr lang="ru-RU" dirty="0"/>
              <a:t>специализация </a:t>
            </a:r>
            <a:br>
              <a:rPr lang="ru-RU" dirty="0"/>
            </a:br>
            <a:r>
              <a:rPr lang="ru-RU" dirty="0"/>
              <a:t>(индивидуальное)</a:t>
            </a:r>
          </a:p>
        </p:txBody>
      </p:sp>
      <p:pic>
        <p:nvPicPr>
          <p:cNvPr id="13" name="Рисунок 12">
            <a:extLst>
              <a:ext uri="{FF2B5EF4-FFF2-40B4-BE49-F238E27FC236}">
                <a16:creationId xmlns:a16="http://schemas.microsoft.com/office/drawing/2014/main" id="{B618C951-5125-41C8-9DB7-9036BCC49AC9}"/>
              </a:ext>
            </a:extLst>
          </p:cNvPr>
          <p:cNvPicPr>
            <a:picLocks noChangeAspect="1"/>
          </p:cNvPicPr>
          <p:nvPr/>
        </p:nvPicPr>
        <p:blipFill>
          <a:blip r:embed="rId6"/>
          <a:stretch>
            <a:fillRect/>
          </a:stretch>
        </p:blipFill>
        <p:spPr>
          <a:xfrm>
            <a:off x="702696" y="963527"/>
            <a:ext cx="657662" cy="876585"/>
          </a:xfrm>
          <a:prstGeom prst="rect">
            <a:avLst/>
          </a:prstGeom>
        </p:spPr>
      </p:pic>
      <p:sp>
        <p:nvSpPr>
          <p:cNvPr id="14" name="Стрелка: вверх 13">
            <a:extLst>
              <a:ext uri="{FF2B5EF4-FFF2-40B4-BE49-F238E27FC236}">
                <a16:creationId xmlns:a16="http://schemas.microsoft.com/office/drawing/2014/main" id="{DFE5BB3A-8C02-482F-BFEF-40A36CF63646}"/>
              </a:ext>
            </a:extLst>
          </p:cNvPr>
          <p:cNvSpPr/>
          <p:nvPr/>
        </p:nvSpPr>
        <p:spPr bwMode="auto">
          <a:xfrm>
            <a:off x="8712294" y="1590139"/>
            <a:ext cx="190500" cy="4733925"/>
          </a:xfrm>
          <a:prstGeom prst="upArrow">
            <a:avLst/>
          </a:prstGeom>
          <a:solidFill>
            <a:srgbClr val="0070C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233363" marR="0" indent="-233363" algn="ctr" defTabSz="914400" rtl="0" eaLnBrk="1" fontAlgn="base" latinLnBrk="0" hangingPunct="1">
              <a:lnSpc>
                <a:spcPct val="100000"/>
              </a:lnSpc>
              <a:spcBef>
                <a:spcPct val="15000"/>
              </a:spcBef>
              <a:spcAft>
                <a:spcPct val="0"/>
              </a:spcAft>
              <a:buClr>
                <a:srgbClr val="993300"/>
              </a:buClr>
              <a:buSzTx/>
              <a:buFontTx/>
              <a:buNone/>
              <a:tabLst/>
            </a:pPr>
            <a:endParaRPr kumimoji="0" lang="ru-RU" sz="1200" b="0" i="0" u="none" strike="noStrike" cap="none" normalizeH="0" baseline="0">
              <a:ln>
                <a:noFill/>
              </a:ln>
              <a:solidFill>
                <a:schemeClr val="tx1"/>
              </a:solidFill>
              <a:effectLst/>
              <a:latin typeface="Arial" charset="0"/>
            </a:endParaRPr>
          </a:p>
        </p:txBody>
      </p:sp>
      <p:pic>
        <p:nvPicPr>
          <p:cNvPr id="15" name="Рисунок 14">
            <a:extLst>
              <a:ext uri="{FF2B5EF4-FFF2-40B4-BE49-F238E27FC236}">
                <a16:creationId xmlns:a16="http://schemas.microsoft.com/office/drawing/2014/main" id="{196674F7-9620-4E04-8A05-DA9E7B58CFC9}"/>
              </a:ext>
            </a:extLst>
          </p:cNvPr>
          <p:cNvPicPr>
            <a:picLocks noChangeAspect="1"/>
          </p:cNvPicPr>
          <p:nvPr/>
        </p:nvPicPr>
        <p:blipFill rotWithShape="1">
          <a:blip r:embed="rId7"/>
          <a:srcRect l="16721" t="17276" r="16181" b="5558"/>
          <a:stretch/>
        </p:blipFill>
        <p:spPr>
          <a:xfrm>
            <a:off x="1427643" y="963526"/>
            <a:ext cx="1128743" cy="870901"/>
          </a:xfrm>
          <a:prstGeom prst="rect">
            <a:avLst/>
          </a:prstGeom>
        </p:spPr>
      </p:pic>
      <p:pic>
        <p:nvPicPr>
          <p:cNvPr id="16" name="Рисунок 15">
            <a:extLst>
              <a:ext uri="{FF2B5EF4-FFF2-40B4-BE49-F238E27FC236}">
                <a16:creationId xmlns:a16="http://schemas.microsoft.com/office/drawing/2014/main" id="{391F93A7-719B-443C-9E34-2147EF364B7D}"/>
              </a:ext>
            </a:extLst>
          </p:cNvPr>
          <p:cNvPicPr>
            <a:picLocks noChangeAspect="1"/>
          </p:cNvPicPr>
          <p:nvPr/>
        </p:nvPicPr>
        <p:blipFill>
          <a:blip r:embed="rId8"/>
          <a:stretch>
            <a:fillRect/>
          </a:stretch>
        </p:blipFill>
        <p:spPr>
          <a:xfrm>
            <a:off x="7267575" y="5381825"/>
            <a:ext cx="1235456" cy="735343"/>
          </a:xfrm>
          <a:prstGeom prst="rect">
            <a:avLst/>
          </a:prstGeom>
        </p:spPr>
      </p:pic>
      <p:sp>
        <p:nvSpPr>
          <p:cNvPr id="17" name="TextBox 16">
            <a:extLst>
              <a:ext uri="{FF2B5EF4-FFF2-40B4-BE49-F238E27FC236}">
                <a16:creationId xmlns:a16="http://schemas.microsoft.com/office/drawing/2014/main" id="{8E71D7F7-B1A8-4F51-B1EF-DF40EB5BDCFD}"/>
              </a:ext>
            </a:extLst>
          </p:cNvPr>
          <p:cNvSpPr txBox="1"/>
          <p:nvPr/>
        </p:nvSpPr>
        <p:spPr>
          <a:xfrm>
            <a:off x="5616737" y="5666243"/>
            <a:ext cx="1654029" cy="646331"/>
          </a:xfrm>
          <a:prstGeom prst="rect">
            <a:avLst/>
          </a:prstGeom>
          <a:noFill/>
        </p:spPr>
        <p:txBody>
          <a:bodyPr wrap="square" rtlCol="0">
            <a:spAutoFit/>
          </a:bodyPr>
          <a:lstStyle/>
          <a:p>
            <a:r>
              <a:rPr lang="ru-RU" dirty="0"/>
              <a:t>для самого создателя</a:t>
            </a:r>
          </a:p>
        </p:txBody>
      </p:sp>
      <p:pic>
        <p:nvPicPr>
          <p:cNvPr id="18" name="Рисунок 17">
            <a:extLst>
              <a:ext uri="{FF2B5EF4-FFF2-40B4-BE49-F238E27FC236}">
                <a16:creationId xmlns:a16="http://schemas.microsoft.com/office/drawing/2014/main" id="{45802E2F-55D2-4D71-A81D-6ABA2F62EB6F}"/>
              </a:ext>
            </a:extLst>
          </p:cNvPr>
          <p:cNvPicPr>
            <a:picLocks noChangeAspect="1"/>
          </p:cNvPicPr>
          <p:nvPr/>
        </p:nvPicPr>
        <p:blipFill>
          <a:blip r:embed="rId9"/>
          <a:stretch>
            <a:fillRect/>
          </a:stretch>
        </p:blipFill>
        <p:spPr>
          <a:xfrm>
            <a:off x="7035112" y="4171416"/>
            <a:ext cx="1502474" cy="992200"/>
          </a:xfrm>
          <a:prstGeom prst="rect">
            <a:avLst/>
          </a:prstGeom>
          <a:ln w="3175">
            <a:solidFill>
              <a:schemeClr val="accent1"/>
            </a:solidFill>
          </a:ln>
        </p:spPr>
      </p:pic>
      <p:sp>
        <p:nvSpPr>
          <p:cNvPr id="19" name="Овал 18">
            <a:extLst>
              <a:ext uri="{FF2B5EF4-FFF2-40B4-BE49-F238E27FC236}">
                <a16:creationId xmlns:a16="http://schemas.microsoft.com/office/drawing/2014/main" id="{24ACA2BE-E001-4195-84A8-845DE2803E85}"/>
              </a:ext>
            </a:extLst>
          </p:cNvPr>
          <p:cNvSpPr/>
          <p:nvPr/>
        </p:nvSpPr>
        <p:spPr bwMode="auto">
          <a:xfrm>
            <a:off x="7124700" y="4552210"/>
            <a:ext cx="898525" cy="188065"/>
          </a:xfrm>
          <a:custGeom>
            <a:avLst/>
            <a:gdLst>
              <a:gd name="connsiteX0" fmla="*/ 0 w 898525"/>
              <a:gd name="connsiteY0" fmla="*/ 94033 h 188065"/>
              <a:gd name="connsiteX1" fmla="*/ 449263 w 898525"/>
              <a:gd name="connsiteY1" fmla="*/ 0 h 188065"/>
              <a:gd name="connsiteX2" fmla="*/ 898526 w 898525"/>
              <a:gd name="connsiteY2" fmla="*/ 94033 h 188065"/>
              <a:gd name="connsiteX3" fmla="*/ 449263 w 898525"/>
              <a:gd name="connsiteY3" fmla="*/ 188066 h 188065"/>
              <a:gd name="connsiteX4" fmla="*/ 0 w 898525"/>
              <a:gd name="connsiteY4" fmla="*/ 94033 h 188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25" h="188065" extrusionOk="0">
                <a:moveTo>
                  <a:pt x="0" y="94033"/>
                </a:moveTo>
                <a:cubicBezTo>
                  <a:pt x="-8384" y="37281"/>
                  <a:pt x="202474" y="-40771"/>
                  <a:pt x="449263" y="0"/>
                </a:cubicBezTo>
                <a:cubicBezTo>
                  <a:pt x="692603" y="-6368"/>
                  <a:pt x="893924" y="46021"/>
                  <a:pt x="898526" y="94033"/>
                </a:cubicBezTo>
                <a:cubicBezTo>
                  <a:pt x="919389" y="163848"/>
                  <a:pt x="696138" y="181872"/>
                  <a:pt x="449263" y="188066"/>
                </a:cubicBezTo>
                <a:cubicBezTo>
                  <a:pt x="210112" y="196402"/>
                  <a:pt x="5937" y="159299"/>
                  <a:pt x="0" y="94033"/>
                </a:cubicBezTo>
                <a:close/>
              </a:path>
            </a:pathLst>
          </a:custGeom>
          <a:noFill/>
          <a:ln w="63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782294884">
                  <a:prstGeom prst="ellipse">
                    <a:avLst/>
                  </a:prstGeom>
                  <ask:type>
                    <ask:lineSketchScribble/>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p>
            <a:pPr marL="233363" marR="0" indent="-233363" algn="ctr" defTabSz="914400" rtl="0" eaLnBrk="1" fontAlgn="base" latinLnBrk="0" hangingPunct="1">
              <a:lnSpc>
                <a:spcPct val="100000"/>
              </a:lnSpc>
              <a:spcBef>
                <a:spcPct val="15000"/>
              </a:spcBef>
              <a:spcAft>
                <a:spcPct val="0"/>
              </a:spcAft>
              <a:buClr>
                <a:srgbClr val="993300"/>
              </a:buClr>
              <a:buSzTx/>
              <a:buFontTx/>
              <a:buNone/>
              <a:tabLst/>
            </a:pPr>
            <a:endParaRPr kumimoji="0" lang="ru-RU" sz="1200" b="0" i="0" u="none" strike="noStrike" cap="none" normalizeH="0" baseline="0">
              <a:ln>
                <a:noFill/>
              </a:ln>
              <a:solidFill>
                <a:schemeClr val="tx1"/>
              </a:solidFill>
              <a:effectLst/>
              <a:latin typeface="Arial" charset="0"/>
            </a:endParaRPr>
          </a:p>
        </p:txBody>
      </p:sp>
      <p:sp>
        <p:nvSpPr>
          <p:cNvPr id="20" name="TextBox 19">
            <a:extLst>
              <a:ext uri="{FF2B5EF4-FFF2-40B4-BE49-F238E27FC236}">
                <a16:creationId xmlns:a16="http://schemas.microsoft.com/office/drawing/2014/main" id="{95897584-E37A-41FB-B666-991A48670688}"/>
              </a:ext>
            </a:extLst>
          </p:cNvPr>
          <p:cNvSpPr txBox="1"/>
          <p:nvPr/>
        </p:nvSpPr>
        <p:spPr>
          <a:xfrm>
            <a:off x="5028967" y="4686190"/>
            <a:ext cx="1654029" cy="646331"/>
          </a:xfrm>
          <a:prstGeom prst="rect">
            <a:avLst/>
          </a:prstGeom>
          <a:noFill/>
        </p:spPr>
        <p:txBody>
          <a:bodyPr wrap="square" rtlCol="0">
            <a:spAutoFit/>
          </a:bodyPr>
          <a:lstStyle/>
          <a:p>
            <a:r>
              <a:rPr lang="ru-RU" dirty="0"/>
              <a:t>для группы людей</a:t>
            </a:r>
          </a:p>
        </p:txBody>
      </p:sp>
      <p:pic>
        <p:nvPicPr>
          <p:cNvPr id="21" name="Рисунок 20">
            <a:extLst>
              <a:ext uri="{FF2B5EF4-FFF2-40B4-BE49-F238E27FC236}">
                <a16:creationId xmlns:a16="http://schemas.microsoft.com/office/drawing/2014/main" id="{2AC95716-11D1-4BDB-9A24-9F2D5C29F60A}"/>
              </a:ext>
            </a:extLst>
          </p:cNvPr>
          <p:cNvPicPr>
            <a:picLocks noChangeAspect="1"/>
          </p:cNvPicPr>
          <p:nvPr/>
        </p:nvPicPr>
        <p:blipFill>
          <a:blip r:embed="rId10"/>
          <a:stretch>
            <a:fillRect/>
          </a:stretch>
        </p:blipFill>
        <p:spPr>
          <a:xfrm>
            <a:off x="6200489" y="2759729"/>
            <a:ext cx="2337097" cy="1193478"/>
          </a:xfrm>
          <a:prstGeom prst="rect">
            <a:avLst/>
          </a:prstGeom>
        </p:spPr>
      </p:pic>
      <p:sp>
        <p:nvSpPr>
          <p:cNvPr id="22" name="TextBox 21">
            <a:extLst>
              <a:ext uri="{FF2B5EF4-FFF2-40B4-BE49-F238E27FC236}">
                <a16:creationId xmlns:a16="http://schemas.microsoft.com/office/drawing/2014/main" id="{48A9683F-46B1-4081-840B-76E4D97F21F1}"/>
              </a:ext>
            </a:extLst>
          </p:cNvPr>
          <p:cNvSpPr txBox="1"/>
          <p:nvPr/>
        </p:nvSpPr>
        <p:spPr>
          <a:xfrm>
            <a:off x="4487635" y="3270735"/>
            <a:ext cx="1654029" cy="923330"/>
          </a:xfrm>
          <a:prstGeom prst="rect">
            <a:avLst/>
          </a:prstGeom>
          <a:noFill/>
        </p:spPr>
        <p:txBody>
          <a:bodyPr wrap="square" rtlCol="0">
            <a:spAutoFit/>
          </a:bodyPr>
          <a:lstStyle/>
          <a:p>
            <a:r>
              <a:rPr lang="ru-RU" dirty="0"/>
              <a:t>для большой группы людей</a:t>
            </a:r>
          </a:p>
        </p:txBody>
      </p:sp>
      <p:pic>
        <p:nvPicPr>
          <p:cNvPr id="23" name="Рисунок 22">
            <a:extLst>
              <a:ext uri="{FF2B5EF4-FFF2-40B4-BE49-F238E27FC236}">
                <a16:creationId xmlns:a16="http://schemas.microsoft.com/office/drawing/2014/main" id="{54EF3D52-BCC1-4CB4-90D8-32ECC404E779}"/>
              </a:ext>
            </a:extLst>
          </p:cNvPr>
          <p:cNvPicPr>
            <a:picLocks noChangeAspect="1"/>
          </p:cNvPicPr>
          <p:nvPr/>
        </p:nvPicPr>
        <p:blipFill>
          <a:blip r:embed="rId11"/>
          <a:stretch>
            <a:fillRect/>
          </a:stretch>
        </p:blipFill>
        <p:spPr>
          <a:xfrm>
            <a:off x="6997029" y="1246949"/>
            <a:ext cx="1348512" cy="1294571"/>
          </a:xfrm>
          <a:prstGeom prst="rect">
            <a:avLst/>
          </a:prstGeom>
        </p:spPr>
      </p:pic>
      <p:sp>
        <p:nvSpPr>
          <p:cNvPr id="25" name="TextBox 24">
            <a:extLst>
              <a:ext uri="{FF2B5EF4-FFF2-40B4-BE49-F238E27FC236}">
                <a16:creationId xmlns:a16="http://schemas.microsoft.com/office/drawing/2014/main" id="{88AC287B-4616-4D74-AD28-A1DF100DF8BF}"/>
              </a:ext>
            </a:extLst>
          </p:cNvPr>
          <p:cNvSpPr txBox="1"/>
          <p:nvPr/>
        </p:nvSpPr>
        <p:spPr>
          <a:xfrm>
            <a:off x="5613546" y="1987144"/>
            <a:ext cx="1654029" cy="369332"/>
          </a:xfrm>
          <a:prstGeom prst="rect">
            <a:avLst/>
          </a:prstGeom>
          <a:noFill/>
        </p:spPr>
        <p:txBody>
          <a:bodyPr wrap="square" rtlCol="0">
            <a:spAutoFit/>
          </a:bodyPr>
          <a:lstStyle/>
          <a:p>
            <a:r>
              <a:rPr lang="ru-RU" dirty="0"/>
              <a:t>для всех</a:t>
            </a:r>
          </a:p>
        </p:txBody>
      </p:sp>
    </p:spTree>
    <p:extLst>
      <p:ext uri="{BB962C8B-B14F-4D97-AF65-F5344CB8AC3E}">
        <p14:creationId xmlns:p14="http://schemas.microsoft.com/office/powerpoint/2010/main" val="200555358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032F54E-5AA3-437F-B2F1-DCF9E7959416}"/>
              </a:ext>
            </a:extLst>
          </p:cNvPr>
          <p:cNvPicPr>
            <a:picLocks noChangeAspect="1"/>
          </p:cNvPicPr>
          <p:nvPr/>
        </p:nvPicPr>
        <p:blipFill rotWithShape="1">
          <a:blip r:embed="rId2"/>
          <a:srcRect l="19062"/>
          <a:stretch/>
        </p:blipFill>
        <p:spPr>
          <a:xfrm>
            <a:off x="4233056" y="721240"/>
            <a:ext cx="4077170" cy="3358289"/>
          </a:xfrm>
          <a:prstGeom prst="rect">
            <a:avLst/>
          </a:prstGeom>
        </p:spPr>
      </p:pic>
      <p:sp>
        <p:nvSpPr>
          <p:cNvPr id="2" name="Заголовок 1">
            <a:extLst>
              <a:ext uri="{FF2B5EF4-FFF2-40B4-BE49-F238E27FC236}">
                <a16:creationId xmlns:a16="http://schemas.microsoft.com/office/drawing/2014/main" id="{7B00F5AE-1A1E-490F-9271-A3348EABA8E6}"/>
              </a:ext>
            </a:extLst>
          </p:cNvPr>
          <p:cNvSpPr>
            <a:spLocks noGrp="1"/>
          </p:cNvSpPr>
          <p:nvPr>
            <p:ph type="title"/>
          </p:nvPr>
        </p:nvSpPr>
        <p:spPr/>
        <p:txBody>
          <a:bodyPr/>
          <a:lstStyle/>
          <a:p>
            <a:r>
              <a:rPr lang="ru-RU" dirty="0"/>
              <a:t>Изобретают только люди?</a:t>
            </a:r>
          </a:p>
        </p:txBody>
      </p:sp>
      <p:pic>
        <p:nvPicPr>
          <p:cNvPr id="5" name="Рисунок 4">
            <a:extLst>
              <a:ext uri="{FF2B5EF4-FFF2-40B4-BE49-F238E27FC236}">
                <a16:creationId xmlns:a16="http://schemas.microsoft.com/office/drawing/2014/main" id="{25139074-A9DC-4596-9D41-E56785483082}"/>
              </a:ext>
            </a:extLst>
          </p:cNvPr>
          <p:cNvPicPr>
            <a:picLocks noChangeAspect="1"/>
          </p:cNvPicPr>
          <p:nvPr/>
        </p:nvPicPr>
        <p:blipFill>
          <a:blip r:embed="rId3"/>
          <a:stretch>
            <a:fillRect/>
          </a:stretch>
        </p:blipFill>
        <p:spPr>
          <a:xfrm>
            <a:off x="1116419" y="728499"/>
            <a:ext cx="2659710" cy="3351030"/>
          </a:xfrm>
          <a:prstGeom prst="rect">
            <a:avLst/>
          </a:prstGeom>
        </p:spPr>
      </p:pic>
      <p:sp>
        <p:nvSpPr>
          <p:cNvPr id="6" name="TextBox 5">
            <a:extLst>
              <a:ext uri="{FF2B5EF4-FFF2-40B4-BE49-F238E27FC236}">
                <a16:creationId xmlns:a16="http://schemas.microsoft.com/office/drawing/2014/main" id="{23AB8CCF-51A1-4F35-A0C1-E0EBCB5A8A37}"/>
              </a:ext>
            </a:extLst>
          </p:cNvPr>
          <p:cNvSpPr txBox="1"/>
          <p:nvPr/>
        </p:nvSpPr>
        <p:spPr>
          <a:xfrm>
            <a:off x="207335" y="4239703"/>
            <a:ext cx="8729330" cy="2308324"/>
          </a:xfrm>
          <a:prstGeom prst="rect">
            <a:avLst/>
          </a:prstGeom>
          <a:noFill/>
        </p:spPr>
        <p:txBody>
          <a:bodyPr wrap="square" rtlCol="0">
            <a:spAutoFit/>
          </a:bodyPr>
          <a:lstStyle/>
          <a:p>
            <a:pPr algn="just"/>
            <a:r>
              <a:rPr lang="ru-RU" dirty="0"/>
              <a:t>Известны наблюдения за обезьянами, которые научились мыть фрукты в воде перед едой, после того, как одна из них случайно уронила фрукт в воду и убедилась, что без земли и песка он вкуснее. </a:t>
            </a:r>
          </a:p>
          <a:p>
            <a:pPr algn="just"/>
            <a:endParaRPr lang="ru-RU" dirty="0"/>
          </a:p>
          <a:p>
            <a:pPr algn="just"/>
            <a:r>
              <a:rPr lang="ru-RU" dirty="0"/>
              <a:t>Исследования Н.В. </a:t>
            </a:r>
            <a:r>
              <a:rPr lang="ru-RU" dirty="0" err="1"/>
              <a:t>Хазратовой</a:t>
            </a:r>
            <a:r>
              <a:rPr lang="ru-RU" dirty="0"/>
              <a:t> и В.Н. Дружинина показывают, что на начальных этапах креативность (общая творческая способность) развивается на основе подражания. В дальнейшем большую роль играет социальная среда поощряющая творчество, изобретательность.</a:t>
            </a:r>
          </a:p>
        </p:txBody>
      </p:sp>
    </p:spTree>
    <p:extLst>
      <p:ext uri="{BB962C8B-B14F-4D97-AF65-F5344CB8AC3E}">
        <p14:creationId xmlns:p14="http://schemas.microsoft.com/office/powerpoint/2010/main" val="390872831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A0AF5E-6C8E-4369-8933-861D26D95243}"/>
              </a:ext>
            </a:extLst>
          </p:cNvPr>
          <p:cNvSpPr>
            <a:spLocks noGrp="1"/>
          </p:cNvSpPr>
          <p:nvPr>
            <p:ph type="title"/>
          </p:nvPr>
        </p:nvSpPr>
        <p:spPr/>
        <p:txBody>
          <a:bodyPr/>
          <a:lstStyle/>
          <a:p>
            <a:r>
              <a:rPr lang="ru-RU" dirty="0" err="1"/>
              <a:t>Онто</a:t>
            </a:r>
            <a:r>
              <a:rPr lang="ru-RU" dirty="0"/>
              <a:t>- и Филогенез мышления</a:t>
            </a:r>
          </a:p>
        </p:txBody>
      </p:sp>
      <p:pic>
        <p:nvPicPr>
          <p:cNvPr id="3" name="Рисунок 2">
            <a:extLst>
              <a:ext uri="{FF2B5EF4-FFF2-40B4-BE49-F238E27FC236}">
                <a16:creationId xmlns:a16="http://schemas.microsoft.com/office/drawing/2014/main" id="{A918F56C-544B-4091-B393-B3D069C33337}"/>
              </a:ext>
            </a:extLst>
          </p:cNvPr>
          <p:cNvPicPr>
            <a:picLocks noChangeAspect="1"/>
          </p:cNvPicPr>
          <p:nvPr/>
        </p:nvPicPr>
        <p:blipFill>
          <a:blip r:embed="rId2"/>
          <a:stretch>
            <a:fillRect/>
          </a:stretch>
        </p:blipFill>
        <p:spPr>
          <a:xfrm>
            <a:off x="53164" y="749086"/>
            <a:ext cx="8850633" cy="5332737"/>
          </a:xfrm>
          <a:prstGeom prst="rect">
            <a:avLst/>
          </a:prstGeom>
        </p:spPr>
      </p:pic>
      <p:pic>
        <p:nvPicPr>
          <p:cNvPr id="4" name="Рисунок 3">
            <a:extLst>
              <a:ext uri="{FF2B5EF4-FFF2-40B4-BE49-F238E27FC236}">
                <a16:creationId xmlns:a16="http://schemas.microsoft.com/office/drawing/2014/main" id="{C557A5D0-4770-442B-BA32-2524F5522A78}"/>
              </a:ext>
            </a:extLst>
          </p:cNvPr>
          <p:cNvPicPr>
            <a:picLocks noChangeAspect="1"/>
          </p:cNvPicPr>
          <p:nvPr/>
        </p:nvPicPr>
        <p:blipFill>
          <a:blip r:embed="rId3"/>
          <a:stretch>
            <a:fillRect/>
          </a:stretch>
        </p:blipFill>
        <p:spPr>
          <a:xfrm>
            <a:off x="8371445" y="1640839"/>
            <a:ext cx="719390" cy="1109568"/>
          </a:xfrm>
          <a:prstGeom prst="rect">
            <a:avLst/>
          </a:prstGeom>
        </p:spPr>
      </p:pic>
    </p:spTree>
    <p:extLst>
      <p:ext uri="{BB962C8B-B14F-4D97-AF65-F5344CB8AC3E}">
        <p14:creationId xmlns:p14="http://schemas.microsoft.com/office/powerpoint/2010/main" val="174004591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DE0E9E-7D0A-4BEE-8FCD-26C11CD96AB4}"/>
              </a:ext>
            </a:extLst>
          </p:cNvPr>
          <p:cNvSpPr>
            <a:spLocks noGrp="1"/>
          </p:cNvSpPr>
          <p:nvPr>
            <p:ph type="title"/>
          </p:nvPr>
        </p:nvSpPr>
        <p:spPr/>
        <p:txBody>
          <a:bodyPr/>
          <a:lstStyle/>
          <a:p>
            <a:r>
              <a:rPr lang="ru-RU" dirty="0"/>
              <a:t>Следующий шаг – ИЗОБРЕТАТЕЛЬСКОЕ МЫШЛЕНИЕ</a:t>
            </a:r>
          </a:p>
        </p:txBody>
      </p:sp>
      <p:sp>
        <p:nvSpPr>
          <p:cNvPr id="4" name="TextBox 3">
            <a:extLst>
              <a:ext uri="{FF2B5EF4-FFF2-40B4-BE49-F238E27FC236}">
                <a16:creationId xmlns:a16="http://schemas.microsoft.com/office/drawing/2014/main" id="{72EBAC9B-4A3D-4D95-848E-6F7555E003C9}"/>
              </a:ext>
            </a:extLst>
          </p:cNvPr>
          <p:cNvSpPr txBox="1"/>
          <p:nvPr/>
        </p:nvSpPr>
        <p:spPr>
          <a:xfrm>
            <a:off x="0" y="734228"/>
            <a:ext cx="9144000" cy="3046988"/>
          </a:xfrm>
          <a:prstGeom prst="rect">
            <a:avLst/>
          </a:prstGeom>
          <a:noFill/>
        </p:spPr>
        <p:txBody>
          <a:bodyPr wrap="square">
            <a:spAutoFit/>
          </a:bodyPr>
          <a:lstStyle/>
          <a:p>
            <a:pPr algn="just"/>
            <a:r>
              <a:rPr lang="ru-RU" sz="2400" dirty="0"/>
              <a:t>ИЗОБРЕТАТЕЛЬСКОЕ МЫШЛЕНИЕ - тип мышления человека, проявляющийся в изобретательской деятельности, характеризуется наличием трех групп компонентов: анализа системы, синтеза новой системы и оценки результатов изменений. В настоящий момент выделено 14 компонентов изобретательского мышления, относящихся к трем стадиям решения задачи. Разработаны методики оценки уровня изобретательского мышления и его отдельных компонентов.</a:t>
            </a:r>
          </a:p>
        </p:txBody>
      </p:sp>
      <p:pic>
        <p:nvPicPr>
          <p:cNvPr id="5" name="Рисунок 4">
            <a:extLst>
              <a:ext uri="{FF2B5EF4-FFF2-40B4-BE49-F238E27FC236}">
                <a16:creationId xmlns:a16="http://schemas.microsoft.com/office/drawing/2014/main" id="{7EEF510D-AF11-42AB-A16D-DC91F45B3523}"/>
              </a:ext>
            </a:extLst>
          </p:cNvPr>
          <p:cNvPicPr/>
          <p:nvPr/>
        </p:nvPicPr>
        <p:blipFill>
          <a:blip r:embed="rId2" cstate="email">
            <a:extLst>
              <a:ext uri="{28A0092B-C50C-407E-A947-70E740481C1C}">
                <a14:useLocalDpi xmlns:a14="http://schemas.microsoft.com/office/drawing/2010/main"/>
              </a:ext>
            </a:extLst>
          </a:blip>
          <a:stretch>
            <a:fillRect/>
          </a:stretch>
        </p:blipFill>
        <p:spPr>
          <a:xfrm>
            <a:off x="5208284" y="4022865"/>
            <a:ext cx="3528392" cy="2306498"/>
          </a:xfrm>
          <a:prstGeom prst="rect">
            <a:avLst/>
          </a:prstGeom>
        </p:spPr>
      </p:pic>
    </p:spTree>
    <p:extLst>
      <p:ext uri="{BB962C8B-B14F-4D97-AF65-F5344CB8AC3E}">
        <p14:creationId xmlns:p14="http://schemas.microsoft.com/office/powerpoint/2010/main" val="340388080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64E8DF-970A-43E8-95BB-9EC98BCA3B40}"/>
              </a:ext>
            </a:extLst>
          </p:cNvPr>
          <p:cNvSpPr>
            <a:spLocks noGrp="1"/>
          </p:cNvSpPr>
          <p:nvPr>
            <p:ph type="title"/>
          </p:nvPr>
        </p:nvSpPr>
        <p:spPr/>
        <p:txBody>
          <a:bodyPr/>
          <a:lstStyle/>
          <a:p>
            <a:r>
              <a:rPr lang="ru-RU" dirty="0"/>
              <a:t>АРИЗ – эталон изобретательского мышления</a:t>
            </a:r>
          </a:p>
        </p:txBody>
      </p:sp>
      <p:sp>
        <p:nvSpPr>
          <p:cNvPr id="4" name="Объект 1">
            <a:extLst>
              <a:ext uri="{FF2B5EF4-FFF2-40B4-BE49-F238E27FC236}">
                <a16:creationId xmlns:a16="http://schemas.microsoft.com/office/drawing/2014/main" id="{76CFA8BB-FFF0-4DE3-A01E-2665ADCD3C9B}"/>
              </a:ext>
            </a:extLst>
          </p:cNvPr>
          <p:cNvSpPr txBox="1">
            <a:spLocks/>
          </p:cNvSpPr>
          <p:nvPr/>
        </p:nvSpPr>
        <p:spPr>
          <a:xfrm>
            <a:off x="121640" y="1194132"/>
            <a:ext cx="8900719" cy="5117435"/>
          </a:xfrm>
          <a:prstGeom prst="rect">
            <a:avLst/>
          </a:prstGeom>
        </p:spPr>
        <p:txBody>
          <a:bodyPr vert="horz" lIns="91440" tIns="45720" rIns="91440" bIns="45720" numCol="2" rtlCol="0">
            <a:normAutofit fontScale="70000" lnSpcReduction="20000"/>
          </a:bodyPr>
          <a:lstStyle>
            <a:lvl1pPr marL="365760" indent="-256032" algn="l" defTabSz="914400" rtl="0" eaLnBrk="1" latinLnBrk="0" hangingPunct="1">
              <a:lnSpc>
                <a:spcPct val="90000"/>
              </a:lnSpc>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defTabSz="914400" rtl="0" eaLnBrk="1" latinLnBrk="0" hangingPunct="1">
              <a:lnSpc>
                <a:spcPct val="90000"/>
              </a:lnSpc>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defTabSz="914400" rtl="0" eaLnBrk="1" latinLnBrk="0" hangingPunct="1">
              <a:lnSpc>
                <a:spcPct val="90000"/>
              </a:lnSpc>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defTabSz="914400" rtl="0" eaLnBrk="1" latinLnBrk="0" hangingPunct="1">
              <a:lnSpc>
                <a:spcPct val="90000"/>
              </a:lnSpc>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defTabSz="914400" rtl="0" eaLnBrk="1" latinLnBrk="0" hangingPunct="1">
              <a:lnSpc>
                <a:spcPct val="90000"/>
              </a:lnSpc>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defTabSz="914400" rtl="0" eaLnBrk="1" latinLnBrk="0" hangingPunct="1">
              <a:lnSpc>
                <a:spcPct val="90000"/>
              </a:lnSpc>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defTabSz="914400" rtl="0" eaLnBrk="1" latinLnBrk="0" hangingPunct="1">
              <a:lnSpc>
                <a:spcPct val="90000"/>
              </a:lnSpc>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defTabSz="914400" rtl="0" eaLnBrk="1" latinLnBrk="0" hangingPunct="1">
              <a:lnSpc>
                <a:spcPct val="90000"/>
              </a:lnSpc>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defTabSz="914400" rtl="0" eaLnBrk="1" latinLnBrk="0" hangingPunct="1">
              <a:lnSpc>
                <a:spcPct val="90000"/>
              </a:lnSpc>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I. Анализ.</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А. Компонентный анализ</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Б. Структурный анализ</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В. Анализ функций</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lang="ru-RU" sz="3200" dirty="0">
                <a:solidFill>
                  <a:sysClr val="windowText" lastClr="000000"/>
                </a:solidFill>
                <a:latin typeface="Calibri" panose="020F0502020204030204"/>
              </a:rPr>
              <a:t>Г. Переход в надсистему</a:t>
            </a: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lang="ru-RU" sz="3200" dirty="0">
                <a:solidFill>
                  <a:sysClr val="windowText" lastClr="000000"/>
                </a:solidFill>
                <a:latin typeface="Calibri" panose="020F0502020204030204"/>
              </a:rPr>
              <a:t>Д</a:t>
            </a: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Изменение систем во времени.</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lang="ru-RU" sz="3200" dirty="0">
                <a:solidFill>
                  <a:sysClr val="windowText" lastClr="000000"/>
                </a:solidFill>
                <a:latin typeface="Calibri" panose="020F0502020204030204"/>
              </a:rPr>
              <a:t>Е</a:t>
            </a: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Чувствительность к противоречиям.</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lang="ru-RU" sz="3200" dirty="0">
                <a:solidFill>
                  <a:sysClr val="windowText" lastClr="000000"/>
                </a:solidFill>
                <a:latin typeface="Calibri" panose="020F0502020204030204"/>
              </a:rPr>
              <a:t>Ж</a:t>
            </a: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Идеальное моделирование.</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II. Синтез.</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Ж. Использование ресурсов.</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З. Использование аналогий.</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И. Гибкость (способность генерировать большое количество разнообразных идей).</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К. Применение приемов разрешения противоречий.</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endParaRPr kumimoji="0" lang="ru-RU"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III. Оценка.</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Л. Чувствительность к разрешению противоречий.</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М. Критичность.</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Н. Оригинальность.</a:t>
            </a:r>
          </a:p>
          <a:p>
            <a:pPr marL="109728" marR="0" lvl="0" indent="0" algn="l" defTabSz="914400" rtl="0" eaLnBrk="1" fontAlgn="auto" latinLnBrk="0" hangingPunct="1">
              <a:lnSpc>
                <a:spcPct val="100000"/>
              </a:lnSpc>
              <a:spcBef>
                <a:spcPts val="400"/>
              </a:spcBef>
              <a:spcAft>
                <a:spcPts val="0"/>
              </a:spcAft>
              <a:buClr>
                <a:srgbClr val="2DA2BF"/>
              </a:buClr>
              <a:buSzPct val="68000"/>
              <a:buFont typeface="Wingdings 3"/>
              <a:buNone/>
              <a:tabLst/>
              <a:defRPr/>
            </a:pPr>
            <a:r>
              <a:rPr kumimoji="0" lang="ru-RU" sz="3100" b="0" i="0" u="none" strike="noStrike" kern="1200" cap="none" spc="0" normalizeH="0" baseline="0" noProof="0" dirty="0">
                <a:ln>
                  <a:noFill/>
                </a:ln>
                <a:solidFill>
                  <a:sysClr val="windowText" lastClr="000000"/>
                </a:solidFill>
                <a:effectLst/>
                <a:uLnTx/>
                <a:uFillTx/>
                <a:latin typeface="Lucida Sans Unicode"/>
                <a:ea typeface="+mn-ea"/>
                <a:cs typeface="+mn-cs"/>
              </a:rPr>
              <a:t> </a:t>
            </a:r>
          </a:p>
          <a:p>
            <a:pPr marL="365760" marR="0" lvl="0" indent="-256032" algn="l" defTabSz="914400" rtl="0" eaLnBrk="1" fontAlgn="auto" latinLnBrk="0" hangingPunct="1">
              <a:lnSpc>
                <a:spcPct val="100000"/>
              </a:lnSpc>
              <a:spcBef>
                <a:spcPts val="400"/>
              </a:spcBef>
              <a:spcAft>
                <a:spcPts val="0"/>
              </a:spcAft>
              <a:buClr>
                <a:srgbClr val="2DA2BF"/>
              </a:buClr>
              <a:buSzPct val="68000"/>
              <a:buFont typeface="Wingdings 3"/>
              <a:buChar char=""/>
              <a:tabLst/>
              <a:defRPr/>
            </a:pPr>
            <a:endParaRPr kumimoji="0" lang="ru-RU" sz="2700" b="0" i="0" u="none" strike="noStrike" kern="1200" cap="none" spc="0" normalizeH="0" baseline="0" noProof="0" dirty="0">
              <a:ln>
                <a:noFill/>
              </a:ln>
              <a:solidFill>
                <a:sysClr val="windowText" lastClr="000000"/>
              </a:solidFill>
              <a:effectLst/>
              <a:uLnTx/>
              <a:uFillTx/>
              <a:latin typeface="Lucida Sans Unicode"/>
              <a:ea typeface="+mn-ea"/>
              <a:cs typeface="+mn-cs"/>
            </a:endParaRPr>
          </a:p>
        </p:txBody>
      </p:sp>
      <p:sp>
        <p:nvSpPr>
          <p:cNvPr id="7" name="TextBox 6">
            <a:extLst>
              <a:ext uri="{FF2B5EF4-FFF2-40B4-BE49-F238E27FC236}">
                <a16:creationId xmlns:a16="http://schemas.microsoft.com/office/drawing/2014/main" id="{894A69F3-C973-4492-A6D1-A4D2403C682F}"/>
              </a:ext>
            </a:extLst>
          </p:cNvPr>
          <p:cNvSpPr txBox="1"/>
          <p:nvPr/>
        </p:nvSpPr>
        <p:spPr>
          <a:xfrm>
            <a:off x="121640" y="4162425"/>
            <a:ext cx="4345585" cy="2308324"/>
          </a:xfrm>
          <a:prstGeom prst="rect">
            <a:avLst/>
          </a:prstGeom>
          <a:solidFill>
            <a:srgbClr val="89CCFF"/>
          </a:solidFill>
        </p:spPr>
        <p:txBody>
          <a:bodyPr wrap="square" rtlCol="0">
            <a:spAutoFit/>
          </a:bodyPr>
          <a:lstStyle/>
          <a:p>
            <a:pPr marL="285750" indent="-285750">
              <a:buFont typeface="Arial" panose="020B0604020202020204" pitchFamily="34" charset="0"/>
              <a:buChar char="•"/>
            </a:pPr>
            <a:r>
              <a:rPr lang="ru-RU" dirty="0"/>
              <a:t>1 уровень – готовая задача</a:t>
            </a:r>
          </a:p>
          <a:p>
            <a:pPr marL="285750" indent="-285750">
              <a:buFont typeface="Arial" panose="020B0604020202020204" pitchFamily="34" charset="0"/>
              <a:buChar char="•"/>
            </a:pPr>
            <a:r>
              <a:rPr lang="ru-RU" dirty="0"/>
              <a:t>2 уровень – выбор задачи или объекта</a:t>
            </a:r>
          </a:p>
          <a:p>
            <a:pPr marL="285750" indent="-285750">
              <a:buFont typeface="Arial" panose="020B0604020202020204" pitchFamily="34" charset="0"/>
              <a:buChar char="•"/>
            </a:pPr>
            <a:r>
              <a:rPr lang="ru-RU" dirty="0"/>
              <a:t>3 уровень – частичное изменение</a:t>
            </a:r>
          </a:p>
          <a:p>
            <a:pPr marL="285750" indent="-285750">
              <a:buFont typeface="Arial" panose="020B0604020202020204" pitchFamily="34" charset="0"/>
              <a:buChar char="•"/>
            </a:pPr>
            <a:r>
              <a:rPr lang="ru-RU" dirty="0"/>
              <a:t>4 уровень – создание нового или полное изменение старого</a:t>
            </a:r>
          </a:p>
          <a:p>
            <a:pPr marL="285750" indent="-285750">
              <a:buFont typeface="Arial" panose="020B0604020202020204" pitchFamily="34" charset="0"/>
              <a:buChar char="•"/>
            </a:pPr>
            <a:r>
              <a:rPr lang="ru-RU" dirty="0"/>
              <a:t>5 уровень – создание нового комплекса объектов</a:t>
            </a:r>
          </a:p>
        </p:txBody>
      </p:sp>
      <p:sp>
        <p:nvSpPr>
          <p:cNvPr id="8" name="TextBox 7">
            <a:extLst>
              <a:ext uri="{FF2B5EF4-FFF2-40B4-BE49-F238E27FC236}">
                <a16:creationId xmlns:a16="http://schemas.microsoft.com/office/drawing/2014/main" id="{E0A0DE9F-F5B2-4B9A-8C8F-EC3EBE488FA6}"/>
              </a:ext>
            </a:extLst>
          </p:cNvPr>
          <p:cNvSpPr txBox="1"/>
          <p:nvPr/>
        </p:nvSpPr>
        <p:spPr>
          <a:xfrm>
            <a:off x="19050" y="658241"/>
            <a:ext cx="9124950" cy="369332"/>
          </a:xfrm>
          <a:prstGeom prst="rect">
            <a:avLst/>
          </a:prstGeom>
          <a:noFill/>
        </p:spPr>
        <p:txBody>
          <a:bodyPr wrap="square" rtlCol="0">
            <a:spAutoFit/>
          </a:bodyPr>
          <a:lstStyle/>
          <a:p>
            <a:r>
              <a:rPr lang="ru-RU" dirty="0"/>
              <a:t>Во всех модификациях АРИЗ выделяются три стадии: АНАЛИЗ, СИНТЕЗ, ОЦЕНКА</a:t>
            </a:r>
          </a:p>
        </p:txBody>
      </p:sp>
      <p:pic>
        <p:nvPicPr>
          <p:cNvPr id="9" name="Picture 2">
            <a:extLst>
              <a:ext uri="{FF2B5EF4-FFF2-40B4-BE49-F238E27FC236}">
                <a16:creationId xmlns:a16="http://schemas.microsoft.com/office/drawing/2014/main" id="{8C68A8D6-9632-4962-9D59-BAB61527A0C2}"/>
              </a:ext>
            </a:extLst>
          </p:cNvPr>
          <p:cNvPicPr>
            <a:picLocks noChangeAspect="1" noChangeArrowheads="1"/>
          </p:cNvPicPr>
          <p:nvPr/>
        </p:nvPicPr>
        <p:blipFill>
          <a:blip r:embed="rId2" cstate="print">
            <a:duotone>
              <a:prstClr val="black"/>
              <a:srgbClr val="23997A">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068109" y="4579268"/>
            <a:ext cx="1837758" cy="1891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84125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7B51D3-1859-4085-BCC4-ABB26F81F476}"/>
              </a:ext>
            </a:extLst>
          </p:cNvPr>
          <p:cNvSpPr>
            <a:spLocks noGrp="1"/>
          </p:cNvSpPr>
          <p:nvPr>
            <p:ph type="title"/>
          </p:nvPr>
        </p:nvSpPr>
        <p:spPr/>
        <p:txBody>
          <a:bodyPr/>
          <a:lstStyle/>
          <a:p>
            <a:r>
              <a:rPr lang="ru-RU" dirty="0"/>
              <a:t>Шкала изобретательности. АНАЛИЗ</a:t>
            </a:r>
          </a:p>
        </p:txBody>
      </p:sp>
      <p:graphicFrame>
        <p:nvGraphicFramePr>
          <p:cNvPr id="9" name="Таблица 8">
            <a:extLst>
              <a:ext uri="{FF2B5EF4-FFF2-40B4-BE49-F238E27FC236}">
                <a16:creationId xmlns:a16="http://schemas.microsoft.com/office/drawing/2014/main" id="{18D017FE-1C63-4E5D-B35C-CF2112579A12}"/>
              </a:ext>
            </a:extLst>
          </p:cNvPr>
          <p:cNvGraphicFramePr>
            <a:graphicFrameLocks noGrp="1"/>
          </p:cNvGraphicFramePr>
          <p:nvPr/>
        </p:nvGraphicFramePr>
        <p:xfrm>
          <a:off x="25167" y="792290"/>
          <a:ext cx="9093669" cy="5661199"/>
        </p:xfrm>
        <a:graphic>
          <a:graphicData uri="http://schemas.openxmlformats.org/drawingml/2006/table">
            <a:tbl>
              <a:tblPr firstRow="1" firstCol="1" lastRow="1" lastCol="1" bandRow="1" bandCol="1"/>
              <a:tblGrid>
                <a:gridCol w="1191237">
                  <a:extLst>
                    <a:ext uri="{9D8B030D-6E8A-4147-A177-3AD203B41FA5}">
                      <a16:colId xmlns:a16="http://schemas.microsoft.com/office/drawing/2014/main" val="3647459340"/>
                    </a:ext>
                  </a:extLst>
                </a:gridCol>
                <a:gridCol w="1164852">
                  <a:extLst>
                    <a:ext uri="{9D8B030D-6E8A-4147-A177-3AD203B41FA5}">
                      <a16:colId xmlns:a16="http://schemas.microsoft.com/office/drawing/2014/main" val="1608064049"/>
                    </a:ext>
                  </a:extLst>
                </a:gridCol>
                <a:gridCol w="1298113">
                  <a:extLst>
                    <a:ext uri="{9D8B030D-6E8A-4147-A177-3AD203B41FA5}">
                      <a16:colId xmlns:a16="http://schemas.microsoft.com/office/drawing/2014/main" val="3481345227"/>
                    </a:ext>
                  </a:extLst>
                </a:gridCol>
                <a:gridCol w="1362414">
                  <a:extLst>
                    <a:ext uri="{9D8B030D-6E8A-4147-A177-3AD203B41FA5}">
                      <a16:colId xmlns:a16="http://schemas.microsoft.com/office/drawing/2014/main" val="750197338"/>
                    </a:ext>
                  </a:extLst>
                </a:gridCol>
                <a:gridCol w="1375795">
                  <a:extLst>
                    <a:ext uri="{9D8B030D-6E8A-4147-A177-3AD203B41FA5}">
                      <a16:colId xmlns:a16="http://schemas.microsoft.com/office/drawing/2014/main" val="2761022275"/>
                    </a:ext>
                  </a:extLst>
                </a:gridCol>
                <a:gridCol w="1342239">
                  <a:extLst>
                    <a:ext uri="{9D8B030D-6E8A-4147-A177-3AD203B41FA5}">
                      <a16:colId xmlns:a16="http://schemas.microsoft.com/office/drawing/2014/main" val="3995600199"/>
                    </a:ext>
                  </a:extLst>
                </a:gridCol>
                <a:gridCol w="1359019">
                  <a:extLst>
                    <a:ext uri="{9D8B030D-6E8A-4147-A177-3AD203B41FA5}">
                      <a16:colId xmlns:a16="http://schemas.microsoft.com/office/drawing/2014/main" val="1013449534"/>
                    </a:ext>
                  </a:extLst>
                </a:gridCol>
              </a:tblGrid>
              <a:tr h="209759">
                <a:tc>
                  <a:txBody>
                    <a:bodyPr/>
                    <a:lstStyle/>
                    <a:p>
                      <a:r>
                        <a:rPr lang="ru-RU" sz="1400">
                          <a:effectLst/>
                          <a:latin typeface="Times New Roman" panose="02020603050405020304" pitchFamily="18" charset="0"/>
                          <a:ea typeface="MS Mincho" panose="02020609040205080304" pitchFamily="49" charset="-128"/>
                        </a:rPr>
                        <a:t> </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50" b="1" dirty="0">
                          <a:effectLst/>
                          <a:latin typeface="Times New Roman" panose="02020603050405020304" pitchFamily="18" charset="0"/>
                          <a:ea typeface="MS Mincho" panose="02020609040205080304" pitchFamily="49" charset="-128"/>
                        </a:rPr>
                        <a:t>0 уровень </a:t>
                      </a:r>
                      <a:endParaRPr lang="ru-RU" sz="1050" dirty="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50" b="1">
                          <a:effectLst/>
                          <a:latin typeface="Times New Roman" panose="02020603050405020304" pitchFamily="18" charset="0"/>
                          <a:ea typeface="MS Mincho" panose="02020609040205080304" pitchFamily="49" charset="-128"/>
                        </a:rPr>
                        <a:t>1 уровень </a:t>
                      </a:r>
                      <a:endParaRPr lang="ru-RU" sz="105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50" b="1">
                          <a:effectLst/>
                          <a:latin typeface="Times New Roman" panose="02020603050405020304" pitchFamily="18" charset="0"/>
                          <a:ea typeface="MS Mincho" panose="02020609040205080304" pitchFamily="49" charset="-128"/>
                        </a:rPr>
                        <a:t>2 уровень </a:t>
                      </a:r>
                      <a:endParaRPr lang="ru-RU" sz="105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b="1">
                          <a:effectLst/>
                          <a:latin typeface="Times New Roman" panose="02020603050405020304" pitchFamily="18" charset="0"/>
                          <a:ea typeface="MS Mincho" panose="02020609040205080304" pitchFamily="49" charset="-128"/>
                        </a:rPr>
                        <a:t>3 уровень </a:t>
                      </a:r>
                      <a:endParaRPr lang="ru-RU" sz="105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b="1">
                          <a:effectLst/>
                          <a:latin typeface="Times New Roman" panose="02020603050405020304" pitchFamily="18" charset="0"/>
                          <a:ea typeface="MS Mincho" panose="02020609040205080304" pitchFamily="49" charset="-128"/>
                        </a:rPr>
                        <a:t>4 уровень </a:t>
                      </a:r>
                      <a:endParaRPr lang="ru-RU" sz="105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b="1" dirty="0">
                          <a:effectLst/>
                          <a:latin typeface="Times New Roman" panose="02020603050405020304" pitchFamily="18" charset="0"/>
                          <a:ea typeface="MS Mincho" panose="02020609040205080304" pitchFamily="49" charset="-128"/>
                        </a:rPr>
                        <a:t>5 уровень </a:t>
                      </a:r>
                      <a:endParaRPr lang="ru-RU" sz="1050" dirty="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7567669"/>
                  </a:ext>
                </a:extLst>
              </a:tr>
              <a:tr h="599311">
                <a:tc>
                  <a:txBody>
                    <a:bodyPr/>
                    <a:lstStyle/>
                    <a:p>
                      <a:pPr marL="0" lvl="0" indent="0">
                        <a:buFont typeface="+mj-lt"/>
                        <a:buNone/>
                      </a:pPr>
                      <a:r>
                        <a:rPr lang="ru-RU" sz="1200" b="1" dirty="0">
                          <a:effectLst/>
                          <a:latin typeface="Times New Roman" panose="02020603050405020304" pitchFamily="18" charset="0"/>
                          <a:ea typeface="MS Mincho" panose="02020609040205080304" pitchFamily="49" charset="-128"/>
                        </a:rPr>
                        <a:t>1.1. А. Компонентный анализ.</a:t>
                      </a:r>
                      <a:endParaRPr lang="ru-RU" sz="1200" dirty="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dirty="0">
                          <a:effectLst/>
                          <a:latin typeface="Times New Roman" panose="02020603050405020304" pitchFamily="18" charset="0"/>
                          <a:ea typeface="MS Mincho" panose="02020609040205080304" pitchFamily="49" charset="-128"/>
                        </a:rPr>
                        <a:t>не может выделять элементы системы.</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a:effectLst/>
                          <a:latin typeface="Times New Roman" panose="02020603050405020304" pitchFamily="18" charset="0"/>
                          <a:ea typeface="MS Mincho" panose="02020609040205080304" pitchFamily="49" charset="-128"/>
                        </a:rPr>
                        <a:t>элементы выделяются бессистемно.</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a:effectLst/>
                          <a:latin typeface="Times New Roman" panose="02020603050405020304" pitchFamily="18" charset="0"/>
                          <a:ea typeface="MS Mincho" panose="02020609040205080304" pitchFamily="49" charset="-128"/>
                        </a:rPr>
                        <a:t>выделяет элементы, составляющие конфликтную пару.</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a:effectLst/>
                          <a:latin typeface="Times New Roman" panose="02020603050405020304" pitchFamily="18" charset="0"/>
                          <a:ea typeface="MS Mincho" panose="02020609040205080304" pitchFamily="49" charset="-128"/>
                        </a:rPr>
                        <a:t>выстраивает элементы системы в цепочки по убыванию рангов.</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a:effectLst/>
                          <a:latin typeface="Times New Roman" panose="02020603050405020304" pitchFamily="18" charset="0"/>
                          <a:ea typeface="MS Mincho" panose="02020609040205080304" pitchFamily="49" charset="-128"/>
                        </a:rPr>
                        <a:t>предлагает видоизменения микроструктуры</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a:effectLst/>
                          <a:latin typeface="Times New Roman" panose="02020603050405020304" pitchFamily="18" charset="0"/>
                          <a:ea typeface="MS Mincho" panose="02020609040205080304" pitchFamily="49" charset="-128"/>
                        </a:rPr>
                        <a:t>предлагает способы управления элементами. </a:t>
                      </a:r>
                    </a:p>
                    <a:p>
                      <a:pPr algn="just"/>
                      <a:r>
                        <a:rPr lang="ru-RU" sz="1000">
                          <a:effectLst/>
                          <a:latin typeface="Times New Roman" panose="02020603050405020304" pitchFamily="18" charset="0"/>
                          <a:ea typeface="MS Mincho" panose="02020609040205080304" pitchFamily="49" charset="-128"/>
                        </a:rPr>
                        <a:t> </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893134"/>
                  </a:ext>
                </a:extLst>
              </a:tr>
              <a:tr h="749138">
                <a:tc>
                  <a:txBody>
                    <a:bodyPr/>
                    <a:lstStyle/>
                    <a:p>
                      <a:pPr marL="0" lvl="0" indent="0">
                        <a:buFont typeface="+mj-lt"/>
                        <a:buNone/>
                      </a:pPr>
                      <a:r>
                        <a:rPr lang="ru-RU" sz="1200" b="1" dirty="0">
                          <a:effectLst/>
                          <a:latin typeface="Times New Roman" panose="02020603050405020304" pitchFamily="18" charset="0"/>
                          <a:ea typeface="MS Mincho" panose="02020609040205080304" pitchFamily="49" charset="-128"/>
                        </a:rPr>
                        <a:t>1.2. Б. Структурный анализ.</a:t>
                      </a:r>
                      <a:endParaRPr lang="ru-RU" sz="1200" dirty="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не выделены взаимосвязи и взаимодействия.</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выделены «однозвенные» взаимосвязи и взаимодействия.</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выбор взаимосвязи и взаимодействия необходимые для решения задачи.</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изменены существующие взаимосвязи и взаимодействия.</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введены новые взаимосвязи и взаимодействия.</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исследованы не характерные для данной системы взаимосвязи и взаимодействия.</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0847935"/>
                  </a:ext>
                </a:extLst>
              </a:tr>
              <a:tr h="749138">
                <a:tc>
                  <a:txBody>
                    <a:bodyPr/>
                    <a:lstStyle/>
                    <a:p>
                      <a:pPr marL="0" lvl="0" indent="0">
                        <a:buFont typeface="+mj-lt"/>
                        <a:buNone/>
                      </a:pPr>
                      <a:r>
                        <a:rPr lang="ru-RU" sz="1200" b="1" dirty="0">
                          <a:effectLst/>
                          <a:latin typeface="Times New Roman" panose="02020603050405020304" pitchFamily="18" charset="0"/>
                          <a:ea typeface="MS Mincho" panose="02020609040205080304" pitchFamily="49" charset="-128"/>
                        </a:rPr>
                        <a:t>1.3. В. Анализ функций</a:t>
                      </a:r>
                      <a:endParaRPr lang="ru-RU" sz="1200" dirty="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не может сформулировать функции</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a:effectLst/>
                          <a:latin typeface="Times New Roman" panose="02020603050405020304" pitchFamily="18" charset="0"/>
                          <a:ea typeface="MS Mincho" panose="02020609040205080304" pitchFamily="49" charset="-128"/>
                        </a:rPr>
                        <a:t>выделяются случайные, не относящиеся к задаче функции</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a:effectLst/>
                          <a:latin typeface="Times New Roman" panose="02020603050405020304" pitchFamily="18" charset="0"/>
                          <a:ea typeface="MS Mincho" panose="02020609040205080304" pitchFamily="49" charset="-128"/>
                        </a:rPr>
                        <a:t>выбирает главную функцию системы, относящуюся к решению задачи</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a:effectLst/>
                          <a:latin typeface="Times New Roman" panose="02020603050405020304" pitchFamily="18" charset="0"/>
                          <a:ea typeface="MS Mincho" panose="02020609040205080304" pitchFamily="49" charset="-128"/>
                        </a:rPr>
                        <a:t>выстраивает цепочки функций, обеспечивающие выполнение главной функции</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a:effectLst/>
                          <a:latin typeface="Times New Roman" panose="02020603050405020304" pitchFamily="18" charset="0"/>
                          <a:ea typeface="MS Mincho" panose="02020609040205080304" pitchFamily="49" charset="-128"/>
                        </a:rPr>
                        <a:t>отделяет функции от их носителей</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ru-RU" sz="1000">
                          <a:effectLst/>
                          <a:latin typeface="Times New Roman" panose="02020603050405020304" pitchFamily="18" charset="0"/>
                          <a:ea typeface="MS Mincho" panose="02020609040205080304" pitchFamily="49" charset="-128"/>
                        </a:rPr>
                        <a:t>предлагает способы управления функциями</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7372860"/>
                  </a:ext>
                </a:extLst>
              </a:tr>
              <a:tr h="728870">
                <a:tc>
                  <a:txBody>
                    <a:bodyPr/>
                    <a:lstStyle/>
                    <a:p>
                      <a:pPr marL="0" lvl="0" indent="0">
                        <a:buFont typeface="+mj-lt"/>
                        <a:buNone/>
                      </a:pPr>
                      <a:r>
                        <a:rPr lang="ru-RU" sz="1200" b="1" dirty="0">
                          <a:effectLst/>
                          <a:latin typeface="Times New Roman" panose="02020603050405020304" pitchFamily="18" charset="0"/>
                          <a:ea typeface="MS Mincho" panose="02020609040205080304" pitchFamily="49" charset="-128"/>
                        </a:rPr>
                        <a:t>1.4. Г. Переход в надсистему</a:t>
                      </a:r>
                      <a:endParaRPr lang="ru-RU" sz="1200" dirty="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не может объединять элементы в систему и/или надсистему.</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для объединения используются только внешние признаки.</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выбирает из множества систему и/или надсистему, относящуюся к задаче.</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элементы выстраиваются в цепочки по возрастанию рангов.</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предлагает способы изменения системы.</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предлагает способы изменения надсистемы. </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5226862"/>
                  </a:ext>
                </a:extLst>
              </a:tr>
              <a:tr h="809069">
                <a:tc>
                  <a:txBody>
                    <a:bodyPr/>
                    <a:lstStyle/>
                    <a:p>
                      <a:pPr marL="0" lvl="0" indent="0">
                        <a:buFont typeface="+mj-lt"/>
                        <a:buNone/>
                      </a:pPr>
                      <a:r>
                        <a:rPr lang="ru-RU" sz="1200" b="1" dirty="0">
                          <a:effectLst/>
                          <a:latin typeface="Times New Roman" panose="02020603050405020304" pitchFamily="18" charset="0"/>
                          <a:ea typeface="MS Mincho" panose="02020609040205080304" pitchFamily="49" charset="-128"/>
                        </a:rPr>
                        <a:t>1.5. Д. Изменение систем во времени</a:t>
                      </a:r>
                      <a:endParaRPr lang="ru-RU" sz="1200" dirty="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не изменяет систему во времени.</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dirty="0">
                          <a:effectLst/>
                          <a:latin typeface="Times New Roman" panose="02020603050405020304" pitchFamily="18" charset="0"/>
                          <a:ea typeface="MS Mincho" panose="02020609040205080304" pitchFamily="49" charset="-128"/>
                        </a:rPr>
                        <a:t>изменения во времени случайны, не относятся к задаче.</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dirty="0">
                          <a:effectLst/>
                          <a:latin typeface="Times New Roman" panose="02020603050405020304" pitchFamily="18" charset="0"/>
                          <a:ea typeface="MS Mincho" panose="02020609040205080304" pitchFamily="49" charset="-128"/>
                        </a:rPr>
                        <a:t>определяет оперативное время.</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a:effectLst/>
                          <a:latin typeface="Times New Roman" panose="02020603050405020304" pitchFamily="18" charset="0"/>
                          <a:ea typeface="MS Mincho" panose="02020609040205080304" pitchFamily="49" charset="-128"/>
                        </a:rPr>
                        <a:t>определяет состояние элементов на разных промежутках оперативного времени.</a:t>
                      </a:r>
                      <a:endParaRPr lang="ru-RU" sz="100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предлагает способы изменения системы во времени.</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a:effectLst/>
                          <a:latin typeface="Times New Roman" panose="02020603050405020304" pitchFamily="18" charset="0"/>
                          <a:ea typeface="MS Mincho" panose="02020609040205080304" pitchFamily="49" charset="-128"/>
                        </a:rPr>
                        <a:t>может представить, какими были похожие системы в прошлом и прогнозировать развитие таких систем в будущем (филогенез).</a:t>
                      </a:r>
                      <a:endParaRPr lang="ru-RU" sz="100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1731231"/>
                  </a:ext>
                </a:extLst>
              </a:tr>
              <a:tr h="979116">
                <a:tc>
                  <a:txBody>
                    <a:bodyPr/>
                    <a:lstStyle/>
                    <a:p>
                      <a:pPr marL="0" lvl="0" indent="0">
                        <a:buFont typeface="+mj-lt"/>
                        <a:buNone/>
                      </a:pPr>
                      <a:r>
                        <a:rPr lang="ru-RU" sz="1200" b="1" dirty="0">
                          <a:effectLst/>
                          <a:latin typeface="Times New Roman" panose="02020603050405020304" pitchFamily="18" charset="0"/>
                          <a:ea typeface="MS Mincho" panose="02020609040205080304" pitchFamily="49" charset="-128"/>
                        </a:rPr>
                        <a:t>1.6. Е. Чувствительность к противоречиям</a:t>
                      </a:r>
                      <a:endParaRPr lang="ru-RU" sz="1200" dirty="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не выделяет конфликт в предложенной задаче.</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выделяет противоположные требования в системе.</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выделяет элементы системы, связанные с конфликтующими требованиями.</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выделяет противоположные состояния элементов в системе.</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предлагает изменения элементов на микроуровне.</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может обострять состояние элементов конфликта.</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646659"/>
                  </a:ext>
                </a:extLst>
              </a:tr>
              <a:tr h="783293">
                <a:tc>
                  <a:txBody>
                    <a:bodyPr/>
                    <a:lstStyle/>
                    <a:p>
                      <a:pPr marL="0" lvl="0" indent="0">
                        <a:buFont typeface="+mj-lt"/>
                        <a:buNone/>
                      </a:pPr>
                      <a:r>
                        <a:rPr lang="ru-RU" sz="1200" b="1" dirty="0">
                          <a:effectLst/>
                          <a:latin typeface="Times New Roman" panose="02020603050405020304" pitchFamily="18" charset="0"/>
                          <a:ea typeface="MS Mincho" panose="02020609040205080304" pitchFamily="49" charset="-128"/>
                        </a:rPr>
                        <a:t>1.7. Ж. Идеальное моделирование</a:t>
                      </a:r>
                      <a:endParaRPr lang="ru-RU" sz="1200" dirty="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не может мысленно изменять образ.</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мысленно изменяет элементы, структуру и свойства данной системы </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выбор способа изменения элементов, структуры и свойств.</a:t>
                      </a:r>
                    </a:p>
                    <a:p>
                      <a:r>
                        <a:rPr lang="ru-RU" sz="1000">
                          <a:effectLst/>
                          <a:latin typeface="Times New Roman" panose="02020603050405020304" pitchFamily="18" charset="0"/>
                          <a:ea typeface="MS Mincho" panose="02020609040205080304" pitchFamily="49" charset="-128"/>
                        </a:rPr>
                        <a:t> </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изменение системы в зоне конфликта.</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900">
                          <a:effectLst/>
                          <a:latin typeface="Times New Roman" panose="02020603050405020304" pitchFamily="18" charset="0"/>
                          <a:ea typeface="MS Mincho" panose="02020609040205080304" pitchFamily="49" charset="-128"/>
                        </a:rPr>
                        <a:t>изменение системы в соответствие с требуемыми свойствами и функциями.</a:t>
                      </a:r>
                      <a:endParaRPr lang="ru-RU" sz="1000">
                        <a:effectLst/>
                        <a:latin typeface="Times New Roman" panose="02020603050405020304" pitchFamily="18" charset="0"/>
                        <a:ea typeface="MS Mincho" panose="02020609040205080304" pitchFamily="49" charset="-128"/>
                      </a:endParaRP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dirty="0">
                          <a:effectLst/>
                          <a:latin typeface="Times New Roman" panose="02020603050405020304" pitchFamily="18" charset="0"/>
                          <a:ea typeface="MS Mincho" panose="02020609040205080304" pitchFamily="49" charset="-128"/>
                        </a:rPr>
                        <a:t>полностью изменена система в соответствии с идеальным образом.</a:t>
                      </a:r>
                    </a:p>
                  </a:txBody>
                  <a:tcPr marL="38386" marR="38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1318485"/>
                  </a:ext>
                </a:extLst>
              </a:tr>
            </a:tbl>
          </a:graphicData>
        </a:graphic>
      </p:graphicFrame>
    </p:spTree>
    <p:extLst>
      <p:ext uri="{BB962C8B-B14F-4D97-AF65-F5344CB8AC3E}">
        <p14:creationId xmlns:p14="http://schemas.microsoft.com/office/powerpoint/2010/main" val="324281785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D1BFB6-DFEC-4E55-8276-C1CA8935FA7B}"/>
              </a:ext>
            </a:extLst>
          </p:cNvPr>
          <p:cNvSpPr>
            <a:spLocks noGrp="1"/>
          </p:cNvSpPr>
          <p:nvPr>
            <p:ph type="title"/>
          </p:nvPr>
        </p:nvSpPr>
        <p:spPr/>
        <p:txBody>
          <a:bodyPr/>
          <a:lstStyle/>
          <a:p>
            <a:r>
              <a:rPr lang="ru-RU" dirty="0"/>
              <a:t>Шкала изобретательности. СИНТЕЗ. ОЦЕНКА.</a:t>
            </a:r>
          </a:p>
        </p:txBody>
      </p:sp>
      <p:graphicFrame>
        <p:nvGraphicFramePr>
          <p:cNvPr id="5" name="Таблица 4">
            <a:extLst>
              <a:ext uri="{FF2B5EF4-FFF2-40B4-BE49-F238E27FC236}">
                <a16:creationId xmlns:a16="http://schemas.microsoft.com/office/drawing/2014/main" id="{EDAA27DD-C508-40E9-9770-DEDF5ED04A53}"/>
              </a:ext>
            </a:extLst>
          </p:cNvPr>
          <p:cNvGraphicFramePr>
            <a:graphicFrameLocks noGrp="1"/>
          </p:cNvGraphicFramePr>
          <p:nvPr/>
        </p:nvGraphicFramePr>
        <p:xfrm>
          <a:off x="0" y="805498"/>
          <a:ext cx="9144000" cy="5548581"/>
        </p:xfrm>
        <a:graphic>
          <a:graphicData uri="http://schemas.openxmlformats.org/drawingml/2006/table">
            <a:tbl>
              <a:tblPr firstRow="1" firstCol="1" lastRow="1" lastCol="1" bandRow="1" bandCol="1"/>
              <a:tblGrid>
                <a:gridCol w="1143937">
                  <a:extLst>
                    <a:ext uri="{9D8B030D-6E8A-4147-A177-3AD203B41FA5}">
                      <a16:colId xmlns:a16="http://schemas.microsoft.com/office/drawing/2014/main" val="1986384550"/>
                    </a:ext>
                  </a:extLst>
                </a:gridCol>
                <a:gridCol w="1225193">
                  <a:extLst>
                    <a:ext uri="{9D8B030D-6E8A-4147-A177-3AD203B41FA5}">
                      <a16:colId xmlns:a16="http://schemas.microsoft.com/office/drawing/2014/main" val="4044218196"/>
                    </a:ext>
                  </a:extLst>
                </a:gridCol>
                <a:gridCol w="1305298">
                  <a:extLst>
                    <a:ext uri="{9D8B030D-6E8A-4147-A177-3AD203B41FA5}">
                      <a16:colId xmlns:a16="http://schemas.microsoft.com/office/drawing/2014/main" val="2595147659"/>
                    </a:ext>
                  </a:extLst>
                </a:gridCol>
                <a:gridCol w="1392522">
                  <a:extLst>
                    <a:ext uri="{9D8B030D-6E8A-4147-A177-3AD203B41FA5}">
                      <a16:colId xmlns:a16="http://schemas.microsoft.com/office/drawing/2014/main" val="4273874661"/>
                    </a:ext>
                  </a:extLst>
                </a:gridCol>
                <a:gridCol w="1392573">
                  <a:extLst>
                    <a:ext uri="{9D8B030D-6E8A-4147-A177-3AD203B41FA5}">
                      <a16:colId xmlns:a16="http://schemas.microsoft.com/office/drawing/2014/main" val="4293609896"/>
                    </a:ext>
                  </a:extLst>
                </a:gridCol>
                <a:gridCol w="1308683">
                  <a:extLst>
                    <a:ext uri="{9D8B030D-6E8A-4147-A177-3AD203B41FA5}">
                      <a16:colId xmlns:a16="http://schemas.microsoft.com/office/drawing/2014/main" val="3942458846"/>
                    </a:ext>
                  </a:extLst>
                </a:gridCol>
                <a:gridCol w="1375794">
                  <a:extLst>
                    <a:ext uri="{9D8B030D-6E8A-4147-A177-3AD203B41FA5}">
                      <a16:colId xmlns:a16="http://schemas.microsoft.com/office/drawing/2014/main" val="1978766218"/>
                    </a:ext>
                  </a:extLst>
                </a:gridCol>
              </a:tblGrid>
              <a:tr h="724259">
                <a:tc>
                  <a:txBody>
                    <a:bodyPr/>
                    <a:lstStyle/>
                    <a:p>
                      <a:r>
                        <a:rPr lang="ru-RU" sz="1050" b="1">
                          <a:effectLst/>
                          <a:latin typeface="Times New Roman" panose="02020603050405020304" pitchFamily="18" charset="0"/>
                          <a:ea typeface="MS Mincho" panose="02020609040205080304" pitchFamily="49" charset="-128"/>
                        </a:rPr>
                        <a:t>2.1. З. Использование ресурсов</a:t>
                      </a:r>
                      <a:endParaRPr lang="ru-RU" sz="1050">
                        <a:effectLst/>
                        <a:latin typeface="Times New Roman" panose="02020603050405020304" pitchFamily="18" charset="0"/>
                        <a:ea typeface="MS Mincho" panose="02020609040205080304" pitchFamily="49" charset="-128"/>
                      </a:endParaRP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не используются ресурсы.</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используются внутрисистемные ресурсы, данные в условиях задачи.</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целенаправленный выбор ресурсов для решения задачи.</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использует  ресурсы, не входящие в описанную в задаче систему.</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создает производные ресурсы из всех доступных.</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используются ранее не известные для данной задачи ресурсы.</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5568257"/>
                  </a:ext>
                </a:extLst>
              </a:tr>
              <a:tr h="724259">
                <a:tc>
                  <a:txBody>
                    <a:bodyPr/>
                    <a:lstStyle/>
                    <a:p>
                      <a:r>
                        <a:rPr lang="ru-RU" sz="1050" b="1">
                          <a:effectLst/>
                          <a:latin typeface="Times New Roman" panose="02020603050405020304" pitchFamily="18" charset="0"/>
                          <a:ea typeface="MS Mincho" panose="02020609040205080304" pitchFamily="49" charset="-128"/>
                        </a:rPr>
                        <a:t>2.2. И. Использование аналогий </a:t>
                      </a:r>
                      <a:endParaRPr lang="ru-RU" sz="1050">
                        <a:effectLst/>
                        <a:latin typeface="Times New Roman" panose="02020603050405020304" pitchFamily="18" charset="0"/>
                        <a:ea typeface="MS Mincho" panose="02020609040205080304" pitchFamily="49" charset="-128"/>
                      </a:endParaRP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не используются аналогии.</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использование аналогий и сравнений с подобными системами.</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выбрана аналогия по имеющемуся противоречию (или по способу его разрешения).</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аналогичные решения изменены в соответствии с искомой функцией.</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аналогия с ИКР.</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найдены новые принципы для построения аналогий.</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238299"/>
                  </a:ext>
                </a:extLst>
              </a:tr>
              <a:tr h="1013963">
                <a:tc>
                  <a:txBody>
                    <a:bodyPr/>
                    <a:lstStyle/>
                    <a:p>
                      <a:r>
                        <a:rPr lang="ru-RU" sz="900" b="1" dirty="0">
                          <a:effectLst/>
                          <a:latin typeface="Times New Roman" panose="02020603050405020304" pitchFamily="18" charset="0"/>
                          <a:ea typeface="MS Mincho" panose="02020609040205080304" pitchFamily="49" charset="-128"/>
                        </a:rPr>
                        <a:t>2.3. К. Гибкость (способность генерировать большое количество разнообразных идей)</a:t>
                      </a:r>
                      <a:endParaRPr lang="ru-RU" sz="900" dirty="0">
                        <a:effectLst/>
                        <a:latin typeface="Times New Roman" panose="02020603050405020304" pitchFamily="18" charset="0"/>
                        <a:ea typeface="MS Mincho" panose="02020609040205080304" pitchFamily="49" charset="-128"/>
                      </a:endParaRP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нет идей решения.</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использует известные решения.</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использует несколько известных решений.</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развивает известные решения.</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предлагает новые решения.</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предлагает новые принципы решения.</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3213545"/>
                  </a:ext>
                </a:extLst>
              </a:tr>
              <a:tr h="724259">
                <a:tc>
                  <a:txBody>
                    <a:bodyPr/>
                    <a:lstStyle/>
                    <a:p>
                      <a:r>
                        <a:rPr lang="ru-RU" sz="1050" b="1" dirty="0">
                          <a:effectLst/>
                          <a:latin typeface="Times New Roman" panose="02020603050405020304" pitchFamily="18" charset="0"/>
                          <a:ea typeface="MS Mincho" panose="02020609040205080304" pitchFamily="49" charset="-128"/>
                        </a:rPr>
                        <a:t>2.4. Л. Применение приемов разрешения противоречий</a:t>
                      </a:r>
                      <a:endParaRPr lang="ru-RU" sz="1050" dirty="0">
                        <a:effectLst/>
                        <a:latin typeface="Times New Roman" panose="02020603050405020304" pitchFamily="18" charset="0"/>
                        <a:ea typeface="MS Mincho" panose="02020609040205080304" pitchFamily="49" charset="-128"/>
                      </a:endParaRP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не использует приемы.</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использует известные для данной задачи приемы.</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использует известное сочетание приемов.</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использует новое сочетание приемов.</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использует приемы, ранее не применявшиеся в данной задаче.</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найдены новые приемы или эффекты.</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0278185"/>
                  </a:ext>
                </a:extLst>
              </a:tr>
              <a:tr h="724259">
                <a:tc>
                  <a:txBody>
                    <a:bodyPr/>
                    <a:lstStyle/>
                    <a:p>
                      <a:r>
                        <a:rPr lang="ru-RU" sz="1050" b="1">
                          <a:effectLst/>
                          <a:latin typeface="Times New Roman" panose="02020603050405020304" pitchFamily="18" charset="0"/>
                          <a:ea typeface="MS Mincho" panose="02020609040205080304" pitchFamily="49" charset="-128"/>
                        </a:rPr>
                        <a:t>3.1. М. Чувствительность к разрешению противоречий</a:t>
                      </a:r>
                      <a:endParaRPr lang="ru-RU" sz="1050">
                        <a:effectLst/>
                        <a:latin typeface="Times New Roman" panose="02020603050405020304" pitchFamily="18" charset="0"/>
                        <a:ea typeface="MS Mincho" panose="02020609040205080304" pitchFamily="49" charset="-128"/>
                      </a:endParaRP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предлагаемые решения не разрешают противоречия.</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предлагаемые решения частично разрешают противоречие.</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выбирается решение с наименьшими отрицательными последствиями.</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разрешено основное противоречие.</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найдено новое решение.</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найденное решение – основа для получения нового принципа.</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3632928"/>
                  </a:ext>
                </a:extLst>
              </a:tr>
              <a:tr h="724259">
                <a:tc>
                  <a:txBody>
                    <a:bodyPr/>
                    <a:lstStyle/>
                    <a:p>
                      <a:r>
                        <a:rPr lang="ru-RU" sz="1050" b="1" dirty="0">
                          <a:effectLst/>
                          <a:latin typeface="Times New Roman" panose="02020603050405020304" pitchFamily="18" charset="0"/>
                          <a:ea typeface="MS Mincho" panose="02020609040205080304" pitchFamily="49" charset="-128"/>
                        </a:rPr>
                        <a:t>3.2. Н. Критичность</a:t>
                      </a:r>
                      <a:endParaRPr lang="ru-RU" sz="1050" dirty="0">
                        <a:effectLst/>
                        <a:latin typeface="Times New Roman" panose="02020603050405020304" pitchFamily="18" charset="0"/>
                        <a:ea typeface="MS Mincho" panose="02020609040205080304" pitchFamily="49" charset="-128"/>
                      </a:endParaRP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не оценивает найденные решения.</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оценивает по аналогии с известными решениями.</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выбирает наиболее идеальное решение</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найденное решение изменено в соответствии с идеальным решением.</a:t>
                      </a:r>
                      <a:endParaRPr lang="ru-RU" sz="1100">
                        <a:effectLst/>
                        <a:latin typeface="Times New Roman" panose="02020603050405020304" pitchFamily="18" charset="0"/>
                        <a:ea typeface="MS Mincho" panose="02020609040205080304" pitchFamily="49" charset="-128"/>
                      </a:endParaRP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найденное решение оценивается с точки зрения применимости в других задачах.</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найденное решение – основа для получения нового принципа.</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7192122"/>
                  </a:ext>
                </a:extLst>
              </a:tr>
              <a:tr h="482840">
                <a:tc>
                  <a:txBody>
                    <a:bodyPr/>
                    <a:lstStyle/>
                    <a:p>
                      <a:r>
                        <a:rPr lang="ru-RU" sz="1050" b="1" dirty="0">
                          <a:effectLst/>
                          <a:latin typeface="Times New Roman" panose="02020603050405020304" pitchFamily="18" charset="0"/>
                          <a:ea typeface="MS Mincho" panose="02020609040205080304" pitchFamily="49" charset="-128"/>
                        </a:rPr>
                        <a:t>3.3. О. Оригинальность</a:t>
                      </a:r>
                      <a:endParaRPr lang="ru-RU" sz="1050" dirty="0">
                        <a:effectLst/>
                        <a:latin typeface="Times New Roman" panose="02020603050405020304" pitchFamily="18" charset="0"/>
                        <a:ea typeface="MS Mincho" panose="02020609040205080304" pitchFamily="49" charset="-128"/>
                      </a:endParaRP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latin typeface="Times New Roman" panose="02020603050405020304" pitchFamily="18" charset="0"/>
                          <a:ea typeface="MS Mincho" panose="02020609040205080304" pitchFamily="49" charset="-128"/>
                        </a:rPr>
                        <a:t>стереотипное решение (в соответствии с вектором инерции).</a:t>
                      </a:r>
                      <a:endParaRPr lang="ru-RU" sz="1100">
                        <a:effectLst/>
                        <a:latin typeface="Times New Roman" panose="02020603050405020304" pitchFamily="18" charset="0"/>
                        <a:ea typeface="MS Mincho" panose="02020609040205080304" pitchFamily="49" charset="-128"/>
                      </a:endParaRP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использовано известное решение.</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предлагается несколько решений.</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изменяются известные решения.</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a:effectLst/>
                          <a:latin typeface="Times New Roman" panose="02020603050405020304" pitchFamily="18" charset="0"/>
                          <a:ea typeface="MS Mincho" panose="02020609040205080304" pitchFamily="49" charset="-128"/>
                        </a:rPr>
                        <a:t>найдено новое решение.</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100" dirty="0">
                          <a:effectLst/>
                          <a:latin typeface="Times New Roman" panose="02020603050405020304" pitchFamily="18" charset="0"/>
                          <a:ea typeface="MS Mincho" panose="02020609040205080304" pitchFamily="49" charset="-128"/>
                        </a:rPr>
                        <a:t>найден новый принцип решения.</a:t>
                      </a:r>
                    </a:p>
                  </a:txBody>
                  <a:tcPr marL="54319" marR="543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280712"/>
                  </a:ext>
                </a:extLst>
              </a:tr>
            </a:tbl>
          </a:graphicData>
        </a:graphic>
      </p:graphicFrame>
    </p:spTree>
    <p:extLst>
      <p:ext uri="{BB962C8B-B14F-4D97-AF65-F5344CB8AC3E}">
        <p14:creationId xmlns:p14="http://schemas.microsoft.com/office/powerpoint/2010/main" val="274670150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99C3DC-73F5-4C1B-8CEC-9E52E5B6E091}"/>
              </a:ext>
            </a:extLst>
          </p:cNvPr>
          <p:cNvSpPr>
            <a:spLocks noGrp="1"/>
          </p:cNvSpPr>
          <p:nvPr>
            <p:ph type="title"/>
          </p:nvPr>
        </p:nvSpPr>
        <p:spPr>
          <a:xfrm>
            <a:off x="107504" y="121949"/>
            <a:ext cx="8928992" cy="433965"/>
          </a:xfrm>
        </p:spPr>
        <p:txBody>
          <a:bodyPr/>
          <a:lstStyle/>
          <a:p>
            <a:r>
              <a:rPr lang="ru-RU" sz="1800" dirty="0"/>
              <a:t>Цель обучения и практики ТРИЗ – развитие изобретательского мышления</a:t>
            </a:r>
          </a:p>
        </p:txBody>
      </p:sp>
      <p:sp>
        <p:nvSpPr>
          <p:cNvPr id="3" name="Прямоугольник 2">
            <a:extLst>
              <a:ext uri="{FF2B5EF4-FFF2-40B4-BE49-F238E27FC236}">
                <a16:creationId xmlns:a16="http://schemas.microsoft.com/office/drawing/2014/main" id="{E17AFFED-2178-4C83-9A0A-D04908BD8870}"/>
              </a:ext>
            </a:extLst>
          </p:cNvPr>
          <p:cNvSpPr/>
          <p:nvPr/>
        </p:nvSpPr>
        <p:spPr>
          <a:xfrm>
            <a:off x="107504" y="870220"/>
            <a:ext cx="8928992" cy="2246769"/>
          </a:xfrm>
          <a:prstGeom prst="rect">
            <a:avLst/>
          </a:prstGeom>
        </p:spPr>
        <p:txBody>
          <a:bodyPr wrap="square">
            <a:spAutoFit/>
          </a:bodyPr>
          <a:lstStyle/>
          <a:p>
            <a:r>
              <a:rPr lang="ru-RU" sz="2800" dirty="0">
                <a:solidFill>
                  <a:prstClr val="black"/>
                </a:solidFill>
                <a:latin typeface="Calibri" panose="020F0502020204030204"/>
              </a:rPr>
              <a:t>«Цель ТРИЗ: опираясь на изучение объективных закономерностей развития технических систем, дать правила организации мышления…» </a:t>
            </a:r>
            <a:br>
              <a:rPr lang="ru-RU" sz="2800" dirty="0">
                <a:solidFill>
                  <a:prstClr val="black"/>
                </a:solidFill>
                <a:latin typeface="Calibri" panose="020F0502020204030204"/>
              </a:rPr>
            </a:br>
            <a:r>
              <a:rPr lang="ru-RU" sz="2800" dirty="0">
                <a:solidFill>
                  <a:prstClr val="black"/>
                </a:solidFill>
                <a:latin typeface="Calibri" panose="020F0502020204030204"/>
              </a:rPr>
              <a:t>Г.С. Альтшуллер. Найти идею. Петрозаводск, «Скандинавия», 2003 г.</a:t>
            </a:r>
          </a:p>
        </p:txBody>
      </p:sp>
      <p:sp>
        <p:nvSpPr>
          <p:cNvPr id="4" name="TextBox 3">
            <a:extLst>
              <a:ext uri="{FF2B5EF4-FFF2-40B4-BE49-F238E27FC236}">
                <a16:creationId xmlns:a16="http://schemas.microsoft.com/office/drawing/2014/main" id="{EC67822C-1890-4E83-948F-5489E7D9AD1F}"/>
              </a:ext>
            </a:extLst>
          </p:cNvPr>
          <p:cNvSpPr txBox="1"/>
          <p:nvPr/>
        </p:nvSpPr>
        <p:spPr>
          <a:xfrm>
            <a:off x="107504" y="3107608"/>
            <a:ext cx="8928992" cy="1077218"/>
          </a:xfrm>
          <a:prstGeom prst="rect">
            <a:avLst/>
          </a:prstGeom>
          <a:noFill/>
        </p:spPr>
        <p:txBody>
          <a:bodyPr wrap="square" rtlCol="0">
            <a:spAutoFit/>
          </a:bodyPr>
          <a:lstStyle/>
          <a:p>
            <a:r>
              <a:rPr lang="ru-RU" sz="3200" b="1" dirty="0">
                <a:solidFill>
                  <a:prstClr val="black"/>
                </a:solidFill>
                <a:latin typeface="Calibri" panose="020F0502020204030204"/>
              </a:rPr>
              <a:t>Цель обучения и практики ТРИЗ – </a:t>
            </a:r>
            <a:br>
              <a:rPr lang="ru-RU" sz="3200" b="1" dirty="0">
                <a:solidFill>
                  <a:prstClr val="black"/>
                </a:solidFill>
                <a:latin typeface="Calibri" panose="020F0502020204030204"/>
              </a:rPr>
            </a:br>
            <a:r>
              <a:rPr lang="ru-RU" sz="3200" b="1" dirty="0">
                <a:solidFill>
                  <a:prstClr val="black"/>
                </a:solidFill>
                <a:latin typeface="Calibri" panose="020F0502020204030204"/>
              </a:rPr>
              <a:t>развитие изобретательского мышления</a:t>
            </a:r>
          </a:p>
        </p:txBody>
      </p:sp>
      <p:pic>
        <p:nvPicPr>
          <p:cNvPr id="5" name="Рисунок 4">
            <a:extLst>
              <a:ext uri="{FF2B5EF4-FFF2-40B4-BE49-F238E27FC236}">
                <a16:creationId xmlns:a16="http://schemas.microsoft.com/office/drawing/2014/main" id="{98137570-D61B-4433-B6CB-4471DAB25D9A}"/>
              </a:ext>
            </a:extLst>
          </p:cNvPr>
          <p:cNvPicPr>
            <a:picLocks noChangeAspect="1"/>
          </p:cNvPicPr>
          <p:nvPr/>
        </p:nvPicPr>
        <p:blipFill>
          <a:blip r:embed="rId2"/>
          <a:stretch>
            <a:fillRect/>
          </a:stretch>
        </p:blipFill>
        <p:spPr>
          <a:xfrm>
            <a:off x="6182773" y="4271577"/>
            <a:ext cx="2188654" cy="2188654"/>
          </a:xfrm>
          <a:prstGeom prst="rect">
            <a:avLst/>
          </a:prstGeom>
        </p:spPr>
      </p:pic>
    </p:spTree>
    <p:extLst>
      <p:ext uri="{BB962C8B-B14F-4D97-AF65-F5344CB8AC3E}">
        <p14:creationId xmlns:p14="http://schemas.microsoft.com/office/powerpoint/2010/main" val="116961710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999829C2-3E49-408F-B6D5-C508354118D8}"/>
              </a:ext>
            </a:extLst>
          </p:cNvPr>
          <p:cNvSpPr>
            <a:spLocks noGrp="1"/>
          </p:cNvSpPr>
          <p:nvPr>
            <p:ph type="title"/>
          </p:nvPr>
        </p:nvSpPr>
        <p:spPr/>
        <p:txBody>
          <a:bodyPr/>
          <a:lstStyle/>
          <a:p>
            <a:r>
              <a:rPr lang="ru-RU" dirty="0"/>
              <a:t>Кубок ТРИЗ-Саммита</a:t>
            </a:r>
          </a:p>
        </p:txBody>
      </p:sp>
      <p:pic>
        <p:nvPicPr>
          <p:cNvPr id="8" name="Picture 2">
            <a:extLst>
              <a:ext uri="{FF2B5EF4-FFF2-40B4-BE49-F238E27FC236}">
                <a16:creationId xmlns:a16="http://schemas.microsoft.com/office/drawing/2014/main" id="{93B4502A-4487-494A-B018-622682BF2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079" y="697730"/>
            <a:ext cx="1850071" cy="95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5">
            <a:extLst>
              <a:ext uri="{FF2B5EF4-FFF2-40B4-BE49-F238E27FC236}">
                <a16:creationId xmlns:a16="http://schemas.microsoft.com/office/drawing/2014/main" id="{6A6F40A8-6928-483A-90BF-83F793054FC8}"/>
              </a:ext>
            </a:extLst>
          </p:cNvPr>
          <p:cNvSpPr txBox="1">
            <a:spLocks/>
          </p:cNvSpPr>
          <p:nvPr/>
        </p:nvSpPr>
        <p:spPr>
          <a:xfrm>
            <a:off x="97655" y="1194532"/>
            <a:ext cx="8930936" cy="4778430"/>
          </a:xfrm>
          <a:prstGeom prst="rect">
            <a:avLst/>
          </a:prstGeom>
        </p:spPr>
        <p:txBody>
          <a:bodyPr/>
          <a:lstStyle>
            <a:lvl1pPr marL="233363" indent="-233363" algn="l" rtl="0" eaLnBrk="0" fontAlgn="base" hangingPunct="0">
              <a:lnSpc>
                <a:spcPct val="115000"/>
              </a:lnSpc>
              <a:spcBef>
                <a:spcPct val="30000"/>
              </a:spcBef>
              <a:spcAft>
                <a:spcPct val="30000"/>
              </a:spcAft>
              <a:buClr>
                <a:schemeClr val="hlink"/>
              </a:buClr>
              <a:buFont typeface="Wingdings 3"/>
              <a:buChar char="}"/>
              <a:defRPr b="1">
                <a:solidFill>
                  <a:schemeClr val="tx1"/>
                </a:solidFill>
                <a:latin typeface="+mn-lt"/>
                <a:ea typeface="+mn-ea"/>
                <a:cs typeface="+mn-cs"/>
              </a:defRPr>
            </a:lvl1pPr>
            <a:lvl2pPr marL="573088" indent="-225425" algn="l" rtl="0" eaLnBrk="0" fontAlgn="base" hangingPunct="0">
              <a:lnSpc>
                <a:spcPct val="115000"/>
              </a:lnSpc>
              <a:spcBef>
                <a:spcPct val="30000"/>
              </a:spcBef>
              <a:spcAft>
                <a:spcPct val="30000"/>
              </a:spcAft>
              <a:buClr>
                <a:schemeClr val="hlink"/>
              </a:buClr>
              <a:buSzPct val="120000"/>
              <a:buChar char="•"/>
              <a:defRPr sz="1600" b="1">
                <a:solidFill>
                  <a:schemeClr val="tx1"/>
                </a:solidFill>
                <a:latin typeface="+mn-lt"/>
              </a:defRPr>
            </a:lvl2pPr>
            <a:lvl3pPr marL="915988" indent="-228600" algn="l" rtl="0" eaLnBrk="0" fontAlgn="base" hangingPunct="0">
              <a:lnSpc>
                <a:spcPct val="115000"/>
              </a:lnSpc>
              <a:spcBef>
                <a:spcPct val="30000"/>
              </a:spcBef>
              <a:spcAft>
                <a:spcPct val="30000"/>
              </a:spcAft>
              <a:buClr>
                <a:schemeClr val="hlink"/>
              </a:buClr>
              <a:buChar char="•"/>
              <a:defRPr sz="1600" b="1">
                <a:solidFill>
                  <a:schemeClr val="tx1"/>
                </a:solidFill>
                <a:latin typeface="+mn-lt"/>
              </a:defRPr>
            </a:lvl3pPr>
            <a:lvl4pPr marL="1201738" indent="-171450" algn="l" rtl="0" eaLnBrk="0" fontAlgn="base" hangingPunct="0">
              <a:lnSpc>
                <a:spcPct val="115000"/>
              </a:lnSpc>
              <a:spcBef>
                <a:spcPct val="20000"/>
              </a:spcBef>
              <a:spcAft>
                <a:spcPct val="0"/>
              </a:spcAft>
              <a:buClr>
                <a:srgbClr val="993300"/>
              </a:buClr>
              <a:buFont typeface="Wingdings" pitchFamily="2" charset="2"/>
              <a:buChar char="§"/>
              <a:defRPr sz="1400">
                <a:solidFill>
                  <a:schemeClr val="tx1"/>
                </a:solidFill>
                <a:latin typeface="+mn-lt"/>
              </a:defRPr>
            </a:lvl4pPr>
            <a:lvl5pPr marL="1430338" indent="-114300" algn="l" rtl="0" eaLnBrk="0" fontAlgn="base" hangingPunct="0">
              <a:lnSpc>
                <a:spcPct val="115000"/>
              </a:lnSpc>
              <a:spcBef>
                <a:spcPct val="20000"/>
              </a:spcBef>
              <a:spcAft>
                <a:spcPct val="0"/>
              </a:spcAft>
              <a:buClr>
                <a:schemeClr val="accent1"/>
              </a:buClr>
              <a:buChar char="o"/>
              <a:defRPr sz="1400">
                <a:solidFill>
                  <a:schemeClr val="tx1"/>
                </a:solidFill>
                <a:latin typeface="+mn-lt"/>
              </a:defRPr>
            </a:lvl5pPr>
            <a:lvl6pPr marL="1887538" indent="-114300" algn="l" rtl="0" fontAlgn="base">
              <a:lnSpc>
                <a:spcPct val="115000"/>
              </a:lnSpc>
              <a:spcBef>
                <a:spcPct val="20000"/>
              </a:spcBef>
              <a:spcAft>
                <a:spcPct val="0"/>
              </a:spcAft>
              <a:buClr>
                <a:schemeClr val="accent1"/>
              </a:buClr>
              <a:buChar char="o"/>
              <a:defRPr sz="1400">
                <a:solidFill>
                  <a:schemeClr val="tx1"/>
                </a:solidFill>
                <a:latin typeface="+mn-lt"/>
              </a:defRPr>
            </a:lvl6pPr>
            <a:lvl7pPr marL="2344738" indent="-114300" algn="l" rtl="0" fontAlgn="base">
              <a:lnSpc>
                <a:spcPct val="115000"/>
              </a:lnSpc>
              <a:spcBef>
                <a:spcPct val="20000"/>
              </a:spcBef>
              <a:spcAft>
                <a:spcPct val="0"/>
              </a:spcAft>
              <a:buClr>
                <a:schemeClr val="accent1"/>
              </a:buClr>
              <a:buChar char="o"/>
              <a:defRPr sz="1400">
                <a:solidFill>
                  <a:schemeClr val="tx1"/>
                </a:solidFill>
                <a:latin typeface="+mn-lt"/>
              </a:defRPr>
            </a:lvl7pPr>
            <a:lvl8pPr marL="2801938" indent="-114300" algn="l" rtl="0" fontAlgn="base">
              <a:lnSpc>
                <a:spcPct val="115000"/>
              </a:lnSpc>
              <a:spcBef>
                <a:spcPct val="20000"/>
              </a:spcBef>
              <a:spcAft>
                <a:spcPct val="0"/>
              </a:spcAft>
              <a:buClr>
                <a:schemeClr val="accent1"/>
              </a:buClr>
              <a:buChar char="o"/>
              <a:defRPr sz="1400">
                <a:solidFill>
                  <a:schemeClr val="tx1"/>
                </a:solidFill>
                <a:latin typeface="+mn-lt"/>
              </a:defRPr>
            </a:lvl8pPr>
            <a:lvl9pPr marL="3259138" indent="-114300" algn="l" rtl="0" fontAlgn="base">
              <a:lnSpc>
                <a:spcPct val="115000"/>
              </a:lnSpc>
              <a:spcBef>
                <a:spcPct val="20000"/>
              </a:spcBef>
              <a:spcAft>
                <a:spcPct val="0"/>
              </a:spcAft>
              <a:buClr>
                <a:schemeClr val="accent1"/>
              </a:buClr>
              <a:buChar char="o"/>
              <a:defRPr sz="1400">
                <a:solidFill>
                  <a:schemeClr val="tx1"/>
                </a:solidFill>
                <a:latin typeface="+mn-lt"/>
              </a:defRPr>
            </a:lvl9pPr>
          </a:lstStyle>
          <a:p>
            <a:pPr marL="0" indent="0" defTabSz="914400">
              <a:buFont typeface="Wingdings 3"/>
              <a:buNone/>
            </a:pPr>
            <a:r>
              <a:rPr lang="ru-RU" kern="0" dirty="0"/>
              <a:t>Цели конкурса: </a:t>
            </a:r>
          </a:p>
          <a:p>
            <a:pPr defTabSz="914400">
              <a:buFont typeface="Arial" panose="020B0604020202020204" pitchFamily="34" charset="0"/>
              <a:buChar char="•"/>
            </a:pPr>
            <a:r>
              <a:rPr lang="ru-RU" kern="0" dirty="0"/>
              <a:t>создание условий для реализации изобретательского потенциала школьников и студентов, обучающихся ТРИЗ; </a:t>
            </a:r>
          </a:p>
          <a:p>
            <a:pPr defTabSz="914400">
              <a:buFont typeface="Arial" panose="020B0604020202020204" pitchFamily="34" charset="0"/>
              <a:buChar char="•"/>
            </a:pPr>
            <a:r>
              <a:rPr lang="ru-RU" kern="0" dirty="0"/>
              <a:t>повышение уровня образования и подготовки специалистов по ТРИЗ</a:t>
            </a:r>
          </a:p>
          <a:p>
            <a:pPr marL="0" indent="0" defTabSz="914400">
              <a:buFont typeface="Wingdings 3"/>
              <a:buNone/>
            </a:pPr>
            <a:r>
              <a:rPr lang="ru-RU" kern="0" dirty="0"/>
              <a:t>Особенности конкурса:</a:t>
            </a:r>
          </a:p>
          <a:p>
            <a:pPr defTabSz="914400"/>
            <a:r>
              <a:rPr lang="ru-RU" sz="1750" kern="0" dirty="0"/>
              <a:t>Подход к изобретательству, как к широкой области деятельности человека</a:t>
            </a:r>
          </a:p>
          <a:p>
            <a:pPr defTabSz="914400"/>
            <a:r>
              <a:rPr lang="ru-RU" kern="0" dirty="0"/>
              <a:t>Участие в работе конкурса специалистов, владеющих ТРИЗ на профессиональном уровне</a:t>
            </a:r>
          </a:p>
          <a:p>
            <a:pPr defTabSz="914400"/>
            <a:r>
              <a:rPr lang="ru-RU" kern="0" dirty="0"/>
              <a:t>Задания конкурса разрабатываются на основе реальной изобретательской практики</a:t>
            </a:r>
          </a:p>
          <a:p>
            <a:pPr defTabSz="914400"/>
            <a:r>
              <a:rPr lang="ru-RU" kern="0" dirty="0"/>
              <a:t>Экспертная оценка работ с единым подходом</a:t>
            </a:r>
          </a:p>
        </p:txBody>
      </p:sp>
    </p:spTree>
    <p:extLst>
      <p:ext uri="{BB962C8B-B14F-4D97-AF65-F5344CB8AC3E}">
        <p14:creationId xmlns:p14="http://schemas.microsoft.com/office/powerpoint/2010/main" val="274502028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56D919-C269-4CBE-A275-1E5562E55A94}"/>
              </a:ext>
            </a:extLst>
          </p:cNvPr>
          <p:cNvSpPr>
            <a:spLocks noGrp="1"/>
          </p:cNvSpPr>
          <p:nvPr>
            <p:ph type="title"/>
          </p:nvPr>
        </p:nvSpPr>
        <p:spPr/>
        <p:txBody>
          <a:bodyPr/>
          <a:lstStyle/>
          <a:p>
            <a:r>
              <a:rPr lang="ru-RU" dirty="0"/>
              <a:t>Шкала изобретательности</a:t>
            </a:r>
          </a:p>
        </p:txBody>
      </p:sp>
      <p:sp>
        <p:nvSpPr>
          <p:cNvPr id="3" name="Объект 2">
            <a:extLst>
              <a:ext uri="{FF2B5EF4-FFF2-40B4-BE49-F238E27FC236}">
                <a16:creationId xmlns:a16="http://schemas.microsoft.com/office/drawing/2014/main" id="{D1A5DC3C-D589-4EFA-82C1-C81A2ED15817}"/>
              </a:ext>
            </a:extLst>
          </p:cNvPr>
          <p:cNvSpPr>
            <a:spLocks noGrp="1"/>
          </p:cNvSpPr>
          <p:nvPr>
            <p:ph idx="1"/>
          </p:nvPr>
        </p:nvSpPr>
        <p:spPr>
          <a:xfrm>
            <a:off x="238666" y="842806"/>
            <a:ext cx="8719804" cy="5117435"/>
          </a:xfrm>
        </p:spPr>
        <p:txBody>
          <a:bodyPr/>
          <a:lstStyle/>
          <a:p>
            <a:pPr marL="0" indent="0">
              <a:buNone/>
            </a:pPr>
            <a:r>
              <a:rPr lang="ru-RU" b="1" u="sng" dirty="0"/>
              <a:t>Шкала изобретательности </a:t>
            </a:r>
            <a:r>
              <a:rPr lang="ru-RU" dirty="0"/>
              <a:t>– методика измерения изобретательского потенциала, включающая:</a:t>
            </a:r>
          </a:p>
          <a:p>
            <a:r>
              <a:rPr lang="ru-RU" dirty="0"/>
              <a:t>систему компонентов изобретательского мышления</a:t>
            </a:r>
          </a:p>
          <a:p>
            <a:r>
              <a:rPr lang="ru-RU" dirty="0"/>
              <a:t>уровни развития компонентов (на основе уровней изобретательского творчества)</a:t>
            </a:r>
          </a:p>
          <a:p>
            <a:r>
              <a:rPr lang="ru-RU" dirty="0"/>
              <a:t>задачи, тестовые задания</a:t>
            </a:r>
          </a:p>
          <a:p>
            <a:r>
              <a:rPr lang="ru-RU" dirty="0"/>
              <a:t>способы оценки изобретательского потенциала специалистов, программ, методик</a:t>
            </a:r>
          </a:p>
          <a:p>
            <a:r>
              <a:rPr lang="ru-RU" dirty="0"/>
              <a:t>способы анализа и интерпретации результатов</a:t>
            </a:r>
          </a:p>
          <a:p>
            <a:r>
              <a:rPr lang="ru-RU" dirty="0"/>
              <a:t>рекомендации по повышению изобретательского потенциала</a:t>
            </a:r>
          </a:p>
        </p:txBody>
      </p:sp>
    </p:spTree>
    <p:extLst>
      <p:ext uri="{BB962C8B-B14F-4D97-AF65-F5344CB8AC3E}">
        <p14:creationId xmlns:p14="http://schemas.microsoft.com/office/powerpoint/2010/main" val="275955820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D01996-BAD3-4BF3-9F53-39D4D3B1D44C}"/>
              </a:ext>
            </a:extLst>
          </p:cNvPr>
          <p:cNvSpPr>
            <a:spLocks noGrp="1"/>
          </p:cNvSpPr>
          <p:nvPr>
            <p:ph type="title"/>
          </p:nvPr>
        </p:nvSpPr>
        <p:spPr/>
        <p:txBody>
          <a:bodyPr/>
          <a:lstStyle/>
          <a:p>
            <a:r>
              <a:rPr lang="ru-RU" sz="3600" dirty="0"/>
              <a:t>Шкала изобретательности</a:t>
            </a:r>
          </a:p>
        </p:txBody>
      </p:sp>
      <p:sp>
        <p:nvSpPr>
          <p:cNvPr id="7" name="Объект 1">
            <a:extLst>
              <a:ext uri="{FF2B5EF4-FFF2-40B4-BE49-F238E27FC236}">
                <a16:creationId xmlns:a16="http://schemas.microsoft.com/office/drawing/2014/main" id="{FBD80EE6-532F-4782-9547-FFE134AECC70}"/>
              </a:ext>
            </a:extLst>
          </p:cNvPr>
          <p:cNvSpPr txBox="1">
            <a:spLocks/>
          </p:cNvSpPr>
          <p:nvPr/>
        </p:nvSpPr>
        <p:spPr>
          <a:xfrm>
            <a:off x="90173" y="827636"/>
            <a:ext cx="7048857" cy="121088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lgn="just">
              <a:buFont typeface="Arial" panose="020B0604020202020204" pitchFamily="34" charset="0"/>
              <a:buNone/>
            </a:pPr>
            <a:r>
              <a:rPr lang="ru-RU" sz="2000" b="1" u="sng" dirty="0"/>
              <a:t>Прототипом</a:t>
            </a:r>
            <a:r>
              <a:rPr lang="ru-RU" sz="2000" dirty="0"/>
              <a:t>  для создания компонентно-структурной модели изобретательского мышления являются инструменты ТРИЗ, при создании которых были использованы лучшие результаты изобретательской деятельности.</a:t>
            </a:r>
            <a:endParaRPr lang="ru-RU" dirty="0"/>
          </a:p>
          <a:p>
            <a:pPr marL="109728" indent="0">
              <a:buFont typeface="Arial" panose="020B0604020202020204" pitchFamily="34" charset="0"/>
              <a:buNone/>
            </a:pPr>
            <a:endParaRPr lang="ru-RU" dirty="0"/>
          </a:p>
          <a:p>
            <a:pPr marL="109728" indent="0">
              <a:buFont typeface="Arial" panose="020B0604020202020204" pitchFamily="34" charset="0"/>
              <a:buNone/>
            </a:pPr>
            <a:endParaRPr lang="ru-RU" dirty="0"/>
          </a:p>
        </p:txBody>
      </p:sp>
      <p:sp>
        <p:nvSpPr>
          <p:cNvPr id="9" name="TextBox 8">
            <a:extLst>
              <a:ext uri="{FF2B5EF4-FFF2-40B4-BE49-F238E27FC236}">
                <a16:creationId xmlns:a16="http://schemas.microsoft.com/office/drawing/2014/main" id="{4E96804B-2F8B-47A9-A35F-0F7307D1A78F}"/>
              </a:ext>
            </a:extLst>
          </p:cNvPr>
          <p:cNvSpPr txBox="1"/>
          <p:nvPr/>
        </p:nvSpPr>
        <p:spPr>
          <a:xfrm>
            <a:off x="90174" y="2054608"/>
            <a:ext cx="8963651" cy="4431983"/>
          </a:xfrm>
          <a:prstGeom prst="rect">
            <a:avLst/>
          </a:prstGeom>
          <a:noFill/>
        </p:spPr>
        <p:txBody>
          <a:bodyPr wrap="square" rtlCol="0">
            <a:spAutoFit/>
          </a:bodyPr>
          <a:lstStyle/>
          <a:p>
            <a:pPr marL="109728" indent="0" algn="just">
              <a:spcBef>
                <a:spcPts val="600"/>
              </a:spcBef>
              <a:spcAft>
                <a:spcPts val="600"/>
              </a:spcAft>
              <a:buNone/>
            </a:pPr>
            <a:r>
              <a:rPr lang="ru-RU" b="1" u="sng" dirty="0"/>
              <a:t>Аналогом</a:t>
            </a:r>
            <a:r>
              <a:rPr lang="ru-RU" dirty="0"/>
              <a:t> методики диагностики были выбраны методики диагностики творческого (дивергентного) мышления, основанные на модели мышления по </a:t>
            </a:r>
            <a:r>
              <a:rPr lang="ru-RU" dirty="0" err="1"/>
              <a:t>Гилфорду</a:t>
            </a:r>
            <a:r>
              <a:rPr lang="ru-RU" dirty="0"/>
              <a:t> и </a:t>
            </a:r>
            <a:r>
              <a:rPr lang="ru-RU" dirty="0" err="1"/>
              <a:t>Торренсу</a:t>
            </a:r>
            <a:r>
              <a:rPr lang="ru-RU" dirty="0"/>
              <a:t>; использованы также подходы Н.В. </a:t>
            </a:r>
            <a:r>
              <a:rPr lang="ru-RU" dirty="0" err="1"/>
              <a:t>Хазратовой</a:t>
            </a:r>
            <a:r>
              <a:rPr lang="ru-RU" dirty="0"/>
              <a:t> и Н.М. </a:t>
            </a:r>
            <a:r>
              <a:rPr lang="ru-RU" dirty="0" err="1"/>
              <a:t>Гнатко</a:t>
            </a:r>
            <a:r>
              <a:rPr lang="ru-RU" dirty="0"/>
              <a:t>, доказывающие, что творчество имеет доступные для изучения законы.</a:t>
            </a:r>
          </a:p>
          <a:p>
            <a:pPr marL="109728" indent="0" algn="just">
              <a:spcBef>
                <a:spcPts val="600"/>
              </a:spcBef>
              <a:spcAft>
                <a:spcPts val="600"/>
              </a:spcAft>
              <a:buNone/>
            </a:pPr>
            <a:r>
              <a:rPr lang="ru-RU" sz="1900" dirty="0"/>
              <a:t>Основные </a:t>
            </a:r>
            <a:r>
              <a:rPr lang="ru-RU" sz="1900" b="1" u="sng" dirty="0"/>
              <a:t>недостатки</a:t>
            </a:r>
            <a:r>
              <a:rPr lang="ru-RU" sz="1900" dirty="0"/>
              <a:t> известных методов диагностики: субъективность, низкая воспроизводимость, а также ограниченность измеряемых компонентов мышления.</a:t>
            </a:r>
          </a:p>
          <a:p>
            <a:pPr marL="109728" indent="0">
              <a:spcBef>
                <a:spcPts val="600"/>
              </a:spcBef>
              <a:spcAft>
                <a:spcPts val="600"/>
              </a:spcAft>
              <a:buNone/>
            </a:pPr>
            <a:r>
              <a:rPr lang="ru-RU" sz="2000" b="1" u="sng" dirty="0"/>
              <a:t>Отличия методики</a:t>
            </a:r>
            <a:r>
              <a:rPr lang="ru-RU" sz="2000" dirty="0"/>
              <a:t>:  </a:t>
            </a:r>
          </a:p>
          <a:p>
            <a:pPr marL="452628" indent="-342900">
              <a:buFont typeface="Arial" panose="020B0604020202020204" pitchFamily="34" charset="0"/>
              <a:buChar char="•"/>
            </a:pPr>
            <a:r>
              <a:rPr lang="ru-RU" dirty="0"/>
              <a:t>оценка уровня изобретательского мышления на основе </a:t>
            </a:r>
            <a:r>
              <a:rPr lang="ru-RU" b="1" dirty="0"/>
              <a:t>изобретательской деятельности (решения задач)</a:t>
            </a:r>
          </a:p>
          <a:p>
            <a:pPr marL="452628" indent="-342900">
              <a:buFont typeface="Arial" panose="020B0604020202020204" pitchFamily="34" charset="0"/>
              <a:buChar char="•"/>
            </a:pPr>
            <a:r>
              <a:rPr lang="ru-RU" dirty="0"/>
              <a:t>использование структуры АРИЗ в качестве </a:t>
            </a:r>
            <a:r>
              <a:rPr lang="ru-RU" b="1" dirty="0"/>
              <a:t>эталона</a:t>
            </a:r>
            <a:r>
              <a:rPr lang="ru-RU" dirty="0"/>
              <a:t> хода решения изобретательской задачи</a:t>
            </a:r>
          </a:p>
          <a:p>
            <a:pPr marL="452628" indent="-342900">
              <a:buFont typeface="Arial" panose="020B0604020202020204" pitchFamily="34" charset="0"/>
              <a:buChar char="•"/>
            </a:pPr>
            <a:r>
              <a:rPr lang="ru-RU" dirty="0"/>
              <a:t>использование уровней изобретательского творчества для определения </a:t>
            </a:r>
            <a:r>
              <a:rPr lang="ru-RU" b="1" dirty="0"/>
              <a:t>уровня изобретательского мышления</a:t>
            </a:r>
            <a:endParaRPr lang="ru-RU" dirty="0"/>
          </a:p>
        </p:txBody>
      </p:sp>
      <p:pic>
        <p:nvPicPr>
          <p:cNvPr id="5" name="Объект 4">
            <a:extLst>
              <a:ext uri="{FF2B5EF4-FFF2-40B4-BE49-F238E27FC236}">
                <a16:creationId xmlns:a16="http://schemas.microsoft.com/office/drawing/2014/main" id="{35F542D9-7F01-47B6-9C58-3BC339F26B1C}"/>
              </a:ext>
            </a:extLst>
          </p:cNvPr>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7139030" y="865628"/>
            <a:ext cx="1825996" cy="1232101"/>
          </a:xfrm>
          <a:prstGeom prst="rect">
            <a:avLst/>
          </a:prstGeom>
        </p:spPr>
      </p:pic>
    </p:spTree>
    <p:extLst>
      <p:ext uri="{BB962C8B-B14F-4D97-AF65-F5344CB8AC3E}">
        <p14:creationId xmlns:p14="http://schemas.microsoft.com/office/powerpoint/2010/main" val="5617606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50E974-CF0E-4574-82BE-D3AB2B8D5DF3}"/>
              </a:ext>
            </a:extLst>
          </p:cNvPr>
          <p:cNvSpPr>
            <a:spLocks noGrp="1"/>
          </p:cNvSpPr>
          <p:nvPr>
            <p:ph type="title"/>
          </p:nvPr>
        </p:nvSpPr>
        <p:spPr/>
        <p:txBody>
          <a:bodyPr/>
          <a:lstStyle/>
          <a:p>
            <a:r>
              <a:rPr lang="ru-RU" dirty="0"/>
              <a:t>Разные виды диагностики</a:t>
            </a:r>
          </a:p>
        </p:txBody>
      </p:sp>
      <p:graphicFrame>
        <p:nvGraphicFramePr>
          <p:cNvPr id="3" name="Объект 2">
            <a:extLst>
              <a:ext uri="{FF2B5EF4-FFF2-40B4-BE49-F238E27FC236}">
                <a16:creationId xmlns:a16="http://schemas.microsoft.com/office/drawing/2014/main" id="{B2F14BF6-5729-4776-83B8-CF0FE29675AF}"/>
              </a:ext>
            </a:extLst>
          </p:cNvPr>
          <p:cNvGraphicFramePr>
            <a:graphicFrameLocks/>
          </p:cNvGraphicFramePr>
          <p:nvPr>
            <p:extLst>
              <p:ext uri="{D42A27DB-BD31-4B8C-83A1-F6EECF244321}">
                <p14:modId xmlns:p14="http://schemas.microsoft.com/office/powerpoint/2010/main" val="1735347045"/>
              </p:ext>
            </p:extLst>
          </p:nvPr>
        </p:nvGraphicFramePr>
        <p:xfrm>
          <a:off x="4736306" y="754445"/>
          <a:ext cx="4077591" cy="2156004"/>
        </p:xfrm>
        <a:graphic>
          <a:graphicData uri="http://schemas.openxmlformats.org/presentationml/2006/ole">
            <mc:AlternateContent xmlns:mc="http://schemas.openxmlformats.org/markup-compatibility/2006">
              <mc:Choice xmlns:v="urn:schemas-microsoft-com:vml" Requires="v">
                <p:oleObj spid="_x0000_s1048" name="Chart" r:id="rId3" imgW="6153137" imgH="3228778" progId="Excel.Chart.8">
                  <p:embed/>
                </p:oleObj>
              </mc:Choice>
              <mc:Fallback>
                <p:oleObj name="Chart" r:id="rId3" imgW="6153137" imgH="3228778" progId="Excel.Chart.8">
                  <p:embed/>
                  <p:pic>
                    <p:nvPicPr>
                      <p:cNvPr id="9" name="Объект 8">
                        <a:extLst>
                          <a:ext uri="{FF2B5EF4-FFF2-40B4-BE49-F238E27FC236}">
                            <a16:creationId xmlns:a16="http://schemas.microsoft.com/office/drawing/2014/main" id="{A04ABE8B-A47B-44FF-B9B2-1F80DA7C846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306" y="754445"/>
                        <a:ext cx="4077591" cy="2156004"/>
                      </a:xfrm>
                      <a:prstGeom prst="rect">
                        <a:avLst/>
                      </a:prstGeom>
                      <a:noFill/>
                      <a:ln>
                        <a:noFill/>
                      </a:ln>
                    </p:spPr>
                  </p:pic>
                </p:oleObj>
              </mc:Fallback>
            </mc:AlternateContent>
          </a:graphicData>
        </a:graphic>
      </p:graphicFrame>
      <p:graphicFrame>
        <p:nvGraphicFramePr>
          <p:cNvPr id="4" name="Объект 3">
            <a:extLst>
              <a:ext uri="{FF2B5EF4-FFF2-40B4-BE49-F238E27FC236}">
                <a16:creationId xmlns:a16="http://schemas.microsoft.com/office/drawing/2014/main" id="{E7BECC5D-F41D-4403-971C-F543E644A7C1}"/>
              </a:ext>
            </a:extLst>
          </p:cNvPr>
          <p:cNvGraphicFramePr>
            <a:graphicFrameLocks/>
          </p:cNvGraphicFramePr>
          <p:nvPr>
            <p:extLst>
              <p:ext uri="{D42A27DB-BD31-4B8C-83A1-F6EECF244321}">
                <p14:modId xmlns:p14="http://schemas.microsoft.com/office/powerpoint/2010/main" val="4087289730"/>
              </p:ext>
            </p:extLst>
          </p:nvPr>
        </p:nvGraphicFramePr>
        <p:xfrm>
          <a:off x="100120" y="3429000"/>
          <a:ext cx="4471880" cy="2066925"/>
        </p:xfrm>
        <a:graphic>
          <a:graphicData uri="http://schemas.openxmlformats.org/presentationml/2006/ole">
            <mc:AlternateContent xmlns:mc="http://schemas.openxmlformats.org/markup-compatibility/2006">
              <mc:Choice xmlns:v="urn:schemas-microsoft-com:vml" Requires="v">
                <p:oleObj spid="_x0000_s1049" name="Chart" r:id="rId5" imgW="6153137" imgH="2962236" progId="Excel.Chart.8">
                  <p:embed/>
                </p:oleObj>
              </mc:Choice>
              <mc:Fallback>
                <p:oleObj name="Chart" r:id="rId5" imgW="6153137" imgH="2962236" progId="Excel.Chart.8">
                  <p:embed/>
                  <p:pic>
                    <p:nvPicPr>
                      <p:cNvPr id="6" name="Объект 5">
                        <a:extLst>
                          <a:ext uri="{FF2B5EF4-FFF2-40B4-BE49-F238E27FC236}">
                            <a16:creationId xmlns:a16="http://schemas.microsoft.com/office/drawing/2014/main" id="{45261EAB-E905-42E1-8022-FA63E8E59BD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20" y="3429000"/>
                        <a:ext cx="4471880" cy="2066925"/>
                      </a:xfrm>
                      <a:prstGeom prst="rect">
                        <a:avLst/>
                      </a:prstGeom>
                      <a:noFill/>
                      <a:ln>
                        <a:noFill/>
                      </a:ln>
                    </p:spPr>
                  </p:pic>
                </p:oleObj>
              </mc:Fallback>
            </mc:AlternateContent>
          </a:graphicData>
        </a:graphic>
      </p:graphicFrame>
      <p:pic>
        <p:nvPicPr>
          <p:cNvPr id="5" name="Picture 2">
            <a:extLst>
              <a:ext uri="{FF2B5EF4-FFF2-40B4-BE49-F238E27FC236}">
                <a16:creationId xmlns:a16="http://schemas.microsoft.com/office/drawing/2014/main" id="{BF6BA9BC-4A9D-4471-B486-3C00C801D75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36357" y="3429000"/>
            <a:ext cx="4243877" cy="186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3B417E4-3834-4D39-A3F0-F72561DF63C7}"/>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13160"/>
          <a:stretch/>
        </p:blipFill>
        <p:spPr bwMode="auto">
          <a:xfrm>
            <a:off x="323850" y="742949"/>
            <a:ext cx="3942450" cy="2156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7EBA19F6-726D-4D48-9F72-D1E2DA9C62C7}"/>
              </a:ext>
            </a:extLst>
          </p:cNvPr>
          <p:cNvSpPr txBox="1"/>
          <p:nvPr/>
        </p:nvSpPr>
        <p:spPr>
          <a:xfrm>
            <a:off x="494409" y="2910449"/>
            <a:ext cx="4077591" cy="369332"/>
          </a:xfrm>
          <a:prstGeom prst="rect">
            <a:avLst/>
          </a:prstGeom>
          <a:noFill/>
        </p:spPr>
        <p:txBody>
          <a:bodyPr wrap="square" rtlCol="0">
            <a:spAutoFit/>
          </a:bodyPr>
          <a:lstStyle/>
          <a:p>
            <a:r>
              <a:rPr lang="ru-RU" dirty="0"/>
              <a:t>Вводная диагностика и у детей</a:t>
            </a:r>
          </a:p>
        </p:txBody>
      </p:sp>
      <p:sp>
        <p:nvSpPr>
          <p:cNvPr id="8" name="TextBox 7">
            <a:extLst>
              <a:ext uri="{FF2B5EF4-FFF2-40B4-BE49-F238E27FC236}">
                <a16:creationId xmlns:a16="http://schemas.microsoft.com/office/drawing/2014/main" id="{6E6ECAEA-E4B4-4E43-B5A4-43F427ACDFA7}"/>
              </a:ext>
            </a:extLst>
          </p:cNvPr>
          <p:cNvSpPr txBox="1"/>
          <p:nvPr/>
        </p:nvSpPr>
        <p:spPr>
          <a:xfrm>
            <a:off x="4736357" y="2934391"/>
            <a:ext cx="4077591" cy="369332"/>
          </a:xfrm>
          <a:prstGeom prst="rect">
            <a:avLst/>
          </a:prstGeom>
          <a:noFill/>
        </p:spPr>
        <p:txBody>
          <a:bodyPr wrap="square" rtlCol="0">
            <a:spAutoFit/>
          </a:bodyPr>
          <a:lstStyle/>
          <a:p>
            <a:r>
              <a:rPr lang="ru-RU" dirty="0"/>
              <a:t>Вводная диагностика и у взрослых</a:t>
            </a:r>
          </a:p>
        </p:txBody>
      </p:sp>
      <p:sp>
        <p:nvSpPr>
          <p:cNvPr id="9" name="TextBox 8">
            <a:extLst>
              <a:ext uri="{FF2B5EF4-FFF2-40B4-BE49-F238E27FC236}">
                <a16:creationId xmlns:a16="http://schemas.microsoft.com/office/drawing/2014/main" id="{4FEEFF90-94C2-421E-8C26-C1B82761331D}"/>
              </a:ext>
            </a:extLst>
          </p:cNvPr>
          <p:cNvSpPr txBox="1"/>
          <p:nvPr/>
        </p:nvSpPr>
        <p:spPr>
          <a:xfrm>
            <a:off x="16777" y="5666165"/>
            <a:ext cx="5174348" cy="369332"/>
          </a:xfrm>
          <a:prstGeom prst="rect">
            <a:avLst/>
          </a:prstGeom>
          <a:noFill/>
        </p:spPr>
        <p:txBody>
          <a:bodyPr wrap="square" rtlCol="0">
            <a:spAutoFit/>
          </a:bodyPr>
          <a:lstStyle/>
          <a:p>
            <a:r>
              <a:rPr lang="ru-RU" dirty="0"/>
              <a:t>Статистика для разных категорий слушателей</a:t>
            </a:r>
          </a:p>
        </p:txBody>
      </p:sp>
      <p:sp>
        <p:nvSpPr>
          <p:cNvPr id="10" name="TextBox 9">
            <a:extLst>
              <a:ext uri="{FF2B5EF4-FFF2-40B4-BE49-F238E27FC236}">
                <a16:creationId xmlns:a16="http://schemas.microsoft.com/office/drawing/2014/main" id="{B9C42472-8A95-431B-BD20-FF5BEA43163D}"/>
              </a:ext>
            </a:extLst>
          </p:cNvPr>
          <p:cNvSpPr txBox="1"/>
          <p:nvPr/>
        </p:nvSpPr>
        <p:spPr>
          <a:xfrm>
            <a:off x="5327650" y="5481499"/>
            <a:ext cx="3305175" cy="369332"/>
          </a:xfrm>
          <a:prstGeom prst="rect">
            <a:avLst/>
          </a:prstGeom>
          <a:noFill/>
        </p:spPr>
        <p:txBody>
          <a:bodyPr wrap="square" rtlCol="0">
            <a:spAutoFit/>
          </a:bodyPr>
          <a:lstStyle/>
          <a:p>
            <a:r>
              <a:rPr lang="ru-RU" dirty="0"/>
              <a:t>Индивидуальная динамика</a:t>
            </a:r>
          </a:p>
        </p:txBody>
      </p:sp>
    </p:spTree>
    <p:extLst>
      <p:ext uri="{BB962C8B-B14F-4D97-AF65-F5344CB8AC3E}">
        <p14:creationId xmlns:p14="http://schemas.microsoft.com/office/powerpoint/2010/main" val="161281658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2C147B-95B4-4C7E-95E8-03BB7837DB92}"/>
              </a:ext>
            </a:extLst>
          </p:cNvPr>
          <p:cNvSpPr>
            <a:spLocks noGrp="1"/>
          </p:cNvSpPr>
          <p:nvPr>
            <p:ph type="title"/>
          </p:nvPr>
        </p:nvSpPr>
        <p:spPr/>
        <p:txBody>
          <a:bodyPr/>
          <a:lstStyle/>
          <a:p>
            <a:r>
              <a:rPr lang="ru-RU" dirty="0"/>
              <a:t>Основные тезисы</a:t>
            </a:r>
          </a:p>
        </p:txBody>
      </p:sp>
      <p:sp>
        <p:nvSpPr>
          <p:cNvPr id="3" name="TextBox 2">
            <a:extLst>
              <a:ext uri="{FF2B5EF4-FFF2-40B4-BE49-F238E27FC236}">
                <a16:creationId xmlns:a16="http://schemas.microsoft.com/office/drawing/2014/main" id="{56899A7F-7188-4BD0-B44C-2EE3CAAB4754}"/>
              </a:ext>
            </a:extLst>
          </p:cNvPr>
          <p:cNvSpPr txBox="1"/>
          <p:nvPr/>
        </p:nvSpPr>
        <p:spPr>
          <a:xfrm>
            <a:off x="19051" y="571500"/>
            <a:ext cx="9086850" cy="5940088"/>
          </a:xfrm>
          <a:prstGeom prst="rect">
            <a:avLst/>
          </a:prstGeom>
          <a:noFill/>
        </p:spPr>
        <p:txBody>
          <a:bodyPr wrap="square" rtlCol="0">
            <a:spAutoFit/>
          </a:bodyPr>
          <a:lstStyle/>
          <a:p>
            <a:pPr marL="342900" indent="-342900" algn="just">
              <a:buFont typeface="Arial" panose="020B0604020202020204" pitchFamily="34" charset="0"/>
              <a:buChar char="•"/>
            </a:pPr>
            <a:r>
              <a:rPr lang="ru-RU" sz="2000" dirty="0"/>
              <a:t>Развитие изобретательского мышления – это закономерный этап в филогенезе мышления. Изобретательское мышление отличается от бытового, ассоциативного, абстрактно-логического, креативного и т.д.</a:t>
            </a:r>
          </a:p>
          <a:p>
            <a:pPr marL="342900" indent="-342900" algn="just">
              <a:buFont typeface="Arial" panose="020B0604020202020204" pitchFamily="34" charset="0"/>
              <a:buChar char="•"/>
            </a:pPr>
            <a:r>
              <a:rPr lang="ru-RU" sz="2000" dirty="0"/>
              <a:t>Качественная модель изобретательского мышления может быть построена на основе анализа нескольких модификаций АРИЗ (в данном случае АРИЗ – идеальная стратегия для решения изобретательских задач).</a:t>
            </a:r>
          </a:p>
          <a:p>
            <a:pPr marL="342900" indent="-342900" algn="just">
              <a:buFont typeface="Arial" panose="020B0604020202020204" pitchFamily="34" charset="0"/>
              <a:buChar char="•"/>
            </a:pPr>
            <a:r>
              <a:rPr lang="ru-RU" sz="2000" dirty="0"/>
              <a:t>Модель изобретательского мышления: последовательные этапы АНАЛИЗА, СИНТЕЗА и ОЦЕНКИ – выполняется для всех инструментов ТРИЗ.</a:t>
            </a:r>
          </a:p>
          <a:p>
            <a:pPr marL="342900" indent="-342900" algn="just">
              <a:buFont typeface="Arial" panose="020B0604020202020204" pitchFamily="34" charset="0"/>
              <a:buChar char="•"/>
            </a:pPr>
            <a:r>
              <a:rPr lang="ru-RU" sz="2000" dirty="0"/>
              <a:t>Изобретательское мышление востребовано только в изобретательской деятельности – решении изобретательских задач в любых областях деятельности человека: выявлении и разрешении противоречий, анализе систем, прогнозировании развития систем и т.д.</a:t>
            </a:r>
          </a:p>
          <a:p>
            <a:pPr marL="342900" indent="-342900" algn="just">
              <a:buFont typeface="Arial" panose="020B0604020202020204" pitchFamily="34" charset="0"/>
              <a:buChar char="•"/>
            </a:pPr>
            <a:r>
              <a:rPr lang="ru-RU" sz="2000" dirty="0"/>
              <a:t>Шкала изобретательности – методика диагностики изобретательского мышления – может быть использована для индивидуальной диагностики, корректировки программ обучения, оценки методов развития творческих способностей, подбора специалистов для работы в команде и т.д.</a:t>
            </a:r>
          </a:p>
        </p:txBody>
      </p:sp>
    </p:spTree>
    <p:extLst>
      <p:ext uri="{BB962C8B-B14F-4D97-AF65-F5344CB8AC3E}">
        <p14:creationId xmlns:p14="http://schemas.microsoft.com/office/powerpoint/2010/main" val="19955377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073B9D-1218-4C77-BC12-4C84B1376416}"/>
              </a:ext>
            </a:extLst>
          </p:cNvPr>
          <p:cNvSpPr>
            <a:spLocks noGrp="1"/>
          </p:cNvSpPr>
          <p:nvPr>
            <p:ph type="title"/>
          </p:nvPr>
        </p:nvSpPr>
        <p:spPr/>
        <p:txBody>
          <a:bodyPr/>
          <a:lstStyle/>
          <a:p>
            <a:r>
              <a:rPr lang="ru-RU" dirty="0"/>
              <a:t>Основные постулаты ТРИЗ</a:t>
            </a:r>
          </a:p>
        </p:txBody>
      </p:sp>
      <p:sp>
        <p:nvSpPr>
          <p:cNvPr id="4" name="Объект 3">
            <a:extLst>
              <a:ext uri="{FF2B5EF4-FFF2-40B4-BE49-F238E27FC236}">
                <a16:creationId xmlns:a16="http://schemas.microsoft.com/office/drawing/2014/main" id="{B6692CE9-C2B2-4756-B2DF-0F4A3ED12215}"/>
              </a:ext>
            </a:extLst>
          </p:cNvPr>
          <p:cNvSpPr txBox="1">
            <a:spLocks noGrp="1"/>
          </p:cNvSpPr>
          <p:nvPr>
            <p:ph idx="1"/>
          </p:nvPr>
        </p:nvSpPr>
        <p:spPr>
          <a:xfrm>
            <a:off x="361950" y="680411"/>
            <a:ext cx="8270875" cy="5885797"/>
          </a:xfrm>
          <a:prstGeom prst="rect">
            <a:avLst/>
          </a:prstGeom>
          <a:noFill/>
        </p:spPr>
        <p:txBody>
          <a:bodyPr wrap="square" rtlCol="0">
            <a:spAutoFit/>
          </a:bodyPr>
          <a:lstStyle/>
          <a:p>
            <a:pPr marL="342900" indent="-342900">
              <a:buFont typeface="Wingdings" panose="05000000000000000000" pitchFamily="2" charset="2"/>
              <a:buChar char="Ø"/>
            </a:pPr>
            <a:r>
              <a:rPr lang="ru-RU" sz="2400" b="1" dirty="0"/>
              <a:t>Техника развивается в соответствии с объективными законами</a:t>
            </a:r>
          </a:p>
          <a:p>
            <a:pPr marL="342900" indent="-342900">
              <a:buFont typeface="Wingdings" panose="05000000000000000000" pitchFamily="2" charset="2"/>
              <a:buChar char="Ø"/>
            </a:pPr>
            <a:r>
              <a:rPr lang="ru-RU" sz="2400" b="1" dirty="0"/>
              <a:t>Эти законы познаваемы, их можно выявить на основе анализа истории развития систем</a:t>
            </a:r>
          </a:p>
          <a:p>
            <a:pPr marL="342900" indent="-342900">
              <a:buFont typeface="Wingdings" panose="05000000000000000000" pitchFamily="2" charset="2"/>
              <a:buChar char="Ø"/>
            </a:pPr>
            <a:r>
              <a:rPr lang="ru-RU" sz="2400" b="1" dirty="0"/>
              <a:t>На основе законов могут быть сформулированы инструменты для решения изобретательских задач</a:t>
            </a:r>
          </a:p>
          <a:p>
            <a:pPr marL="342900" indent="-342900">
              <a:buFont typeface="Wingdings" panose="05000000000000000000" pitchFamily="2" charset="2"/>
              <a:buChar char="Ø"/>
            </a:pPr>
            <a:r>
              <a:rPr lang="ru-RU" sz="2400" b="1" dirty="0"/>
              <a:t>Решение изобретательской задачи – это шаг в направлении объективного развития системы</a:t>
            </a:r>
          </a:p>
          <a:p>
            <a:pPr marL="342900" indent="-342900">
              <a:buFont typeface="Wingdings" panose="05000000000000000000" pitchFamily="2" charset="2"/>
              <a:buChar char="Ø"/>
            </a:pPr>
            <a:r>
              <a:rPr lang="ru-RU" sz="2400" b="1" dirty="0"/>
              <a:t>Цель обучения ТРИЗ – развитие изобретательского мышления</a:t>
            </a:r>
            <a:endParaRPr lang="ru-RU" dirty="0"/>
          </a:p>
        </p:txBody>
      </p:sp>
    </p:spTree>
    <p:extLst>
      <p:ext uri="{BB962C8B-B14F-4D97-AF65-F5344CB8AC3E}">
        <p14:creationId xmlns:p14="http://schemas.microsoft.com/office/powerpoint/2010/main" val="26777716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7B7E2C-90CB-41D8-8405-D613F5B9E37B}"/>
              </a:ext>
            </a:extLst>
          </p:cNvPr>
          <p:cNvSpPr>
            <a:spLocks noGrp="1"/>
          </p:cNvSpPr>
          <p:nvPr>
            <p:ph type="title"/>
          </p:nvPr>
        </p:nvSpPr>
        <p:spPr/>
        <p:txBody>
          <a:bodyPr/>
          <a:lstStyle/>
          <a:p>
            <a:endParaRPr lang="ru-RU"/>
          </a:p>
        </p:txBody>
      </p:sp>
      <p:grpSp>
        <p:nvGrpSpPr>
          <p:cNvPr id="4" name="Группа 3">
            <a:extLst>
              <a:ext uri="{FF2B5EF4-FFF2-40B4-BE49-F238E27FC236}">
                <a16:creationId xmlns:a16="http://schemas.microsoft.com/office/drawing/2014/main" id="{E94BBCCD-A50E-45A7-88A3-A7759FF1F71D}"/>
              </a:ext>
            </a:extLst>
          </p:cNvPr>
          <p:cNvGrpSpPr/>
          <p:nvPr/>
        </p:nvGrpSpPr>
        <p:grpSpPr>
          <a:xfrm>
            <a:off x="141289" y="1052736"/>
            <a:ext cx="9002711" cy="4814030"/>
            <a:chOff x="141289" y="1052736"/>
            <a:chExt cx="9002711" cy="4814030"/>
          </a:xfrm>
        </p:grpSpPr>
        <p:sp>
          <p:nvSpPr>
            <p:cNvPr id="5" name="Text Box 5">
              <a:extLst>
                <a:ext uri="{FF2B5EF4-FFF2-40B4-BE49-F238E27FC236}">
                  <a16:creationId xmlns:a16="http://schemas.microsoft.com/office/drawing/2014/main" id="{9DDD0118-DCAC-42BA-B333-8BAF99BB1A35}"/>
                </a:ext>
              </a:extLst>
            </p:cNvPr>
            <p:cNvSpPr txBox="1">
              <a:spLocks noChangeArrowheads="1"/>
            </p:cNvSpPr>
            <p:nvPr/>
          </p:nvSpPr>
          <p:spPr bwMode="auto">
            <a:xfrm>
              <a:off x="141289" y="1052736"/>
              <a:ext cx="1873566" cy="492443"/>
            </a:xfrm>
            <a:prstGeom prst="rect">
              <a:avLst/>
            </a:prstGeom>
            <a:solidFill>
              <a:srgbClr val="FFFF00">
                <a:alpha val="74901"/>
              </a:srgbClr>
            </a:solidFill>
            <a:ln w="9525">
              <a:solidFill>
                <a:srgbClr val="000000"/>
              </a:solidFill>
              <a:miter lim="800000"/>
              <a:headEnd/>
              <a:tailEnd/>
            </a:ln>
          </p:spPr>
          <p:txBody>
            <a:bodyPr wrap="square" lIns="36000" tIns="0" rIns="36000" bIns="0">
              <a:spAutoFit/>
            </a:bodyPr>
            <a:lstStyle/>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None/>
                <a:tabLst/>
                <a:defRPr/>
              </a:pPr>
              <a:r>
                <a:rPr kumimoji="0" lang="ru-RU" sz="1600" b="1" i="0" u="none" strike="noStrike" kern="0" cap="none" spc="0" normalizeH="0" baseline="0" noProof="0" dirty="0">
                  <a:ln>
                    <a:noFill/>
                  </a:ln>
                  <a:solidFill>
                    <a:srgbClr val="000000"/>
                  </a:solidFill>
                  <a:effectLst/>
                  <a:uLnTx/>
                  <a:uFillTx/>
                  <a:latin typeface="Arial" charset="0"/>
                </a:rPr>
                <a:t>Противоречия и их решение</a:t>
              </a:r>
            </a:p>
          </p:txBody>
        </p:sp>
        <p:sp>
          <p:nvSpPr>
            <p:cNvPr id="6" name="Text Box 6">
              <a:extLst>
                <a:ext uri="{FF2B5EF4-FFF2-40B4-BE49-F238E27FC236}">
                  <a16:creationId xmlns:a16="http://schemas.microsoft.com/office/drawing/2014/main" id="{377CDB09-4C8A-4E03-A037-A64C07194A94}"/>
                </a:ext>
              </a:extLst>
            </p:cNvPr>
            <p:cNvSpPr txBox="1">
              <a:spLocks noChangeArrowheads="1"/>
            </p:cNvSpPr>
            <p:nvPr/>
          </p:nvSpPr>
          <p:spPr bwMode="auto">
            <a:xfrm>
              <a:off x="2123728" y="1052736"/>
              <a:ext cx="1993776" cy="738664"/>
            </a:xfrm>
            <a:prstGeom prst="rect">
              <a:avLst/>
            </a:prstGeom>
            <a:solidFill>
              <a:srgbClr val="FFFF00">
                <a:alpha val="74901"/>
              </a:srgbClr>
            </a:solidFill>
            <a:ln w="9525">
              <a:solidFill>
                <a:srgbClr val="000000"/>
              </a:solidFill>
              <a:miter lim="800000"/>
              <a:headEnd/>
              <a:tailEnd/>
            </a:ln>
          </p:spPr>
          <p:txBody>
            <a:bodyPr wrap="square" lIns="36000" tIns="0" rIns="36000" bIns="0">
              <a:spAutoFit/>
            </a:bodyPr>
            <a:lstStyle/>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None/>
                <a:tabLst/>
                <a:defRPr/>
              </a:pPr>
              <a:r>
                <a:rPr kumimoji="0" lang="ru-RU" sz="1600" b="1" i="0" u="none" strike="noStrike" kern="0" cap="none" spc="0" normalizeH="0" baseline="0" noProof="0">
                  <a:ln>
                    <a:noFill/>
                  </a:ln>
                  <a:solidFill>
                    <a:srgbClr val="000000"/>
                  </a:solidFill>
                  <a:effectLst/>
                  <a:uLnTx/>
                  <a:uFillTx/>
                  <a:latin typeface="Arial" charset="0"/>
                </a:rPr>
                <a:t>Системный и функциональный анализ</a:t>
              </a:r>
            </a:p>
          </p:txBody>
        </p:sp>
        <p:sp>
          <p:nvSpPr>
            <p:cNvPr id="7" name="Text Box 7">
              <a:extLst>
                <a:ext uri="{FF2B5EF4-FFF2-40B4-BE49-F238E27FC236}">
                  <a16:creationId xmlns:a16="http://schemas.microsoft.com/office/drawing/2014/main" id="{964AD564-8450-4E60-99A0-29B4A95B015B}"/>
                </a:ext>
              </a:extLst>
            </p:cNvPr>
            <p:cNvSpPr txBox="1">
              <a:spLocks noChangeArrowheads="1"/>
            </p:cNvSpPr>
            <p:nvPr/>
          </p:nvSpPr>
          <p:spPr bwMode="auto">
            <a:xfrm>
              <a:off x="4343772" y="1052736"/>
              <a:ext cx="1752600" cy="492443"/>
            </a:xfrm>
            <a:prstGeom prst="rect">
              <a:avLst/>
            </a:prstGeom>
            <a:solidFill>
              <a:srgbClr val="FFFF00">
                <a:alpha val="74901"/>
              </a:srgbClr>
            </a:solidFill>
            <a:ln w="9525">
              <a:solidFill>
                <a:srgbClr val="000000"/>
              </a:solidFill>
              <a:miter lim="800000"/>
              <a:headEnd/>
              <a:tailEnd/>
            </a:ln>
          </p:spPr>
          <p:txBody>
            <a:bodyPr lIns="36000" tIns="0" rIns="0" bIns="0">
              <a:spAutoFit/>
            </a:bodyPr>
            <a:lstStyle/>
            <a:p>
              <a:pPr marL="0" marR="0" lvl="0" indent="0" algn="ctr" defTabSz="914400" eaLnBrk="1" fontAlgn="base" latinLnBrk="0" hangingPunct="1">
                <a:lnSpc>
                  <a:spcPct val="100000"/>
                </a:lnSpc>
                <a:spcBef>
                  <a:spcPct val="0"/>
                </a:spcBef>
                <a:spcAft>
                  <a:spcPct val="0"/>
                </a:spcAft>
                <a:buClr>
                  <a:srgbClr val="FF9900"/>
                </a:buClr>
                <a:buSzPct val="80000"/>
                <a:buFont typeface="Wingdings" pitchFamily="2" charset="2"/>
                <a:buNone/>
                <a:tabLst/>
                <a:defRPr/>
              </a:pPr>
              <a:r>
                <a:rPr kumimoji="0" lang="ru-RU" sz="1600" b="1" i="0" u="none" strike="noStrike" kern="0" cap="none" spc="0" normalizeH="0" baseline="0" noProof="0" dirty="0">
                  <a:ln>
                    <a:noFill/>
                  </a:ln>
                  <a:solidFill>
                    <a:srgbClr val="000000"/>
                  </a:solidFill>
                  <a:effectLst/>
                  <a:uLnTx/>
                  <a:uFillTx/>
                  <a:latin typeface="Arial" charset="0"/>
                </a:rPr>
                <a:t>Инструменты развития</a:t>
              </a:r>
            </a:p>
          </p:txBody>
        </p:sp>
        <p:sp>
          <p:nvSpPr>
            <p:cNvPr id="8" name="Text Box 8">
              <a:extLst>
                <a:ext uri="{FF2B5EF4-FFF2-40B4-BE49-F238E27FC236}">
                  <a16:creationId xmlns:a16="http://schemas.microsoft.com/office/drawing/2014/main" id="{B64D790A-9325-445F-BDF6-AF459C514A3B}"/>
                </a:ext>
              </a:extLst>
            </p:cNvPr>
            <p:cNvSpPr txBox="1">
              <a:spLocks noChangeArrowheads="1"/>
            </p:cNvSpPr>
            <p:nvPr/>
          </p:nvSpPr>
          <p:spPr bwMode="auto">
            <a:xfrm>
              <a:off x="6300192" y="1052736"/>
              <a:ext cx="1583560" cy="492443"/>
            </a:xfrm>
            <a:prstGeom prst="rect">
              <a:avLst/>
            </a:prstGeom>
            <a:solidFill>
              <a:srgbClr val="FFFF00">
                <a:alpha val="74901"/>
              </a:srgbClr>
            </a:solidFill>
            <a:ln w="9525">
              <a:solidFill>
                <a:srgbClr val="000000"/>
              </a:solidFill>
              <a:miter lim="800000"/>
              <a:headEnd/>
              <a:tailEnd/>
            </a:ln>
          </p:spPr>
          <p:txBody>
            <a:bodyPr wrap="square" lIns="36000" tIns="0" rIns="36000" bIns="0">
              <a:spAutoFit/>
            </a:bodyPr>
            <a:lstStyle/>
            <a:p>
              <a:pPr marL="0" marR="0" lvl="0" indent="0" algn="ctr" defTabSz="914400" eaLnBrk="1" fontAlgn="base" latinLnBrk="0" hangingPunct="1">
                <a:lnSpc>
                  <a:spcPct val="100000"/>
                </a:lnSpc>
                <a:spcBef>
                  <a:spcPct val="0"/>
                </a:spcBef>
                <a:spcAft>
                  <a:spcPct val="0"/>
                </a:spcAft>
                <a:buClr>
                  <a:srgbClr val="FF9900"/>
                </a:buClr>
                <a:buSzPct val="80000"/>
                <a:buFont typeface="Wingdings" pitchFamily="2" charset="2"/>
                <a:buNone/>
                <a:tabLst/>
                <a:defRPr/>
              </a:pPr>
              <a:r>
                <a:rPr kumimoji="0" lang="ru-RU" sz="1600" b="1" i="0" u="none" strike="noStrike" kern="0" cap="none" spc="0" normalizeH="0" baseline="0" noProof="0" dirty="0">
                  <a:ln>
                    <a:noFill/>
                  </a:ln>
                  <a:solidFill>
                    <a:srgbClr val="000000"/>
                  </a:solidFill>
                  <a:effectLst/>
                  <a:uLnTx/>
                  <a:uFillTx/>
                  <a:latin typeface="Arial" charset="0"/>
                </a:rPr>
                <a:t>Развитие воображения</a:t>
              </a:r>
            </a:p>
          </p:txBody>
        </p:sp>
        <p:sp>
          <p:nvSpPr>
            <p:cNvPr id="9" name="Text Box 10">
              <a:extLst>
                <a:ext uri="{FF2B5EF4-FFF2-40B4-BE49-F238E27FC236}">
                  <a16:creationId xmlns:a16="http://schemas.microsoft.com/office/drawing/2014/main" id="{3B855B40-A436-465F-A8B8-EB55362DCE56}"/>
                </a:ext>
              </a:extLst>
            </p:cNvPr>
            <p:cNvSpPr txBox="1">
              <a:spLocks noChangeArrowheads="1"/>
            </p:cNvSpPr>
            <p:nvPr/>
          </p:nvSpPr>
          <p:spPr bwMode="auto">
            <a:xfrm>
              <a:off x="186879" y="1988840"/>
              <a:ext cx="2224881" cy="2215991"/>
            </a:xfrm>
            <a:prstGeom prst="rect">
              <a:avLst/>
            </a:prstGeom>
            <a:solidFill>
              <a:srgbClr val="9DB78B">
                <a:alpha val="30196"/>
              </a:srgbClr>
            </a:solidFill>
            <a:ln w="9525">
              <a:noFill/>
              <a:miter lim="800000"/>
              <a:headEnd/>
              <a:tailEnd/>
            </a:ln>
          </p:spPr>
          <p:txBody>
            <a:bodyPr wrap="square" lIns="0" tIns="0" rIns="0" bIns="0">
              <a:spAutoFit/>
            </a:bodyPr>
            <a:lstStyle/>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Технические противоречия  </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Физические противоречия</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Приемы решения противоречий</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ИКР и ресурсы</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Таблица применения приемов</a:t>
              </a:r>
            </a:p>
          </p:txBody>
        </p:sp>
        <p:sp>
          <p:nvSpPr>
            <p:cNvPr id="10" name="Text Box 11">
              <a:extLst>
                <a:ext uri="{FF2B5EF4-FFF2-40B4-BE49-F238E27FC236}">
                  <a16:creationId xmlns:a16="http://schemas.microsoft.com/office/drawing/2014/main" id="{7AA2631E-B1EB-4D55-A7E9-FFBF27A96C4F}"/>
                </a:ext>
              </a:extLst>
            </p:cNvPr>
            <p:cNvSpPr txBox="1">
              <a:spLocks noChangeArrowheads="1"/>
            </p:cNvSpPr>
            <p:nvPr/>
          </p:nvSpPr>
          <p:spPr bwMode="auto">
            <a:xfrm>
              <a:off x="2014854" y="4389438"/>
              <a:ext cx="2557463" cy="1477328"/>
            </a:xfrm>
            <a:prstGeom prst="rect">
              <a:avLst/>
            </a:prstGeom>
            <a:solidFill>
              <a:srgbClr val="9DB78B">
                <a:alpha val="30196"/>
              </a:srgbClr>
            </a:solidFill>
            <a:ln w="9525">
              <a:noFill/>
              <a:miter lim="800000"/>
              <a:headEnd/>
              <a:tailEnd/>
            </a:ln>
          </p:spPr>
          <p:txBody>
            <a:bodyPr lIns="36000" tIns="0" rIns="36000" bIns="0">
              <a:spAutoFit/>
            </a:bodyPr>
            <a:lstStyle/>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Компонентно-структурный анализ</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Функциональный анализ</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Потоковый анализ</a:t>
              </a:r>
              <a:endParaRPr kumimoji="0" lang="en-US" sz="1600" b="1" i="0" u="none" strike="noStrike" kern="0" cap="none" spc="0" normalizeH="0" baseline="0" noProof="0" dirty="0">
                <a:ln>
                  <a:noFill/>
                </a:ln>
                <a:solidFill>
                  <a:srgbClr val="000000"/>
                </a:solidFill>
                <a:effectLst/>
                <a:uLnTx/>
                <a:uFillTx/>
                <a:latin typeface="Arial" charset="0"/>
              </a:endParaRP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endParaRPr kumimoji="0" lang="ru-RU" sz="1600" b="1" i="0" u="none" strike="noStrike" kern="0" cap="none" spc="0" normalizeH="0" baseline="0" noProof="0" dirty="0">
                <a:ln>
                  <a:noFill/>
                </a:ln>
                <a:solidFill>
                  <a:srgbClr val="000000"/>
                </a:solidFill>
                <a:effectLst/>
                <a:uLnTx/>
                <a:uFillTx/>
                <a:latin typeface="Arial" charset="0"/>
              </a:endParaRPr>
            </a:p>
          </p:txBody>
        </p:sp>
        <p:sp>
          <p:nvSpPr>
            <p:cNvPr id="11" name="Text Box 12">
              <a:extLst>
                <a:ext uri="{FF2B5EF4-FFF2-40B4-BE49-F238E27FC236}">
                  <a16:creationId xmlns:a16="http://schemas.microsoft.com/office/drawing/2014/main" id="{4971626D-0461-4AD3-A668-00BDD759F9EB}"/>
                </a:ext>
              </a:extLst>
            </p:cNvPr>
            <p:cNvSpPr txBox="1">
              <a:spLocks noChangeArrowheads="1"/>
            </p:cNvSpPr>
            <p:nvPr/>
          </p:nvSpPr>
          <p:spPr bwMode="auto">
            <a:xfrm>
              <a:off x="5607127" y="4270216"/>
              <a:ext cx="2446239" cy="1477328"/>
            </a:xfrm>
            <a:prstGeom prst="rect">
              <a:avLst/>
            </a:prstGeom>
            <a:solidFill>
              <a:srgbClr val="9DB78B">
                <a:alpha val="30196"/>
              </a:srgbClr>
            </a:solidFill>
            <a:ln w="9525">
              <a:noFill/>
              <a:miter lim="800000"/>
              <a:headEnd/>
              <a:tailEnd/>
            </a:ln>
          </p:spPr>
          <p:txBody>
            <a:bodyPr wrap="square" lIns="36000" tIns="0" rIns="36000" bIns="0">
              <a:spAutoFit/>
            </a:bodyPr>
            <a:lstStyle/>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Развитие творческого воображения (РТВ)</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Методы активизации мышления</a:t>
              </a:r>
              <a:endParaRPr kumimoji="0" lang="en-US" sz="1600" b="1" i="0" u="none" strike="noStrike" kern="0" cap="none" spc="0" normalizeH="0" baseline="0" noProof="0" dirty="0">
                <a:ln>
                  <a:noFill/>
                </a:ln>
                <a:solidFill>
                  <a:srgbClr val="000000"/>
                </a:solidFill>
                <a:effectLst/>
                <a:uLnTx/>
                <a:uFillTx/>
                <a:latin typeface="Arial" charset="0"/>
              </a:endParaRPr>
            </a:p>
          </p:txBody>
        </p:sp>
        <p:sp>
          <p:nvSpPr>
            <p:cNvPr id="12" name="Line 13">
              <a:extLst>
                <a:ext uri="{FF2B5EF4-FFF2-40B4-BE49-F238E27FC236}">
                  <a16:creationId xmlns:a16="http://schemas.microsoft.com/office/drawing/2014/main" id="{9A3FAE73-8918-4088-999B-C4E6F0FD0FC2}"/>
                </a:ext>
              </a:extLst>
            </p:cNvPr>
            <p:cNvSpPr>
              <a:spLocks noChangeShapeType="1"/>
            </p:cNvSpPr>
            <p:nvPr/>
          </p:nvSpPr>
          <p:spPr bwMode="auto">
            <a:xfrm flipH="1">
              <a:off x="3059832" y="1870076"/>
              <a:ext cx="0" cy="2482850"/>
            </a:xfrm>
            <a:prstGeom prst="line">
              <a:avLst/>
            </a:prstGeom>
            <a:noFill/>
            <a:ln w="9525">
              <a:solidFill>
                <a:srgbClr val="000000"/>
              </a:solidFill>
              <a:round/>
              <a:headEnd/>
              <a:tailEnd type="triangle" w="med" len="med"/>
            </a:ln>
          </p:spPr>
          <p:txBody>
            <a:bodyPr lIns="36000" tIns="0" rIns="36000" bIns="0"/>
            <a:lstStyle/>
            <a:p>
              <a:pPr marL="0" marR="0" lvl="0" indent="0" algn="ctr" defTabSz="914400" eaLnBrk="1" fontAlgn="base" latinLnBrk="0" hangingPunct="1">
                <a:lnSpc>
                  <a:spcPct val="100000"/>
                </a:lnSpc>
                <a:spcBef>
                  <a:spcPct val="15000"/>
                </a:spcBef>
                <a:spcAft>
                  <a:spcPct val="0"/>
                </a:spcAft>
                <a:buClr>
                  <a:srgbClr val="993300"/>
                </a:buClr>
                <a:buSzTx/>
                <a:buFontTx/>
                <a:buNone/>
                <a:tabLst/>
                <a:defRPr/>
              </a:pPr>
              <a:endParaRPr kumimoji="0" lang="ru-RU" sz="1600" b="0" i="0" u="none" strike="noStrike" kern="0" cap="none" spc="0" normalizeH="0" baseline="0" noProof="0">
                <a:ln>
                  <a:noFill/>
                </a:ln>
                <a:solidFill>
                  <a:srgbClr val="000000"/>
                </a:solidFill>
                <a:effectLst/>
                <a:uLnTx/>
                <a:uFillTx/>
                <a:latin typeface="Arial" charset="0"/>
              </a:endParaRPr>
            </a:p>
          </p:txBody>
        </p:sp>
        <p:sp>
          <p:nvSpPr>
            <p:cNvPr id="13" name="Line 14">
              <a:extLst>
                <a:ext uri="{FF2B5EF4-FFF2-40B4-BE49-F238E27FC236}">
                  <a16:creationId xmlns:a16="http://schemas.microsoft.com/office/drawing/2014/main" id="{EDC47A44-F895-4C0F-9475-B50832114EC8}"/>
                </a:ext>
              </a:extLst>
            </p:cNvPr>
            <p:cNvSpPr>
              <a:spLocks noChangeShapeType="1"/>
            </p:cNvSpPr>
            <p:nvPr/>
          </p:nvSpPr>
          <p:spPr bwMode="auto">
            <a:xfrm rot="21540000" flipH="1">
              <a:off x="7041903" y="1599986"/>
              <a:ext cx="73045" cy="2632439"/>
            </a:xfrm>
            <a:prstGeom prst="line">
              <a:avLst/>
            </a:prstGeom>
            <a:noFill/>
            <a:ln w="9525">
              <a:solidFill>
                <a:srgbClr val="000000"/>
              </a:solidFill>
              <a:round/>
              <a:headEnd/>
              <a:tailEnd type="triangle" w="med" len="med"/>
            </a:ln>
          </p:spPr>
          <p:txBody>
            <a:bodyPr lIns="36000" tIns="0" rIns="36000" bIns="0"/>
            <a:lstStyle/>
            <a:p>
              <a:pPr marL="0" marR="0" lvl="0" indent="0" algn="ctr" defTabSz="914400" eaLnBrk="1" fontAlgn="base" latinLnBrk="0" hangingPunct="1">
                <a:lnSpc>
                  <a:spcPct val="100000"/>
                </a:lnSpc>
                <a:spcBef>
                  <a:spcPct val="15000"/>
                </a:spcBef>
                <a:spcAft>
                  <a:spcPct val="0"/>
                </a:spcAft>
                <a:buClr>
                  <a:srgbClr val="993300"/>
                </a:buClr>
                <a:buSzTx/>
                <a:buFontTx/>
                <a:buNone/>
                <a:tabLst/>
                <a:defRPr/>
              </a:pPr>
              <a:endParaRPr kumimoji="0" lang="ru-RU" sz="1600" b="0" i="0" u="none" strike="noStrike" kern="0" cap="none" spc="0" normalizeH="0" baseline="0" noProof="0">
                <a:ln>
                  <a:noFill/>
                </a:ln>
                <a:solidFill>
                  <a:srgbClr val="000000"/>
                </a:solidFill>
                <a:effectLst/>
                <a:uLnTx/>
                <a:uFillTx/>
                <a:latin typeface="Arial" charset="0"/>
              </a:endParaRPr>
            </a:p>
          </p:txBody>
        </p:sp>
        <p:sp>
          <p:nvSpPr>
            <p:cNvPr id="14" name="Line 15">
              <a:extLst>
                <a:ext uri="{FF2B5EF4-FFF2-40B4-BE49-F238E27FC236}">
                  <a16:creationId xmlns:a16="http://schemas.microsoft.com/office/drawing/2014/main" id="{1074D850-2958-48D0-AD90-83955A6DD48F}"/>
                </a:ext>
              </a:extLst>
            </p:cNvPr>
            <p:cNvSpPr>
              <a:spLocks noChangeShapeType="1"/>
            </p:cNvSpPr>
            <p:nvPr/>
          </p:nvSpPr>
          <p:spPr bwMode="auto">
            <a:xfrm>
              <a:off x="5220072" y="1599549"/>
              <a:ext cx="0" cy="454675"/>
            </a:xfrm>
            <a:prstGeom prst="line">
              <a:avLst/>
            </a:prstGeom>
            <a:noFill/>
            <a:ln w="9525">
              <a:solidFill>
                <a:srgbClr val="000000"/>
              </a:solidFill>
              <a:round/>
              <a:headEnd/>
              <a:tailEnd type="triangle" w="med" len="med"/>
            </a:ln>
          </p:spPr>
          <p:txBody>
            <a:bodyPr lIns="36000" tIns="0" rIns="36000" bIns="0"/>
            <a:lstStyle/>
            <a:p>
              <a:pPr marL="0" marR="0" lvl="0" indent="0" algn="ctr" defTabSz="914400" eaLnBrk="1" fontAlgn="base" latinLnBrk="0" hangingPunct="1">
                <a:lnSpc>
                  <a:spcPct val="100000"/>
                </a:lnSpc>
                <a:spcBef>
                  <a:spcPct val="15000"/>
                </a:spcBef>
                <a:spcAft>
                  <a:spcPct val="0"/>
                </a:spcAft>
                <a:buClr>
                  <a:srgbClr val="993300"/>
                </a:buClr>
                <a:buSzTx/>
                <a:buFontTx/>
                <a:buNone/>
                <a:tabLst/>
                <a:defRPr/>
              </a:pPr>
              <a:endParaRPr kumimoji="0" lang="ru-RU" sz="1600" b="0" i="0" u="none" strike="noStrike" kern="0" cap="none" spc="0" normalizeH="0" baseline="0" noProof="0">
                <a:ln>
                  <a:noFill/>
                </a:ln>
                <a:solidFill>
                  <a:srgbClr val="000000"/>
                </a:solidFill>
                <a:effectLst/>
                <a:uLnTx/>
                <a:uFillTx/>
                <a:latin typeface="Arial" charset="0"/>
              </a:endParaRPr>
            </a:p>
          </p:txBody>
        </p:sp>
        <p:sp>
          <p:nvSpPr>
            <p:cNvPr id="15" name="Line 16">
              <a:extLst>
                <a:ext uri="{FF2B5EF4-FFF2-40B4-BE49-F238E27FC236}">
                  <a16:creationId xmlns:a16="http://schemas.microsoft.com/office/drawing/2014/main" id="{B04BE394-8D21-42BE-9259-F3CF47F471BC}"/>
                </a:ext>
              </a:extLst>
            </p:cNvPr>
            <p:cNvSpPr>
              <a:spLocks noChangeShapeType="1"/>
            </p:cNvSpPr>
            <p:nvPr/>
          </p:nvSpPr>
          <p:spPr bwMode="auto">
            <a:xfrm>
              <a:off x="971600" y="1545179"/>
              <a:ext cx="0" cy="443661"/>
            </a:xfrm>
            <a:prstGeom prst="line">
              <a:avLst/>
            </a:prstGeom>
            <a:noFill/>
            <a:ln w="9525">
              <a:solidFill>
                <a:srgbClr val="000000"/>
              </a:solidFill>
              <a:round/>
              <a:headEnd/>
              <a:tailEnd type="triangle" w="med" len="med"/>
            </a:ln>
          </p:spPr>
          <p:txBody>
            <a:bodyPr lIns="36000" tIns="0" rIns="36000" bIns="0"/>
            <a:lstStyle/>
            <a:p>
              <a:pPr marL="0" marR="0" lvl="0" indent="0" algn="ctr" defTabSz="914400" eaLnBrk="1" fontAlgn="base" latinLnBrk="0" hangingPunct="1">
                <a:lnSpc>
                  <a:spcPct val="100000"/>
                </a:lnSpc>
                <a:spcBef>
                  <a:spcPct val="15000"/>
                </a:spcBef>
                <a:spcAft>
                  <a:spcPct val="0"/>
                </a:spcAft>
                <a:buClr>
                  <a:srgbClr val="993300"/>
                </a:buClr>
                <a:buSzTx/>
                <a:buFontTx/>
                <a:buNone/>
                <a:tabLst/>
                <a:defRPr/>
              </a:pPr>
              <a:endParaRPr kumimoji="0" lang="ru-RU" sz="1600" b="0" i="0" u="none" strike="noStrike" kern="0" cap="none" spc="0" normalizeH="0" baseline="0" noProof="0">
                <a:ln>
                  <a:noFill/>
                </a:ln>
                <a:solidFill>
                  <a:srgbClr val="000000"/>
                </a:solidFill>
                <a:effectLst/>
                <a:uLnTx/>
                <a:uFillTx/>
                <a:latin typeface="Arial" charset="0"/>
              </a:endParaRPr>
            </a:p>
          </p:txBody>
        </p:sp>
        <p:sp>
          <p:nvSpPr>
            <p:cNvPr id="16" name="Text Box 10">
              <a:extLst>
                <a:ext uri="{FF2B5EF4-FFF2-40B4-BE49-F238E27FC236}">
                  <a16:creationId xmlns:a16="http://schemas.microsoft.com/office/drawing/2014/main" id="{B21C5A7C-B57F-4C82-9B95-DD445AA46E61}"/>
                </a:ext>
              </a:extLst>
            </p:cNvPr>
            <p:cNvSpPr txBox="1">
              <a:spLocks noChangeArrowheads="1"/>
            </p:cNvSpPr>
            <p:nvPr/>
          </p:nvSpPr>
          <p:spPr bwMode="auto">
            <a:xfrm>
              <a:off x="3851921" y="2054225"/>
              <a:ext cx="2736303" cy="1969770"/>
            </a:xfrm>
            <a:prstGeom prst="rect">
              <a:avLst/>
            </a:prstGeom>
            <a:solidFill>
              <a:srgbClr val="9DB78B">
                <a:alpha val="30196"/>
              </a:srgbClr>
            </a:solidFill>
            <a:ln w="9525">
              <a:noFill/>
              <a:miter lim="800000"/>
              <a:headEnd/>
              <a:tailEnd/>
            </a:ln>
          </p:spPr>
          <p:txBody>
            <a:bodyPr wrap="square" lIns="36000" tIns="0" rIns="36000" bIns="0">
              <a:spAutoFit/>
            </a:bodyPr>
            <a:lstStyle/>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Законы развития</a:t>
              </a:r>
              <a:endParaRPr kumimoji="0" lang="en-US" sz="1600" b="1" i="0" u="none" strike="noStrike" kern="0" cap="none" spc="0" normalizeH="0" baseline="0" noProof="0" dirty="0">
                <a:ln>
                  <a:noFill/>
                </a:ln>
                <a:solidFill>
                  <a:srgbClr val="000000"/>
                </a:solidFill>
                <a:effectLst/>
                <a:uLnTx/>
                <a:uFillTx/>
                <a:latin typeface="Arial" charset="0"/>
              </a:endParaRP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Системный оператор</a:t>
              </a:r>
              <a:endParaRPr kumimoji="0" lang="en-US" sz="1600" b="1" i="0" u="none" strike="noStrike" kern="0" cap="none" spc="0" normalizeH="0" baseline="0" noProof="0" dirty="0">
                <a:ln>
                  <a:noFill/>
                </a:ln>
                <a:solidFill>
                  <a:srgbClr val="000000"/>
                </a:solidFill>
                <a:effectLst/>
                <a:uLnTx/>
                <a:uFillTx/>
                <a:latin typeface="Arial" charset="0"/>
              </a:endParaRP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ФОП (функционально-ориентированный поиск)</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Алгоритм решения изобретательских задач (АРИЗ)</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Элепольный анализ</a:t>
              </a:r>
            </a:p>
          </p:txBody>
        </p:sp>
        <p:sp>
          <p:nvSpPr>
            <p:cNvPr id="17" name="Text Box 8">
              <a:extLst>
                <a:ext uri="{FF2B5EF4-FFF2-40B4-BE49-F238E27FC236}">
                  <a16:creationId xmlns:a16="http://schemas.microsoft.com/office/drawing/2014/main" id="{686E638B-1C9A-4050-A300-8452F53B8029}"/>
                </a:ext>
              </a:extLst>
            </p:cNvPr>
            <p:cNvSpPr txBox="1">
              <a:spLocks noChangeArrowheads="1"/>
            </p:cNvSpPr>
            <p:nvPr/>
          </p:nvSpPr>
          <p:spPr bwMode="auto">
            <a:xfrm>
              <a:off x="8006591" y="1052736"/>
              <a:ext cx="1029905" cy="246221"/>
            </a:xfrm>
            <a:prstGeom prst="rect">
              <a:avLst/>
            </a:prstGeom>
            <a:solidFill>
              <a:srgbClr val="FFFF00">
                <a:alpha val="74901"/>
              </a:srgbClr>
            </a:solidFill>
            <a:ln w="9525">
              <a:solidFill>
                <a:srgbClr val="000000"/>
              </a:solidFill>
              <a:miter lim="800000"/>
              <a:headEnd/>
              <a:tailEnd/>
            </a:ln>
          </p:spPr>
          <p:txBody>
            <a:bodyPr wrap="square" lIns="36000" tIns="0" rIns="36000" bIns="0">
              <a:spAutoFit/>
            </a:bodyPr>
            <a:lstStyle/>
            <a:p>
              <a:pPr marL="0" marR="0" lvl="0" indent="0" algn="ctr" defTabSz="914400" eaLnBrk="1" fontAlgn="base" latinLnBrk="0" hangingPunct="1">
                <a:lnSpc>
                  <a:spcPct val="100000"/>
                </a:lnSpc>
                <a:spcBef>
                  <a:spcPct val="0"/>
                </a:spcBef>
                <a:spcAft>
                  <a:spcPct val="0"/>
                </a:spcAft>
                <a:buClr>
                  <a:srgbClr val="FF9900"/>
                </a:buClr>
                <a:buSzPct val="80000"/>
                <a:buFont typeface="Wingdings" pitchFamily="2" charset="2"/>
                <a:buNone/>
                <a:tabLst/>
                <a:defRPr/>
              </a:pPr>
              <a:r>
                <a:rPr kumimoji="0" lang="ru-RU" sz="1600" b="1" i="0" u="none" strike="noStrike" kern="0" cap="none" spc="0" normalizeH="0" baseline="0" noProof="0" dirty="0">
                  <a:ln>
                    <a:noFill/>
                  </a:ln>
                  <a:solidFill>
                    <a:srgbClr val="000000"/>
                  </a:solidFill>
                  <a:effectLst/>
                  <a:uLnTx/>
                  <a:uFillTx/>
                  <a:latin typeface="Arial" charset="0"/>
                </a:rPr>
                <a:t>ТРТЛ</a:t>
              </a:r>
            </a:p>
          </p:txBody>
        </p:sp>
        <p:sp>
          <p:nvSpPr>
            <p:cNvPr id="18" name="Line 14">
              <a:extLst>
                <a:ext uri="{FF2B5EF4-FFF2-40B4-BE49-F238E27FC236}">
                  <a16:creationId xmlns:a16="http://schemas.microsoft.com/office/drawing/2014/main" id="{FED0C02A-F624-438E-99EF-E5A55DB1BC6C}"/>
                </a:ext>
              </a:extLst>
            </p:cNvPr>
            <p:cNvSpPr>
              <a:spLocks noChangeShapeType="1"/>
            </p:cNvSpPr>
            <p:nvPr/>
          </p:nvSpPr>
          <p:spPr bwMode="auto">
            <a:xfrm rot="21540000">
              <a:off x="8507031" y="1298813"/>
              <a:ext cx="4823" cy="1338243"/>
            </a:xfrm>
            <a:prstGeom prst="line">
              <a:avLst/>
            </a:prstGeom>
            <a:noFill/>
            <a:ln w="9525">
              <a:solidFill>
                <a:srgbClr val="000000"/>
              </a:solidFill>
              <a:round/>
              <a:headEnd/>
              <a:tailEnd type="triangle" w="med" len="med"/>
            </a:ln>
          </p:spPr>
          <p:txBody>
            <a:bodyPr lIns="36000" tIns="0" rIns="36000" bIns="0"/>
            <a:lstStyle/>
            <a:p>
              <a:pPr marL="0" marR="0" lvl="0" indent="0" algn="ctr" defTabSz="914400" eaLnBrk="1" fontAlgn="base" latinLnBrk="0" hangingPunct="1">
                <a:lnSpc>
                  <a:spcPct val="100000"/>
                </a:lnSpc>
                <a:spcBef>
                  <a:spcPct val="15000"/>
                </a:spcBef>
                <a:spcAft>
                  <a:spcPct val="0"/>
                </a:spcAft>
                <a:buClr>
                  <a:srgbClr val="993300"/>
                </a:buClr>
                <a:buSzTx/>
                <a:buFontTx/>
                <a:buNone/>
                <a:tabLst/>
                <a:defRPr/>
              </a:pPr>
              <a:endParaRPr kumimoji="0" lang="ru-RU" sz="1600" b="0" i="0" u="none" strike="noStrike" kern="0" cap="none" spc="0" normalizeH="0" baseline="0" noProof="0">
                <a:ln>
                  <a:noFill/>
                </a:ln>
                <a:solidFill>
                  <a:srgbClr val="000000"/>
                </a:solidFill>
                <a:effectLst/>
                <a:uLnTx/>
                <a:uFillTx/>
                <a:latin typeface="Arial" charset="0"/>
              </a:endParaRPr>
            </a:p>
          </p:txBody>
        </p:sp>
        <p:sp>
          <p:nvSpPr>
            <p:cNvPr id="19" name="Text Box 12">
              <a:extLst>
                <a:ext uri="{FF2B5EF4-FFF2-40B4-BE49-F238E27FC236}">
                  <a16:creationId xmlns:a16="http://schemas.microsoft.com/office/drawing/2014/main" id="{190C2CF4-6B70-4240-9A02-AC5EAE8182F3}"/>
                </a:ext>
              </a:extLst>
            </p:cNvPr>
            <p:cNvSpPr txBox="1">
              <a:spLocks noChangeArrowheads="1"/>
            </p:cNvSpPr>
            <p:nvPr/>
          </p:nvSpPr>
          <p:spPr bwMode="auto">
            <a:xfrm>
              <a:off x="7524328" y="2636912"/>
              <a:ext cx="1619672" cy="1231106"/>
            </a:xfrm>
            <a:prstGeom prst="rect">
              <a:avLst/>
            </a:prstGeom>
            <a:solidFill>
              <a:srgbClr val="9DB78B">
                <a:alpha val="30196"/>
              </a:srgbClr>
            </a:solidFill>
            <a:ln w="9525">
              <a:noFill/>
              <a:miter lim="800000"/>
              <a:headEnd/>
              <a:tailEnd/>
            </a:ln>
          </p:spPr>
          <p:txBody>
            <a:bodyPr wrap="square" lIns="36000" tIns="0" rIns="36000" bIns="0">
              <a:spAutoFit/>
            </a:bodyPr>
            <a:lstStyle/>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kumimoji="0" lang="ru-RU" sz="1600" b="1" i="0" u="none" strike="noStrike" kern="0" cap="none" spc="0" normalizeH="0" baseline="0" noProof="0" dirty="0">
                  <a:ln>
                    <a:noFill/>
                  </a:ln>
                  <a:solidFill>
                    <a:srgbClr val="000000"/>
                  </a:solidFill>
                  <a:effectLst/>
                  <a:uLnTx/>
                  <a:uFillTx/>
                  <a:latin typeface="Arial" charset="0"/>
                </a:rPr>
                <a:t>КТЛ</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lang="ru-RU" sz="1600" b="1" kern="0" dirty="0">
                  <a:solidFill>
                    <a:srgbClr val="000000"/>
                  </a:solidFill>
                  <a:latin typeface="Arial" charset="0"/>
                </a:rPr>
                <a:t>ЖСТЛ</a:t>
              </a:r>
            </a:p>
            <a:p>
              <a:pPr marL="0" marR="0" lvl="0" indent="0" defTabSz="914400" eaLnBrk="1" fontAlgn="base" latinLnBrk="0" hangingPunct="1">
                <a:lnSpc>
                  <a:spcPct val="100000"/>
                </a:lnSpc>
                <a:spcBef>
                  <a:spcPct val="0"/>
                </a:spcBef>
                <a:spcAft>
                  <a:spcPct val="0"/>
                </a:spcAft>
                <a:buClr>
                  <a:srgbClr val="FF9900"/>
                </a:buClr>
                <a:buSzPct val="80000"/>
                <a:buFont typeface="Wingdings" pitchFamily="2" charset="2"/>
                <a:buChar char="n"/>
                <a:tabLst/>
                <a:defRPr/>
              </a:pPr>
              <a:r>
                <a:rPr lang="ru-RU" sz="1600" b="1" kern="0" dirty="0">
                  <a:solidFill>
                    <a:srgbClr val="000000"/>
                  </a:solidFill>
                  <a:latin typeface="Arial" charset="0"/>
                </a:rPr>
                <a:t>Картотека биографий ТЛ</a:t>
              </a:r>
            </a:p>
            <a:p>
              <a:pPr marL="0" marR="0" lvl="0" indent="0" defTabSz="914400" eaLnBrk="1" fontAlgn="base" latinLnBrk="0" hangingPunct="1">
                <a:lnSpc>
                  <a:spcPct val="100000"/>
                </a:lnSpc>
                <a:spcBef>
                  <a:spcPct val="0"/>
                </a:spcBef>
                <a:spcAft>
                  <a:spcPct val="0"/>
                </a:spcAft>
                <a:buClr>
                  <a:srgbClr val="FF9900"/>
                </a:buClr>
                <a:buSzPct val="80000"/>
                <a:tabLst/>
                <a:defRPr/>
              </a:pPr>
              <a:endParaRPr kumimoji="0" lang="ru-RU" sz="1600" b="1" i="0" u="none" strike="noStrike" kern="0" cap="none" spc="0" normalizeH="0" baseline="0" noProof="0" dirty="0">
                <a:ln>
                  <a:noFill/>
                </a:ln>
                <a:solidFill>
                  <a:srgbClr val="000000"/>
                </a:solidFill>
                <a:effectLst/>
                <a:uLnTx/>
                <a:uFillTx/>
                <a:latin typeface="Arial" charset="0"/>
              </a:endParaRPr>
            </a:p>
          </p:txBody>
        </p:sp>
      </p:grpSp>
    </p:spTree>
    <p:extLst>
      <p:ext uri="{BB962C8B-B14F-4D97-AF65-F5344CB8AC3E}">
        <p14:creationId xmlns:p14="http://schemas.microsoft.com/office/powerpoint/2010/main" val="65748746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723396-7C29-4F6E-BA1F-8D0B459A4C26}"/>
              </a:ext>
            </a:extLst>
          </p:cNvPr>
          <p:cNvSpPr>
            <a:spLocks noGrp="1"/>
          </p:cNvSpPr>
          <p:nvPr>
            <p:ph type="title"/>
          </p:nvPr>
        </p:nvSpPr>
        <p:spPr/>
        <p:txBody>
          <a:bodyPr/>
          <a:lstStyle/>
          <a:p>
            <a:r>
              <a:rPr lang="ru-RU" dirty="0"/>
              <a:t>Система «Икар и Дедал»</a:t>
            </a:r>
          </a:p>
        </p:txBody>
      </p:sp>
      <p:sp>
        <p:nvSpPr>
          <p:cNvPr id="6" name="Объект 3">
            <a:extLst>
              <a:ext uri="{FF2B5EF4-FFF2-40B4-BE49-F238E27FC236}">
                <a16:creationId xmlns:a16="http://schemas.microsoft.com/office/drawing/2014/main" id="{463170FB-082F-4B90-8E61-7E689F321022}"/>
              </a:ext>
            </a:extLst>
          </p:cNvPr>
          <p:cNvSpPr txBox="1">
            <a:spLocks/>
          </p:cNvSpPr>
          <p:nvPr/>
        </p:nvSpPr>
        <p:spPr bwMode="auto">
          <a:xfrm>
            <a:off x="69056" y="462064"/>
            <a:ext cx="9144000" cy="6395936"/>
          </a:xfrm>
          <a:prstGeom prst="rect">
            <a:avLst/>
          </a:prstGeom>
          <a:noFill/>
          <a:ln w="9525">
            <a:noFill/>
            <a:miter lim="800000"/>
            <a:headEnd/>
            <a:tailEnd/>
          </a:ln>
        </p:spPr>
        <p:txBody>
          <a:bodyPr vert="horz" wrap="square" lIns="108000" tIns="180000" rIns="108000" bIns="180000" numCol="1" anchor="t" anchorCtr="0" compatLnSpc="1">
            <a:prstTxWarp prst="textNoShape">
              <a:avLst/>
            </a:prstTxWarp>
            <a:spAutoFit/>
          </a:bodyPr>
          <a:lstStyle>
            <a:lvl1pPr marL="233363" indent="-233363" algn="l" rtl="0" eaLnBrk="0" fontAlgn="base" hangingPunct="0">
              <a:lnSpc>
                <a:spcPct val="115000"/>
              </a:lnSpc>
              <a:spcBef>
                <a:spcPct val="30000"/>
              </a:spcBef>
              <a:spcAft>
                <a:spcPct val="30000"/>
              </a:spcAft>
              <a:buClr>
                <a:schemeClr val="hlink"/>
              </a:buClr>
              <a:buFont typeface="Wingdings 3"/>
              <a:buChar char="}"/>
              <a:defRPr b="1">
                <a:solidFill>
                  <a:schemeClr val="tx1"/>
                </a:solidFill>
                <a:latin typeface="+mn-lt"/>
                <a:ea typeface="+mn-ea"/>
                <a:cs typeface="+mn-cs"/>
              </a:defRPr>
            </a:lvl1pPr>
            <a:lvl2pPr marL="573088" indent="-225425" algn="l" rtl="0" eaLnBrk="0" fontAlgn="base" hangingPunct="0">
              <a:lnSpc>
                <a:spcPct val="115000"/>
              </a:lnSpc>
              <a:spcBef>
                <a:spcPct val="30000"/>
              </a:spcBef>
              <a:spcAft>
                <a:spcPct val="30000"/>
              </a:spcAft>
              <a:buClr>
                <a:schemeClr val="hlink"/>
              </a:buClr>
              <a:buSzPct val="120000"/>
              <a:buChar char="•"/>
              <a:defRPr sz="1600" b="1">
                <a:solidFill>
                  <a:schemeClr val="tx1"/>
                </a:solidFill>
                <a:latin typeface="+mn-lt"/>
              </a:defRPr>
            </a:lvl2pPr>
            <a:lvl3pPr marL="915988" indent="-228600" algn="l" rtl="0" eaLnBrk="0" fontAlgn="base" hangingPunct="0">
              <a:lnSpc>
                <a:spcPct val="115000"/>
              </a:lnSpc>
              <a:spcBef>
                <a:spcPct val="30000"/>
              </a:spcBef>
              <a:spcAft>
                <a:spcPct val="30000"/>
              </a:spcAft>
              <a:buClr>
                <a:schemeClr val="hlink"/>
              </a:buClr>
              <a:buChar char="•"/>
              <a:defRPr sz="1600" b="1">
                <a:solidFill>
                  <a:schemeClr val="tx1"/>
                </a:solidFill>
                <a:latin typeface="+mn-lt"/>
              </a:defRPr>
            </a:lvl3pPr>
            <a:lvl4pPr marL="1201738" indent="-171450" algn="l" rtl="0" eaLnBrk="0" fontAlgn="base" hangingPunct="0">
              <a:lnSpc>
                <a:spcPct val="115000"/>
              </a:lnSpc>
              <a:spcBef>
                <a:spcPct val="20000"/>
              </a:spcBef>
              <a:spcAft>
                <a:spcPct val="0"/>
              </a:spcAft>
              <a:buClr>
                <a:srgbClr val="993300"/>
              </a:buClr>
              <a:buFont typeface="Wingdings" pitchFamily="2" charset="2"/>
              <a:buChar char="§"/>
              <a:defRPr sz="1400">
                <a:solidFill>
                  <a:schemeClr val="tx1"/>
                </a:solidFill>
                <a:latin typeface="+mn-lt"/>
              </a:defRPr>
            </a:lvl4pPr>
            <a:lvl5pPr marL="1430338" indent="-114300" algn="l" rtl="0" eaLnBrk="0" fontAlgn="base" hangingPunct="0">
              <a:lnSpc>
                <a:spcPct val="115000"/>
              </a:lnSpc>
              <a:spcBef>
                <a:spcPct val="20000"/>
              </a:spcBef>
              <a:spcAft>
                <a:spcPct val="0"/>
              </a:spcAft>
              <a:buClr>
                <a:schemeClr val="accent1"/>
              </a:buClr>
              <a:buChar char="o"/>
              <a:defRPr sz="1400">
                <a:solidFill>
                  <a:schemeClr val="tx1"/>
                </a:solidFill>
                <a:latin typeface="+mn-lt"/>
              </a:defRPr>
            </a:lvl5pPr>
            <a:lvl6pPr marL="1887538" indent="-114300" algn="l" rtl="0" fontAlgn="base">
              <a:lnSpc>
                <a:spcPct val="115000"/>
              </a:lnSpc>
              <a:spcBef>
                <a:spcPct val="20000"/>
              </a:spcBef>
              <a:spcAft>
                <a:spcPct val="0"/>
              </a:spcAft>
              <a:buClr>
                <a:schemeClr val="accent1"/>
              </a:buClr>
              <a:buChar char="o"/>
              <a:defRPr sz="1400">
                <a:solidFill>
                  <a:schemeClr val="tx1"/>
                </a:solidFill>
                <a:latin typeface="+mn-lt"/>
              </a:defRPr>
            </a:lvl6pPr>
            <a:lvl7pPr marL="2344738" indent="-114300" algn="l" rtl="0" fontAlgn="base">
              <a:lnSpc>
                <a:spcPct val="115000"/>
              </a:lnSpc>
              <a:spcBef>
                <a:spcPct val="20000"/>
              </a:spcBef>
              <a:spcAft>
                <a:spcPct val="0"/>
              </a:spcAft>
              <a:buClr>
                <a:schemeClr val="accent1"/>
              </a:buClr>
              <a:buChar char="o"/>
              <a:defRPr sz="1400">
                <a:solidFill>
                  <a:schemeClr val="tx1"/>
                </a:solidFill>
                <a:latin typeface="+mn-lt"/>
              </a:defRPr>
            </a:lvl7pPr>
            <a:lvl8pPr marL="2801938" indent="-114300" algn="l" rtl="0" fontAlgn="base">
              <a:lnSpc>
                <a:spcPct val="115000"/>
              </a:lnSpc>
              <a:spcBef>
                <a:spcPct val="20000"/>
              </a:spcBef>
              <a:spcAft>
                <a:spcPct val="0"/>
              </a:spcAft>
              <a:buClr>
                <a:schemeClr val="accent1"/>
              </a:buClr>
              <a:buChar char="o"/>
              <a:defRPr sz="1400">
                <a:solidFill>
                  <a:schemeClr val="tx1"/>
                </a:solidFill>
                <a:latin typeface="+mn-lt"/>
              </a:defRPr>
            </a:lvl8pPr>
            <a:lvl9pPr marL="3259138" indent="-114300" algn="l" rtl="0" fontAlgn="base">
              <a:lnSpc>
                <a:spcPct val="115000"/>
              </a:lnSpc>
              <a:spcBef>
                <a:spcPct val="20000"/>
              </a:spcBef>
              <a:spcAft>
                <a:spcPct val="0"/>
              </a:spcAft>
              <a:buClr>
                <a:schemeClr val="accent1"/>
              </a:buClr>
              <a:buChar char="o"/>
              <a:defRPr sz="1400">
                <a:solidFill>
                  <a:schemeClr val="tx1"/>
                </a:solidFill>
                <a:latin typeface="+mn-lt"/>
              </a:defRPr>
            </a:lvl9pPr>
          </a:lstStyle>
          <a:p>
            <a:pPr marL="233363" marR="0" lvl="0" indent="-233363" algn="l" defTabSz="914400" rtl="0" eaLnBrk="0" fontAlgn="base" latinLnBrk="0" hangingPunct="0">
              <a:lnSpc>
                <a:spcPct val="100000"/>
              </a:lnSpc>
              <a:spcBef>
                <a:spcPct val="30000"/>
              </a:spcBef>
              <a:spcAft>
                <a:spcPts val="0"/>
              </a:spcAft>
              <a:buClr>
                <a:srgbClr val="496D77"/>
              </a:buClr>
              <a:buSzTx/>
              <a:buFont typeface="Wingdings 3"/>
              <a:buChar char="}"/>
              <a:tabLst/>
              <a:defRPr/>
            </a:pPr>
            <a:r>
              <a:rPr kumimoji="0" lang="ru-RU" sz="1400" b="1" i="0" u="none" strike="noStrike" kern="0" cap="none" spc="0" normalizeH="0" baseline="0" noProof="0" dirty="0">
                <a:ln>
                  <a:noFill/>
                </a:ln>
                <a:solidFill>
                  <a:srgbClr val="000000"/>
                </a:solidFill>
                <a:effectLst/>
                <a:uLnTx/>
                <a:uFillTx/>
                <a:latin typeface="Arial"/>
                <a:ea typeface="+mn-ea"/>
                <a:cs typeface="+mn-cs"/>
              </a:rPr>
              <a:t>1. Основы системы сертификации «Икар и Дедал»</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Материалы конференции Саммита разработчиков ТРИЗ в 2015 году </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Программы обучения ТРИЗ Г.С. Альтшуллера «Икар и Дедал» </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Декларация Саммита разработчиков ТРИЗ </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Документ «Основы знаний по ТРИЗ. Версия 1.0» и его вторая версия.</a:t>
            </a:r>
          </a:p>
          <a:p>
            <a:pPr marL="233363" marR="0" lvl="0" indent="-233363" algn="l" defTabSz="914400" rtl="0" eaLnBrk="0" fontAlgn="base" latinLnBrk="0" hangingPunct="0">
              <a:lnSpc>
                <a:spcPct val="100000"/>
              </a:lnSpc>
              <a:spcBef>
                <a:spcPct val="30000"/>
              </a:spcBef>
              <a:spcAft>
                <a:spcPts val="0"/>
              </a:spcAft>
              <a:buClr>
                <a:srgbClr val="496D77"/>
              </a:buClr>
              <a:buSzTx/>
              <a:buFont typeface="Wingdings 3"/>
              <a:buChar char="}"/>
              <a:tabLst/>
              <a:defRPr/>
            </a:pPr>
            <a:r>
              <a:rPr kumimoji="0" lang="ru-RU" sz="1400" b="1" i="0" u="none" strike="noStrike" kern="0" cap="none" spc="0" normalizeH="0" baseline="0" noProof="0" dirty="0">
                <a:ln>
                  <a:noFill/>
                </a:ln>
                <a:solidFill>
                  <a:srgbClr val="000000"/>
                </a:solidFill>
                <a:effectLst/>
                <a:uLnTx/>
                <a:uFillTx/>
                <a:latin typeface="Arial"/>
                <a:ea typeface="+mn-ea"/>
                <a:cs typeface="+mn-cs"/>
              </a:rPr>
              <a:t>Выделяются три уровня усвоения инструментов ТРИЗ.</a:t>
            </a:r>
          </a:p>
          <a:p>
            <a:pPr marL="573088" marR="0" lvl="1" indent="-225425" algn="l" defTabSz="914400" rtl="0" eaLnBrk="0" fontAlgn="base" latinLnBrk="0" hangingPunct="0">
              <a:lnSpc>
                <a:spcPct val="100000"/>
              </a:lnSpc>
              <a:spcBef>
                <a:spcPct val="30000"/>
              </a:spcBef>
              <a:spcAft>
                <a:spcPts val="0"/>
              </a:spcAft>
              <a:buClr>
                <a:srgbClr val="496D77"/>
              </a:buClr>
              <a:buSzPct val="120000"/>
              <a:buFontTx/>
              <a:buChar char="•"/>
              <a:tabLst/>
              <a:defRPr/>
            </a:pPr>
            <a:r>
              <a:rPr kumimoji="0" lang="ru-RU" sz="1200" b="1" i="0" strike="noStrike" kern="0" cap="none" spc="0" normalizeH="0" baseline="0" noProof="0" dirty="0">
                <a:ln>
                  <a:noFill/>
                </a:ln>
                <a:solidFill>
                  <a:srgbClr val="000000"/>
                </a:solidFill>
                <a:effectLst/>
                <a:uLnTx/>
                <a:uFillTx/>
                <a:latin typeface="Arial"/>
              </a:rPr>
              <a:t>1-уровень. Умение решать изобретательскую задачу КАК ЕСТЬ.</a:t>
            </a:r>
          </a:p>
          <a:p>
            <a:pPr marL="573088" marR="0" lvl="1" indent="-225425" algn="l" defTabSz="914400" rtl="0" eaLnBrk="0" fontAlgn="base" latinLnBrk="0" hangingPunct="0">
              <a:lnSpc>
                <a:spcPct val="100000"/>
              </a:lnSpc>
              <a:spcBef>
                <a:spcPct val="3000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2-й уровень. Умение анализировать систему (процесс) КАК ЕСТЬ, находить изобретательские задачи и решать множество изобретательских задач</a:t>
            </a:r>
          </a:p>
          <a:p>
            <a:pPr marL="573088" marR="0" lvl="1" indent="-225425" algn="l" defTabSz="914400" rtl="0" eaLnBrk="0" fontAlgn="base" latinLnBrk="0" hangingPunct="0">
              <a:lnSpc>
                <a:spcPct val="100000"/>
              </a:lnSpc>
              <a:spcBef>
                <a:spcPct val="3000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3-й уровень. Умение прогнозировать эволюцию комплекса систем КАК БУДЕТ, находить пределы принципа действия систем (процессов) и ее элементов. А также навыки 1-го и 2-го уровней.  </a:t>
            </a:r>
          </a:p>
          <a:p>
            <a:pPr marL="233363" marR="0" lvl="0" indent="-233363" algn="l" defTabSz="914400" rtl="0" eaLnBrk="0" fontAlgn="base" latinLnBrk="0" hangingPunct="0">
              <a:lnSpc>
                <a:spcPct val="100000"/>
              </a:lnSpc>
              <a:spcBef>
                <a:spcPct val="30000"/>
              </a:spcBef>
              <a:spcAft>
                <a:spcPts val="0"/>
              </a:spcAft>
              <a:buClr>
                <a:srgbClr val="496D77"/>
              </a:buClr>
              <a:buSzTx/>
              <a:buFont typeface="Wingdings 3"/>
              <a:buChar char="}"/>
              <a:tabLst/>
              <a:defRPr/>
            </a:pPr>
            <a:r>
              <a:rPr kumimoji="0" lang="ru-RU" sz="1400" b="1" i="0" u="none" strike="noStrike" kern="0" cap="none" spc="0" normalizeH="0" baseline="0" noProof="0" dirty="0">
                <a:ln>
                  <a:noFill/>
                </a:ln>
                <a:solidFill>
                  <a:srgbClr val="000000"/>
                </a:solidFill>
                <a:effectLst/>
                <a:uLnTx/>
                <a:uFillTx/>
                <a:latin typeface="Arial"/>
                <a:ea typeface="+mn-ea"/>
                <a:cs typeface="+mn-cs"/>
              </a:rPr>
              <a:t>Для Юниоров устанавливается только два уровня (первый и второй).</a:t>
            </a:r>
          </a:p>
          <a:p>
            <a:pPr marL="233363" marR="0" lvl="0" indent="-233363" algn="l" defTabSz="914400" rtl="0" eaLnBrk="0" fontAlgn="base" latinLnBrk="0" hangingPunct="0">
              <a:lnSpc>
                <a:spcPct val="100000"/>
              </a:lnSpc>
              <a:spcBef>
                <a:spcPct val="30000"/>
              </a:spcBef>
              <a:spcAft>
                <a:spcPts val="0"/>
              </a:spcAft>
              <a:buClr>
                <a:srgbClr val="496D77"/>
              </a:buClr>
              <a:buSzTx/>
              <a:buFont typeface="Wingdings 3"/>
              <a:buChar char="}"/>
              <a:tabLst/>
              <a:defRPr/>
            </a:pPr>
            <a:r>
              <a:rPr kumimoji="0" lang="ru-RU" sz="1400" b="1" i="0" u="none" strike="noStrike" kern="0" cap="none" spc="0" normalizeH="0" baseline="0" noProof="0" dirty="0">
                <a:ln>
                  <a:noFill/>
                </a:ln>
                <a:solidFill>
                  <a:srgbClr val="000000"/>
                </a:solidFill>
                <a:effectLst/>
                <a:uLnTx/>
                <a:uFillTx/>
                <a:latin typeface="Arial"/>
                <a:ea typeface="+mn-ea"/>
                <a:cs typeface="+mn-cs"/>
              </a:rPr>
              <a:t>С самого первого уровня предъявляются требования к самостоятельной деятельности. </a:t>
            </a:r>
          </a:p>
          <a:p>
            <a:pPr marL="233363" marR="0" lvl="0" indent="-233363" algn="l" defTabSz="914400" rtl="0" eaLnBrk="0" fontAlgn="base" latinLnBrk="0" hangingPunct="0">
              <a:lnSpc>
                <a:spcPct val="100000"/>
              </a:lnSpc>
              <a:spcBef>
                <a:spcPct val="30000"/>
              </a:spcBef>
              <a:spcAft>
                <a:spcPts val="0"/>
              </a:spcAft>
              <a:buClr>
                <a:srgbClr val="496D77"/>
              </a:buClr>
              <a:buSzTx/>
              <a:buFont typeface="Wingdings 3"/>
              <a:buChar char="}"/>
              <a:tabLst/>
              <a:defRPr/>
            </a:pPr>
            <a:r>
              <a:rPr kumimoji="0" lang="ru-RU" sz="1400" b="1" i="0" u="none" strike="noStrike" kern="0" cap="none" spc="0" normalizeH="0" baseline="0" noProof="0" dirty="0">
                <a:ln>
                  <a:noFill/>
                </a:ln>
                <a:solidFill>
                  <a:srgbClr val="000000"/>
                </a:solidFill>
                <a:effectLst/>
                <a:uLnTx/>
                <a:uFillTx/>
                <a:latin typeface="Arial"/>
                <a:ea typeface="+mn-ea"/>
                <a:cs typeface="+mn-cs"/>
              </a:rPr>
              <a:t>Уровень усвоения инструментов по ТРИЗ имеет шесть градаций:</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1) может объяснить, что это означает </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2) может привести примеры использования  </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3) Может применить в учебных заданиях с подсказками (справками)</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4) Может применить в учебных заданиях без подсказок</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5) Может применять в практической деятельности </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6) Может приводить примеры модификаций и развивать инструмент.</a:t>
            </a:r>
          </a:p>
          <a:p>
            <a:pPr marL="233363" marR="0" lvl="0" indent="-233363" algn="l" defTabSz="914400" rtl="0" eaLnBrk="0" fontAlgn="base" latinLnBrk="0" hangingPunct="0">
              <a:lnSpc>
                <a:spcPct val="100000"/>
              </a:lnSpc>
              <a:spcBef>
                <a:spcPct val="30000"/>
              </a:spcBef>
              <a:spcAft>
                <a:spcPts val="0"/>
              </a:spcAft>
              <a:buClr>
                <a:srgbClr val="496D77"/>
              </a:buClr>
              <a:buSzTx/>
              <a:buFont typeface="Wingdings 3"/>
              <a:buChar char="}"/>
              <a:tabLst/>
              <a:defRPr/>
            </a:pPr>
            <a:r>
              <a:rPr kumimoji="0" lang="ru-RU" sz="1400" b="1" i="0" u="none" strike="noStrike" kern="0" cap="none" spc="0" normalizeH="0" baseline="0" noProof="0" dirty="0">
                <a:ln>
                  <a:noFill/>
                </a:ln>
                <a:solidFill>
                  <a:srgbClr val="000000"/>
                </a:solidFill>
                <a:effectLst/>
                <a:uLnTx/>
                <a:uFillTx/>
                <a:latin typeface="Arial"/>
                <a:ea typeface="+mn-ea"/>
                <a:cs typeface="+mn-cs"/>
              </a:rPr>
              <a:t>Знания, которые напрямую не связаны с постановкой и решением изобретательских задач, но важны для усвоения ТРИЗ, оцениваются по трем уровням усвоения:</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1s) В общем виде, поверхностно </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2s) Детально с примерами  </a:t>
            </a:r>
          </a:p>
          <a:p>
            <a:pPr marL="573088" marR="0" lvl="1" indent="-225425" algn="l" defTabSz="914400" rtl="0" eaLnBrk="0" fontAlgn="base" latinLnBrk="0" hangingPunct="0">
              <a:lnSpc>
                <a:spcPct val="100000"/>
              </a:lnSpc>
              <a:spcBef>
                <a:spcPts val="0"/>
              </a:spcBef>
              <a:spcAft>
                <a:spcPts val="0"/>
              </a:spcAft>
              <a:buClr>
                <a:srgbClr val="496D77"/>
              </a:buClr>
              <a:buSzPct val="120000"/>
              <a:buFontTx/>
              <a:buChar char="•"/>
              <a:tabLst/>
              <a:defRPr/>
            </a:pPr>
            <a:r>
              <a:rPr kumimoji="0" lang="ru-RU" sz="1200" b="1" i="0" u="none" strike="noStrike" kern="0" cap="none" spc="0" normalizeH="0" baseline="0" noProof="0" dirty="0">
                <a:ln>
                  <a:noFill/>
                </a:ln>
                <a:solidFill>
                  <a:srgbClr val="000000"/>
                </a:solidFill>
                <a:effectLst/>
                <a:uLnTx/>
                <a:uFillTx/>
                <a:latin typeface="Arial"/>
              </a:rPr>
              <a:t>3s) С логикой развития.</a:t>
            </a:r>
          </a:p>
          <a:p>
            <a:pPr marL="233363" marR="0" lvl="0" indent="-233363" algn="l" defTabSz="914400" rtl="0" eaLnBrk="0" fontAlgn="base" latinLnBrk="0" hangingPunct="0">
              <a:lnSpc>
                <a:spcPct val="100000"/>
              </a:lnSpc>
              <a:spcBef>
                <a:spcPct val="30000"/>
              </a:spcBef>
              <a:spcAft>
                <a:spcPts val="0"/>
              </a:spcAft>
              <a:buClr>
                <a:srgbClr val="496D77"/>
              </a:buClr>
              <a:buSzTx/>
              <a:buFont typeface="Wingdings 3"/>
              <a:buChar char="}"/>
              <a:tabLst/>
              <a:defRPr/>
            </a:pPr>
            <a:r>
              <a:rPr kumimoji="0" lang="ru-RU" sz="1400" b="1" i="0" u="none" strike="noStrike" kern="0" cap="none" spc="0" normalizeH="0" baseline="0" noProof="0" dirty="0">
                <a:ln>
                  <a:noFill/>
                </a:ln>
                <a:solidFill>
                  <a:srgbClr val="000000"/>
                </a:solidFill>
                <a:effectLst/>
                <a:uLnTx/>
                <a:uFillTx/>
                <a:latin typeface="Arial"/>
                <a:ea typeface="+mn-ea"/>
                <a:cs typeface="+mn-cs"/>
              </a:rPr>
              <a:t>Для получения того или иного уровня сертификации специалисту требуется усвоение определенного набора инструментов ТРИЗ на требуемом уровне и с учетом специализации. </a:t>
            </a:r>
          </a:p>
        </p:txBody>
      </p:sp>
      <p:pic>
        <p:nvPicPr>
          <p:cNvPr id="8" name="Рисунок 7">
            <a:extLst>
              <a:ext uri="{FF2B5EF4-FFF2-40B4-BE49-F238E27FC236}">
                <a16:creationId xmlns:a16="http://schemas.microsoft.com/office/drawing/2014/main" id="{DEA28946-71C8-4D51-B279-CF4F273C8C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72396" y="388088"/>
            <a:ext cx="1977491" cy="1558506"/>
          </a:xfrm>
          <a:prstGeom prst="rect">
            <a:avLst/>
          </a:prstGeom>
        </p:spPr>
      </p:pic>
    </p:spTree>
    <p:extLst>
      <p:ext uri="{BB962C8B-B14F-4D97-AF65-F5344CB8AC3E}">
        <p14:creationId xmlns:p14="http://schemas.microsoft.com/office/powerpoint/2010/main" val="355267608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641B1A-44A2-4EC6-8395-5F1DB611B469}"/>
              </a:ext>
            </a:extLst>
          </p:cNvPr>
          <p:cNvSpPr>
            <a:spLocks noGrp="1"/>
          </p:cNvSpPr>
          <p:nvPr>
            <p:ph type="title"/>
          </p:nvPr>
        </p:nvSpPr>
        <p:spPr/>
        <p:txBody>
          <a:bodyPr/>
          <a:lstStyle/>
          <a:p>
            <a:r>
              <a:rPr lang="ru-RU" dirty="0"/>
              <a:t>Методика диагностики + «Икар и Дедал»</a:t>
            </a:r>
          </a:p>
        </p:txBody>
      </p:sp>
      <p:sp>
        <p:nvSpPr>
          <p:cNvPr id="5" name="Content Placeholder 7">
            <a:extLst>
              <a:ext uri="{FF2B5EF4-FFF2-40B4-BE49-F238E27FC236}">
                <a16:creationId xmlns:a16="http://schemas.microsoft.com/office/drawing/2014/main" id="{0A3F122C-D982-48A2-A61C-E28D96978CE3}"/>
              </a:ext>
            </a:extLst>
          </p:cNvPr>
          <p:cNvSpPr txBox="1">
            <a:spLocks/>
          </p:cNvSpPr>
          <p:nvPr/>
        </p:nvSpPr>
        <p:spPr>
          <a:xfrm>
            <a:off x="399134" y="1263283"/>
            <a:ext cx="4491648" cy="4961348"/>
          </a:xfrm>
          <a:prstGeom prst="rect">
            <a:avLst/>
          </a:prstGeom>
        </p:spPr>
        <p:txBody>
          <a:bodyPr/>
          <a:lstStyle>
            <a:lvl1pPr marL="233363" indent="-233363" algn="l" rtl="0" eaLnBrk="0" fontAlgn="base" hangingPunct="0">
              <a:lnSpc>
                <a:spcPct val="115000"/>
              </a:lnSpc>
              <a:spcBef>
                <a:spcPct val="30000"/>
              </a:spcBef>
              <a:spcAft>
                <a:spcPct val="30000"/>
              </a:spcAft>
              <a:buClr>
                <a:schemeClr val="hlink"/>
              </a:buClr>
              <a:buFont typeface="Wingdings 3"/>
              <a:buChar char="}"/>
              <a:defRPr b="1">
                <a:solidFill>
                  <a:schemeClr val="tx1"/>
                </a:solidFill>
                <a:latin typeface="+mn-lt"/>
                <a:ea typeface="+mn-ea"/>
                <a:cs typeface="+mn-cs"/>
              </a:defRPr>
            </a:lvl1pPr>
            <a:lvl2pPr marL="573088" indent="-225425" algn="l" rtl="0" eaLnBrk="0" fontAlgn="base" hangingPunct="0">
              <a:lnSpc>
                <a:spcPct val="115000"/>
              </a:lnSpc>
              <a:spcBef>
                <a:spcPct val="30000"/>
              </a:spcBef>
              <a:spcAft>
                <a:spcPct val="30000"/>
              </a:spcAft>
              <a:buClr>
                <a:schemeClr val="hlink"/>
              </a:buClr>
              <a:buSzPct val="120000"/>
              <a:buChar char="•"/>
              <a:defRPr sz="1600" b="1">
                <a:solidFill>
                  <a:schemeClr val="tx1"/>
                </a:solidFill>
                <a:latin typeface="+mn-lt"/>
              </a:defRPr>
            </a:lvl2pPr>
            <a:lvl3pPr marL="915988" indent="-228600" algn="l" rtl="0" eaLnBrk="0" fontAlgn="base" hangingPunct="0">
              <a:lnSpc>
                <a:spcPct val="115000"/>
              </a:lnSpc>
              <a:spcBef>
                <a:spcPct val="30000"/>
              </a:spcBef>
              <a:spcAft>
                <a:spcPct val="30000"/>
              </a:spcAft>
              <a:buClr>
                <a:schemeClr val="hlink"/>
              </a:buClr>
              <a:buChar char="•"/>
              <a:defRPr sz="1600" b="1">
                <a:solidFill>
                  <a:schemeClr val="tx1"/>
                </a:solidFill>
                <a:latin typeface="+mn-lt"/>
              </a:defRPr>
            </a:lvl3pPr>
            <a:lvl4pPr marL="1201738" indent="-171450" algn="l" rtl="0" eaLnBrk="0" fontAlgn="base" hangingPunct="0">
              <a:lnSpc>
                <a:spcPct val="115000"/>
              </a:lnSpc>
              <a:spcBef>
                <a:spcPct val="20000"/>
              </a:spcBef>
              <a:spcAft>
                <a:spcPct val="0"/>
              </a:spcAft>
              <a:buClr>
                <a:srgbClr val="993300"/>
              </a:buClr>
              <a:buFont typeface="Wingdings" pitchFamily="2" charset="2"/>
              <a:buChar char="§"/>
              <a:defRPr sz="1400">
                <a:solidFill>
                  <a:schemeClr val="tx1"/>
                </a:solidFill>
                <a:latin typeface="+mn-lt"/>
              </a:defRPr>
            </a:lvl4pPr>
            <a:lvl5pPr marL="1430338" indent="-114300" algn="l" rtl="0" eaLnBrk="0" fontAlgn="base" hangingPunct="0">
              <a:lnSpc>
                <a:spcPct val="115000"/>
              </a:lnSpc>
              <a:spcBef>
                <a:spcPct val="20000"/>
              </a:spcBef>
              <a:spcAft>
                <a:spcPct val="0"/>
              </a:spcAft>
              <a:buClr>
                <a:schemeClr val="accent1"/>
              </a:buClr>
              <a:buChar char="o"/>
              <a:defRPr sz="1400">
                <a:solidFill>
                  <a:schemeClr val="tx1"/>
                </a:solidFill>
                <a:latin typeface="+mn-lt"/>
              </a:defRPr>
            </a:lvl5pPr>
            <a:lvl6pPr marL="1887538" indent="-114300" algn="l" rtl="0" fontAlgn="base">
              <a:lnSpc>
                <a:spcPct val="115000"/>
              </a:lnSpc>
              <a:spcBef>
                <a:spcPct val="20000"/>
              </a:spcBef>
              <a:spcAft>
                <a:spcPct val="0"/>
              </a:spcAft>
              <a:buClr>
                <a:schemeClr val="accent1"/>
              </a:buClr>
              <a:buChar char="o"/>
              <a:defRPr sz="1400">
                <a:solidFill>
                  <a:schemeClr val="tx1"/>
                </a:solidFill>
                <a:latin typeface="+mn-lt"/>
              </a:defRPr>
            </a:lvl6pPr>
            <a:lvl7pPr marL="2344738" indent="-114300" algn="l" rtl="0" fontAlgn="base">
              <a:lnSpc>
                <a:spcPct val="115000"/>
              </a:lnSpc>
              <a:spcBef>
                <a:spcPct val="20000"/>
              </a:spcBef>
              <a:spcAft>
                <a:spcPct val="0"/>
              </a:spcAft>
              <a:buClr>
                <a:schemeClr val="accent1"/>
              </a:buClr>
              <a:buChar char="o"/>
              <a:defRPr sz="1400">
                <a:solidFill>
                  <a:schemeClr val="tx1"/>
                </a:solidFill>
                <a:latin typeface="+mn-lt"/>
              </a:defRPr>
            </a:lvl7pPr>
            <a:lvl8pPr marL="2801938" indent="-114300" algn="l" rtl="0" fontAlgn="base">
              <a:lnSpc>
                <a:spcPct val="115000"/>
              </a:lnSpc>
              <a:spcBef>
                <a:spcPct val="20000"/>
              </a:spcBef>
              <a:spcAft>
                <a:spcPct val="0"/>
              </a:spcAft>
              <a:buClr>
                <a:schemeClr val="accent1"/>
              </a:buClr>
              <a:buChar char="o"/>
              <a:defRPr sz="1400">
                <a:solidFill>
                  <a:schemeClr val="tx1"/>
                </a:solidFill>
                <a:latin typeface="+mn-lt"/>
              </a:defRPr>
            </a:lvl8pPr>
            <a:lvl9pPr marL="3259138" indent="-114300" algn="l" rtl="0" fontAlgn="base">
              <a:lnSpc>
                <a:spcPct val="115000"/>
              </a:lnSpc>
              <a:spcBef>
                <a:spcPct val="20000"/>
              </a:spcBef>
              <a:spcAft>
                <a:spcPct val="0"/>
              </a:spcAft>
              <a:buClr>
                <a:schemeClr val="accent1"/>
              </a:buClr>
              <a:buChar char="o"/>
              <a:defRPr sz="1400">
                <a:solidFill>
                  <a:schemeClr val="tx1"/>
                </a:solidFill>
                <a:latin typeface="+mn-lt"/>
              </a:defRPr>
            </a:lvl9pPr>
          </a:lstStyle>
          <a:p>
            <a:pPr marL="0" indent="0" defTabSz="914400">
              <a:buFont typeface="Wingdings 3"/>
              <a:buNone/>
            </a:pPr>
            <a:r>
              <a:rPr lang="ru-RU" u="sng" kern="0" dirty="0"/>
              <a:t>Постановка задачи</a:t>
            </a:r>
          </a:p>
          <a:p>
            <a:pPr defTabSz="914400"/>
            <a:r>
              <a:rPr lang="ru-RU" kern="0" dirty="0"/>
              <a:t>Как правило, слушатели семинаров по ТРИЗ – это специалисты в своей области, не знакомые или поверхности знакомые с ТРИЗ – это первая сложность для применения системы «Икар и Дедал»</a:t>
            </a:r>
          </a:p>
          <a:p>
            <a:pPr defTabSz="914400"/>
            <a:r>
              <a:rPr lang="ru-RU" kern="0" dirty="0"/>
              <a:t>Как правило, группа слушателей семинара по ТРИЗ – это специалисты с разным уровнем подготовки или знакомства с ТРИЗ – это вторая сложность</a:t>
            </a:r>
          </a:p>
          <a:p>
            <a:pPr marL="0" indent="0" defTabSz="914400">
              <a:buFont typeface="Wingdings 3"/>
              <a:buNone/>
            </a:pPr>
            <a:endParaRPr lang="en-US" kern="0" dirty="0"/>
          </a:p>
        </p:txBody>
      </p:sp>
      <p:pic>
        <p:nvPicPr>
          <p:cNvPr id="6" name="Рисунок 5">
            <a:extLst>
              <a:ext uri="{FF2B5EF4-FFF2-40B4-BE49-F238E27FC236}">
                <a16:creationId xmlns:a16="http://schemas.microsoft.com/office/drawing/2014/main" id="{57097F7C-9C6E-419B-A204-C329728D3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4431" y="1448745"/>
            <a:ext cx="3901191" cy="1705516"/>
          </a:xfrm>
          <a:prstGeom prst="rect">
            <a:avLst/>
          </a:prstGeom>
        </p:spPr>
      </p:pic>
      <p:pic>
        <p:nvPicPr>
          <p:cNvPr id="7" name="Рисунок 6">
            <a:extLst>
              <a:ext uri="{FF2B5EF4-FFF2-40B4-BE49-F238E27FC236}">
                <a16:creationId xmlns:a16="http://schemas.microsoft.com/office/drawing/2014/main" id="{99B8DF3F-E25F-4764-AC7E-7C40347A46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916" b="31818"/>
          <a:stretch/>
        </p:blipFill>
        <p:spPr>
          <a:xfrm>
            <a:off x="4980299" y="4054394"/>
            <a:ext cx="3905323" cy="1354861"/>
          </a:xfrm>
          <a:prstGeom prst="rect">
            <a:avLst/>
          </a:prstGeom>
        </p:spPr>
      </p:pic>
    </p:spTree>
    <p:extLst>
      <p:ext uri="{BB962C8B-B14F-4D97-AF65-F5344CB8AC3E}">
        <p14:creationId xmlns:p14="http://schemas.microsoft.com/office/powerpoint/2010/main" val="424393338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086669-C44A-4063-8AEA-141DDEAC40D9}"/>
              </a:ext>
            </a:extLst>
          </p:cNvPr>
          <p:cNvSpPr>
            <a:spLocks noGrp="1"/>
          </p:cNvSpPr>
          <p:nvPr>
            <p:ph type="title"/>
          </p:nvPr>
        </p:nvSpPr>
        <p:spPr>
          <a:xfrm>
            <a:off x="192947" y="-30400"/>
            <a:ext cx="8758105" cy="738664"/>
          </a:xfrm>
        </p:spPr>
        <p:txBody>
          <a:bodyPr/>
          <a:lstStyle/>
          <a:p>
            <a:r>
              <a:rPr lang="ru-RU" dirty="0"/>
              <a:t>Использование методики Диагностики и системы «Икар и Дедал»</a:t>
            </a:r>
          </a:p>
        </p:txBody>
      </p:sp>
      <p:sp>
        <p:nvSpPr>
          <p:cNvPr id="4" name="Content Placeholder 3">
            <a:extLst>
              <a:ext uri="{FF2B5EF4-FFF2-40B4-BE49-F238E27FC236}">
                <a16:creationId xmlns:a16="http://schemas.microsoft.com/office/drawing/2014/main" id="{2B1DD69D-FA11-45DD-8276-E8C80E6F86CF}"/>
              </a:ext>
            </a:extLst>
          </p:cNvPr>
          <p:cNvSpPr txBox="1">
            <a:spLocks/>
          </p:cNvSpPr>
          <p:nvPr/>
        </p:nvSpPr>
        <p:spPr>
          <a:xfrm>
            <a:off x="192947" y="1422400"/>
            <a:ext cx="4221103" cy="3054350"/>
          </a:xfrm>
          <a:prstGeom prst="rect">
            <a:avLst/>
          </a:prstGeom>
        </p:spPr>
        <p:txBody>
          <a:bodyPr/>
          <a:lstStyle>
            <a:lvl1pPr marL="233363" indent="-233363" algn="l" rtl="0" eaLnBrk="0" fontAlgn="base" hangingPunct="0">
              <a:lnSpc>
                <a:spcPct val="115000"/>
              </a:lnSpc>
              <a:spcBef>
                <a:spcPct val="30000"/>
              </a:spcBef>
              <a:spcAft>
                <a:spcPct val="30000"/>
              </a:spcAft>
              <a:buClr>
                <a:schemeClr val="hlink"/>
              </a:buClr>
              <a:buFont typeface="Wingdings 3"/>
              <a:buChar char="}"/>
              <a:defRPr b="1">
                <a:solidFill>
                  <a:schemeClr val="tx1"/>
                </a:solidFill>
                <a:latin typeface="+mn-lt"/>
                <a:ea typeface="+mn-ea"/>
                <a:cs typeface="+mn-cs"/>
              </a:defRPr>
            </a:lvl1pPr>
            <a:lvl2pPr marL="573088" indent="-225425" algn="l" rtl="0" eaLnBrk="0" fontAlgn="base" hangingPunct="0">
              <a:lnSpc>
                <a:spcPct val="115000"/>
              </a:lnSpc>
              <a:spcBef>
                <a:spcPct val="30000"/>
              </a:spcBef>
              <a:spcAft>
                <a:spcPct val="30000"/>
              </a:spcAft>
              <a:buClr>
                <a:schemeClr val="hlink"/>
              </a:buClr>
              <a:buSzPct val="120000"/>
              <a:buChar char="•"/>
              <a:defRPr sz="1600" b="1">
                <a:solidFill>
                  <a:schemeClr val="tx1"/>
                </a:solidFill>
                <a:latin typeface="+mn-lt"/>
              </a:defRPr>
            </a:lvl2pPr>
            <a:lvl3pPr marL="915988" indent="-228600" algn="l" rtl="0" eaLnBrk="0" fontAlgn="base" hangingPunct="0">
              <a:lnSpc>
                <a:spcPct val="115000"/>
              </a:lnSpc>
              <a:spcBef>
                <a:spcPct val="30000"/>
              </a:spcBef>
              <a:spcAft>
                <a:spcPct val="30000"/>
              </a:spcAft>
              <a:buClr>
                <a:schemeClr val="hlink"/>
              </a:buClr>
              <a:buChar char="•"/>
              <a:defRPr sz="1600" b="1">
                <a:solidFill>
                  <a:schemeClr val="tx1"/>
                </a:solidFill>
                <a:latin typeface="+mn-lt"/>
              </a:defRPr>
            </a:lvl3pPr>
            <a:lvl4pPr marL="1201738" indent="-171450" algn="l" rtl="0" eaLnBrk="0" fontAlgn="base" hangingPunct="0">
              <a:lnSpc>
                <a:spcPct val="115000"/>
              </a:lnSpc>
              <a:spcBef>
                <a:spcPct val="20000"/>
              </a:spcBef>
              <a:spcAft>
                <a:spcPct val="0"/>
              </a:spcAft>
              <a:buClr>
                <a:srgbClr val="993300"/>
              </a:buClr>
              <a:buFont typeface="Wingdings" pitchFamily="2" charset="2"/>
              <a:buChar char="§"/>
              <a:defRPr sz="1400">
                <a:solidFill>
                  <a:schemeClr val="tx1"/>
                </a:solidFill>
                <a:latin typeface="+mn-lt"/>
              </a:defRPr>
            </a:lvl4pPr>
            <a:lvl5pPr marL="1430338" indent="-114300" algn="l" rtl="0" eaLnBrk="0" fontAlgn="base" hangingPunct="0">
              <a:lnSpc>
                <a:spcPct val="115000"/>
              </a:lnSpc>
              <a:spcBef>
                <a:spcPct val="20000"/>
              </a:spcBef>
              <a:spcAft>
                <a:spcPct val="0"/>
              </a:spcAft>
              <a:buClr>
                <a:schemeClr val="accent1"/>
              </a:buClr>
              <a:buChar char="o"/>
              <a:defRPr sz="1400">
                <a:solidFill>
                  <a:schemeClr val="tx1"/>
                </a:solidFill>
                <a:latin typeface="+mn-lt"/>
              </a:defRPr>
            </a:lvl5pPr>
            <a:lvl6pPr marL="1887538" indent="-114300" algn="l" rtl="0" fontAlgn="base">
              <a:lnSpc>
                <a:spcPct val="115000"/>
              </a:lnSpc>
              <a:spcBef>
                <a:spcPct val="20000"/>
              </a:spcBef>
              <a:spcAft>
                <a:spcPct val="0"/>
              </a:spcAft>
              <a:buClr>
                <a:schemeClr val="accent1"/>
              </a:buClr>
              <a:buChar char="o"/>
              <a:defRPr sz="1400">
                <a:solidFill>
                  <a:schemeClr val="tx1"/>
                </a:solidFill>
                <a:latin typeface="+mn-lt"/>
              </a:defRPr>
            </a:lvl6pPr>
            <a:lvl7pPr marL="2344738" indent="-114300" algn="l" rtl="0" fontAlgn="base">
              <a:lnSpc>
                <a:spcPct val="115000"/>
              </a:lnSpc>
              <a:spcBef>
                <a:spcPct val="20000"/>
              </a:spcBef>
              <a:spcAft>
                <a:spcPct val="0"/>
              </a:spcAft>
              <a:buClr>
                <a:schemeClr val="accent1"/>
              </a:buClr>
              <a:buChar char="o"/>
              <a:defRPr sz="1400">
                <a:solidFill>
                  <a:schemeClr val="tx1"/>
                </a:solidFill>
                <a:latin typeface="+mn-lt"/>
              </a:defRPr>
            </a:lvl7pPr>
            <a:lvl8pPr marL="2801938" indent="-114300" algn="l" rtl="0" fontAlgn="base">
              <a:lnSpc>
                <a:spcPct val="115000"/>
              </a:lnSpc>
              <a:spcBef>
                <a:spcPct val="20000"/>
              </a:spcBef>
              <a:spcAft>
                <a:spcPct val="0"/>
              </a:spcAft>
              <a:buClr>
                <a:schemeClr val="accent1"/>
              </a:buClr>
              <a:buChar char="o"/>
              <a:defRPr sz="1400">
                <a:solidFill>
                  <a:schemeClr val="tx1"/>
                </a:solidFill>
                <a:latin typeface="+mn-lt"/>
              </a:defRPr>
            </a:lvl8pPr>
            <a:lvl9pPr marL="3259138" indent="-114300" algn="l" rtl="0" fontAlgn="base">
              <a:lnSpc>
                <a:spcPct val="115000"/>
              </a:lnSpc>
              <a:spcBef>
                <a:spcPct val="20000"/>
              </a:spcBef>
              <a:spcAft>
                <a:spcPct val="0"/>
              </a:spcAft>
              <a:buClr>
                <a:schemeClr val="accent1"/>
              </a:buClr>
              <a:buChar char="o"/>
              <a:defRPr sz="1400">
                <a:solidFill>
                  <a:schemeClr val="tx1"/>
                </a:solidFill>
                <a:latin typeface="+mn-lt"/>
              </a:defRPr>
            </a:lvl9pPr>
          </a:lstStyle>
          <a:p>
            <a:pPr defTabSz="914400"/>
            <a:r>
              <a:rPr lang="ru-RU" kern="0" dirty="0"/>
              <a:t>Диагностика начального уровня Изобретательского Мышления</a:t>
            </a:r>
          </a:p>
          <a:p>
            <a:pPr defTabSz="914400"/>
            <a:r>
              <a:rPr lang="ru-RU" kern="0" dirty="0"/>
              <a:t>Мониторинг обучения</a:t>
            </a:r>
          </a:p>
          <a:p>
            <a:pPr defTabSz="914400"/>
            <a:r>
              <a:rPr lang="ru-RU" kern="0" dirty="0"/>
              <a:t>Оценка методик развития ИМ</a:t>
            </a:r>
          </a:p>
          <a:p>
            <a:pPr defTabSz="914400"/>
            <a:r>
              <a:rPr lang="ru-RU" kern="0" dirty="0"/>
              <a:t>Подбор специалистов для работы в команде</a:t>
            </a:r>
          </a:p>
          <a:p>
            <a:pPr defTabSz="914400"/>
            <a:endParaRPr lang="en-US" kern="0" dirty="0"/>
          </a:p>
        </p:txBody>
      </p:sp>
      <p:sp>
        <p:nvSpPr>
          <p:cNvPr id="5" name="Content Placeholder 11">
            <a:extLst>
              <a:ext uri="{FF2B5EF4-FFF2-40B4-BE49-F238E27FC236}">
                <a16:creationId xmlns:a16="http://schemas.microsoft.com/office/drawing/2014/main" id="{940345B8-F33C-470E-BFC5-1934BD361F34}"/>
              </a:ext>
            </a:extLst>
          </p:cNvPr>
          <p:cNvSpPr txBox="1">
            <a:spLocks/>
          </p:cNvSpPr>
          <p:nvPr/>
        </p:nvSpPr>
        <p:spPr>
          <a:xfrm>
            <a:off x="4630723" y="1422400"/>
            <a:ext cx="4163233" cy="3054350"/>
          </a:xfrm>
          <a:prstGeom prst="rect">
            <a:avLst/>
          </a:prstGeom>
        </p:spPr>
        <p:txBody>
          <a:bodyPr/>
          <a:lstStyle>
            <a:lvl1pPr marL="233363" indent="-233363" algn="l" rtl="0" eaLnBrk="0" fontAlgn="base" hangingPunct="0">
              <a:lnSpc>
                <a:spcPct val="115000"/>
              </a:lnSpc>
              <a:spcBef>
                <a:spcPct val="30000"/>
              </a:spcBef>
              <a:spcAft>
                <a:spcPct val="30000"/>
              </a:spcAft>
              <a:buClr>
                <a:schemeClr val="hlink"/>
              </a:buClr>
              <a:buFont typeface="Wingdings 3"/>
              <a:buChar char="}"/>
              <a:defRPr b="1">
                <a:solidFill>
                  <a:schemeClr val="tx1"/>
                </a:solidFill>
                <a:latin typeface="+mn-lt"/>
                <a:ea typeface="+mn-ea"/>
                <a:cs typeface="+mn-cs"/>
              </a:defRPr>
            </a:lvl1pPr>
            <a:lvl2pPr marL="573088" indent="-225425" algn="l" rtl="0" eaLnBrk="0" fontAlgn="base" hangingPunct="0">
              <a:lnSpc>
                <a:spcPct val="115000"/>
              </a:lnSpc>
              <a:spcBef>
                <a:spcPct val="30000"/>
              </a:spcBef>
              <a:spcAft>
                <a:spcPct val="30000"/>
              </a:spcAft>
              <a:buClr>
                <a:schemeClr val="hlink"/>
              </a:buClr>
              <a:buSzPct val="120000"/>
              <a:buChar char="•"/>
              <a:defRPr sz="1600" b="1">
                <a:solidFill>
                  <a:schemeClr val="tx1"/>
                </a:solidFill>
                <a:latin typeface="+mn-lt"/>
              </a:defRPr>
            </a:lvl2pPr>
            <a:lvl3pPr marL="915988" indent="-228600" algn="l" rtl="0" eaLnBrk="0" fontAlgn="base" hangingPunct="0">
              <a:lnSpc>
                <a:spcPct val="115000"/>
              </a:lnSpc>
              <a:spcBef>
                <a:spcPct val="30000"/>
              </a:spcBef>
              <a:spcAft>
                <a:spcPct val="30000"/>
              </a:spcAft>
              <a:buClr>
                <a:schemeClr val="hlink"/>
              </a:buClr>
              <a:buChar char="•"/>
              <a:defRPr sz="1600" b="1">
                <a:solidFill>
                  <a:schemeClr val="tx1"/>
                </a:solidFill>
                <a:latin typeface="+mn-lt"/>
              </a:defRPr>
            </a:lvl3pPr>
            <a:lvl4pPr marL="1201738" indent="-171450" algn="l" rtl="0" eaLnBrk="0" fontAlgn="base" hangingPunct="0">
              <a:lnSpc>
                <a:spcPct val="115000"/>
              </a:lnSpc>
              <a:spcBef>
                <a:spcPct val="20000"/>
              </a:spcBef>
              <a:spcAft>
                <a:spcPct val="0"/>
              </a:spcAft>
              <a:buClr>
                <a:srgbClr val="993300"/>
              </a:buClr>
              <a:buFont typeface="Wingdings" pitchFamily="2" charset="2"/>
              <a:buChar char="§"/>
              <a:defRPr sz="1400">
                <a:solidFill>
                  <a:schemeClr val="tx1"/>
                </a:solidFill>
                <a:latin typeface="+mn-lt"/>
              </a:defRPr>
            </a:lvl4pPr>
            <a:lvl5pPr marL="1430338" indent="-114300" algn="l" rtl="0" eaLnBrk="0" fontAlgn="base" hangingPunct="0">
              <a:lnSpc>
                <a:spcPct val="115000"/>
              </a:lnSpc>
              <a:spcBef>
                <a:spcPct val="20000"/>
              </a:spcBef>
              <a:spcAft>
                <a:spcPct val="0"/>
              </a:spcAft>
              <a:buClr>
                <a:schemeClr val="accent1"/>
              </a:buClr>
              <a:buChar char="o"/>
              <a:defRPr sz="1400">
                <a:solidFill>
                  <a:schemeClr val="tx1"/>
                </a:solidFill>
                <a:latin typeface="+mn-lt"/>
              </a:defRPr>
            </a:lvl5pPr>
            <a:lvl6pPr marL="1887538" indent="-114300" algn="l" rtl="0" fontAlgn="base">
              <a:lnSpc>
                <a:spcPct val="115000"/>
              </a:lnSpc>
              <a:spcBef>
                <a:spcPct val="20000"/>
              </a:spcBef>
              <a:spcAft>
                <a:spcPct val="0"/>
              </a:spcAft>
              <a:buClr>
                <a:schemeClr val="accent1"/>
              </a:buClr>
              <a:buChar char="o"/>
              <a:defRPr sz="1400">
                <a:solidFill>
                  <a:schemeClr val="tx1"/>
                </a:solidFill>
                <a:latin typeface="+mn-lt"/>
              </a:defRPr>
            </a:lvl6pPr>
            <a:lvl7pPr marL="2344738" indent="-114300" algn="l" rtl="0" fontAlgn="base">
              <a:lnSpc>
                <a:spcPct val="115000"/>
              </a:lnSpc>
              <a:spcBef>
                <a:spcPct val="20000"/>
              </a:spcBef>
              <a:spcAft>
                <a:spcPct val="0"/>
              </a:spcAft>
              <a:buClr>
                <a:schemeClr val="accent1"/>
              </a:buClr>
              <a:buChar char="o"/>
              <a:defRPr sz="1400">
                <a:solidFill>
                  <a:schemeClr val="tx1"/>
                </a:solidFill>
                <a:latin typeface="+mn-lt"/>
              </a:defRPr>
            </a:lvl7pPr>
            <a:lvl8pPr marL="2801938" indent="-114300" algn="l" rtl="0" fontAlgn="base">
              <a:lnSpc>
                <a:spcPct val="115000"/>
              </a:lnSpc>
              <a:spcBef>
                <a:spcPct val="20000"/>
              </a:spcBef>
              <a:spcAft>
                <a:spcPct val="0"/>
              </a:spcAft>
              <a:buClr>
                <a:schemeClr val="accent1"/>
              </a:buClr>
              <a:buChar char="o"/>
              <a:defRPr sz="1400">
                <a:solidFill>
                  <a:schemeClr val="tx1"/>
                </a:solidFill>
                <a:latin typeface="+mn-lt"/>
              </a:defRPr>
            </a:lvl8pPr>
            <a:lvl9pPr marL="3259138" indent="-114300" algn="l" rtl="0" fontAlgn="base">
              <a:lnSpc>
                <a:spcPct val="115000"/>
              </a:lnSpc>
              <a:spcBef>
                <a:spcPct val="20000"/>
              </a:spcBef>
              <a:spcAft>
                <a:spcPct val="0"/>
              </a:spcAft>
              <a:buClr>
                <a:schemeClr val="accent1"/>
              </a:buClr>
              <a:buChar char="o"/>
              <a:defRPr sz="1400">
                <a:solidFill>
                  <a:schemeClr val="tx1"/>
                </a:solidFill>
                <a:latin typeface="+mn-lt"/>
              </a:defRPr>
            </a:lvl9pPr>
          </a:lstStyle>
          <a:p>
            <a:pPr defTabSz="914400"/>
            <a:r>
              <a:rPr lang="ru-RU" kern="0" dirty="0"/>
              <a:t>Итоговая диагностика усвоения знаний и навыков по ТРИЗ</a:t>
            </a:r>
          </a:p>
          <a:p>
            <a:pPr defTabSz="914400"/>
            <a:r>
              <a:rPr lang="ru-RU" kern="0" dirty="0"/>
              <a:t>Подбор специалистов с определенным уровнем компетенции в области ТРИЗ</a:t>
            </a:r>
          </a:p>
          <a:p>
            <a:pPr defTabSz="914400"/>
            <a:r>
              <a:rPr lang="ru-RU" kern="0" dirty="0"/>
              <a:t>Самооценка специалистом своего уровня подготовки в области ТРИЗ</a:t>
            </a:r>
          </a:p>
          <a:p>
            <a:pPr defTabSz="914400"/>
            <a:r>
              <a:rPr lang="ru-RU" kern="0" dirty="0"/>
              <a:t>Формирование программы обучения по ТРИЗ</a:t>
            </a:r>
          </a:p>
          <a:p>
            <a:pPr defTabSz="914400"/>
            <a:endParaRPr lang="en-US" kern="0" dirty="0"/>
          </a:p>
        </p:txBody>
      </p:sp>
      <p:sp>
        <p:nvSpPr>
          <p:cNvPr id="6" name="Text Placeholder 10">
            <a:extLst>
              <a:ext uri="{FF2B5EF4-FFF2-40B4-BE49-F238E27FC236}">
                <a16:creationId xmlns:a16="http://schemas.microsoft.com/office/drawing/2014/main" id="{C028F6CA-087C-434C-9ADF-90AC1CBB8947}"/>
              </a:ext>
            </a:extLst>
          </p:cNvPr>
          <p:cNvSpPr txBox="1">
            <a:spLocks/>
          </p:cNvSpPr>
          <p:nvPr/>
        </p:nvSpPr>
        <p:spPr>
          <a:xfrm>
            <a:off x="427838" y="893882"/>
            <a:ext cx="3986212" cy="342900"/>
          </a:xfrm>
          <a:prstGeom prst="rect">
            <a:avLst/>
          </a:prstGeom>
        </p:spPr>
        <p:txBody>
          <a:bodyPr/>
          <a:lstStyle>
            <a:lvl1pPr marL="233363" indent="-233363" algn="l" rtl="0" eaLnBrk="0" fontAlgn="base" hangingPunct="0">
              <a:lnSpc>
                <a:spcPct val="115000"/>
              </a:lnSpc>
              <a:spcBef>
                <a:spcPct val="30000"/>
              </a:spcBef>
              <a:spcAft>
                <a:spcPct val="30000"/>
              </a:spcAft>
              <a:buClr>
                <a:schemeClr val="hlink"/>
              </a:buClr>
              <a:buFont typeface="Wingdings 3"/>
              <a:buChar char="}"/>
              <a:defRPr b="1">
                <a:solidFill>
                  <a:schemeClr val="tx1"/>
                </a:solidFill>
                <a:latin typeface="+mn-lt"/>
                <a:ea typeface="+mn-ea"/>
                <a:cs typeface="+mn-cs"/>
              </a:defRPr>
            </a:lvl1pPr>
            <a:lvl2pPr marL="573088" indent="-225425" algn="l" rtl="0" eaLnBrk="0" fontAlgn="base" hangingPunct="0">
              <a:lnSpc>
                <a:spcPct val="115000"/>
              </a:lnSpc>
              <a:spcBef>
                <a:spcPct val="30000"/>
              </a:spcBef>
              <a:spcAft>
                <a:spcPct val="30000"/>
              </a:spcAft>
              <a:buClr>
                <a:schemeClr val="hlink"/>
              </a:buClr>
              <a:buSzPct val="120000"/>
              <a:buChar char="•"/>
              <a:defRPr sz="1600" b="1">
                <a:solidFill>
                  <a:schemeClr val="tx1"/>
                </a:solidFill>
                <a:latin typeface="+mn-lt"/>
              </a:defRPr>
            </a:lvl2pPr>
            <a:lvl3pPr marL="915988" indent="-228600" algn="l" rtl="0" eaLnBrk="0" fontAlgn="base" hangingPunct="0">
              <a:lnSpc>
                <a:spcPct val="115000"/>
              </a:lnSpc>
              <a:spcBef>
                <a:spcPct val="30000"/>
              </a:spcBef>
              <a:spcAft>
                <a:spcPct val="30000"/>
              </a:spcAft>
              <a:buClr>
                <a:schemeClr val="hlink"/>
              </a:buClr>
              <a:buChar char="•"/>
              <a:defRPr sz="1600" b="1">
                <a:solidFill>
                  <a:schemeClr val="tx1"/>
                </a:solidFill>
                <a:latin typeface="+mn-lt"/>
              </a:defRPr>
            </a:lvl3pPr>
            <a:lvl4pPr marL="1201738" indent="-171450" algn="l" rtl="0" eaLnBrk="0" fontAlgn="base" hangingPunct="0">
              <a:lnSpc>
                <a:spcPct val="115000"/>
              </a:lnSpc>
              <a:spcBef>
                <a:spcPct val="20000"/>
              </a:spcBef>
              <a:spcAft>
                <a:spcPct val="0"/>
              </a:spcAft>
              <a:buClr>
                <a:srgbClr val="993300"/>
              </a:buClr>
              <a:buFont typeface="Wingdings" pitchFamily="2" charset="2"/>
              <a:buChar char="§"/>
              <a:defRPr sz="1400">
                <a:solidFill>
                  <a:schemeClr val="tx1"/>
                </a:solidFill>
                <a:latin typeface="+mn-lt"/>
              </a:defRPr>
            </a:lvl4pPr>
            <a:lvl5pPr marL="1430338" indent="-114300" algn="l" rtl="0" eaLnBrk="0" fontAlgn="base" hangingPunct="0">
              <a:lnSpc>
                <a:spcPct val="115000"/>
              </a:lnSpc>
              <a:spcBef>
                <a:spcPct val="20000"/>
              </a:spcBef>
              <a:spcAft>
                <a:spcPct val="0"/>
              </a:spcAft>
              <a:buClr>
                <a:schemeClr val="accent1"/>
              </a:buClr>
              <a:buChar char="o"/>
              <a:defRPr sz="1400">
                <a:solidFill>
                  <a:schemeClr val="tx1"/>
                </a:solidFill>
                <a:latin typeface="+mn-lt"/>
              </a:defRPr>
            </a:lvl5pPr>
            <a:lvl6pPr marL="1887538" indent="-114300" algn="l" rtl="0" fontAlgn="base">
              <a:lnSpc>
                <a:spcPct val="115000"/>
              </a:lnSpc>
              <a:spcBef>
                <a:spcPct val="20000"/>
              </a:spcBef>
              <a:spcAft>
                <a:spcPct val="0"/>
              </a:spcAft>
              <a:buClr>
                <a:schemeClr val="accent1"/>
              </a:buClr>
              <a:buChar char="o"/>
              <a:defRPr sz="1400">
                <a:solidFill>
                  <a:schemeClr val="tx1"/>
                </a:solidFill>
                <a:latin typeface="+mn-lt"/>
              </a:defRPr>
            </a:lvl6pPr>
            <a:lvl7pPr marL="2344738" indent="-114300" algn="l" rtl="0" fontAlgn="base">
              <a:lnSpc>
                <a:spcPct val="115000"/>
              </a:lnSpc>
              <a:spcBef>
                <a:spcPct val="20000"/>
              </a:spcBef>
              <a:spcAft>
                <a:spcPct val="0"/>
              </a:spcAft>
              <a:buClr>
                <a:schemeClr val="accent1"/>
              </a:buClr>
              <a:buChar char="o"/>
              <a:defRPr sz="1400">
                <a:solidFill>
                  <a:schemeClr val="tx1"/>
                </a:solidFill>
                <a:latin typeface="+mn-lt"/>
              </a:defRPr>
            </a:lvl7pPr>
            <a:lvl8pPr marL="2801938" indent="-114300" algn="l" rtl="0" fontAlgn="base">
              <a:lnSpc>
                <a:spcPct val="115000"/>
              </a:lnSpc>
              <a:spcBef>
                <a:spcPct val="20000"/>
              </a:spcBef>
              <a:spcAft>
                <a:spcPct val="0"/>
              </a:spcAft>
              <a:buClr>
                <a:schemeClr val="accent1"/>
              </a:buClr>
              <a:buChar char="o"/>
              <a:defRPr sz="1400">
                <a:solidFill>
                  <a:schemeClr val="tx1"/>
                </a:solidFill>
                <a:latin typeface="+mn-lt"/>
              </a:defRPr>
            </a:lvl8pPr>
            <a:lvl9pPr marL="3259138" indent="-114300" algn="l" rtl="0" fontAlgn="base">
              <a:lnSpc>
                <a:spcPct val="115000"/>
              </a:lnSpc>
              <a:spcBef>
                <a:spcPct val="20000"/>
              </a:spcBef>
              <a:spcAft>
                <a:spcPct val="0"/>
              </a:spcAft>
              <a:buClr>
                <a:schemeClr val="accent1"/>
              </a:buClr>
              <a:buChar char="o"/>
              <a:defRPr sz="1400">
                <a:solidFill>
                  <a:schemeClr val="tx1"/>
                </a:solidFill>
                <a:latin typeface="+mn-lt"/>
              </a:defRPr>
            </a:lvl9pPr>
          </a:lstStyle>
          <a:p>
            <a:pPr marL="0" indent="0" defTabSz="914400">
              <a:buNone/>
            </a:pPr>
            <a:r>
              <a:rPr lang="ru-RU" kern="0" dirty="0"/>
              <a:t>Диагностика ИМ</a:t>
            </a:r>
            <a:endParaRPr lang="en-US" kern="0" dirty="0"/>
          </a:p>
        </p:txBody>
      </p:sp>
      <p:sp>
        <p:nvSpPr>
          <p:cNvPr id="7" name="Text Placeholder 12">
            <a:extLst>
              <a:ext uri="{FF2B5EF4-FFF2-40B4-BE49-F238E27FC236}">
                <a16:creationId xmlns:a16="http://schemas.microsoft.com/office/drawing/2014/main" id="{5A05A7FF-5708-44B4-AEC7-C9DF5A528AFA}"/>
              </a:ext>
            </a:extLst>
          </p:cNvPr>
          <p:cNvSpPr txBox="1">
            <a:spLocks/>
          </p:cNvSpPr>
          <p:nvPr/>
        </p:nvSpPr>
        <p:spPr>
          <a:xfrm>
            <a:off x="4957693" y="893882"/>
            <a:ext cx="3993359" cy="342900"/>
          </a:xfrm>
          <a:prstGeom prst="rect">
            <a:avLst/>
          </a:prstGeom>
        </p:spPr>
        <p:txBody>
          <a:bodyPr/>
          <a:lstStyle>
            <a:lvl1pPr marL="233363" indent="-233363" algn="l" rtl="0" eaLnBrk="0" fontAlgn="base" hangingPunct="0">
              <a:lnSpc>
                <a:spcPct val="115000"/>
              </a:lnSpc>
              <a:spcBef>
                <a:spcPct val="30000"/>
              </a:spcBef>
              <a:spcAft>
                <a:spcPct val="30000"/>
              </a:spcAft>
              <a:buClr>
                <a:schemeClr val="hlink"/>
              </a:buClr>
              <a:buFont typeface="Wingdings 3"/>
              <a:buChar char="}"/>
              <a:defRPr b="1">
                <a:solidFill>
                  <a:schemeClr val="tx1"/>
                </a:solidFill>
                <a:latin typeface="+mn-lt"/>
                <a:ea typeface="+mn-ea"/>
                <a:cs typeface="+mn-cs"/>
              </a:defRPr>
            </a:lvl1pPr>
            <a:lvl2pPr marL="573088" indent="-225425" algn="l" rtl="0" eaLnBrk="0" fontAlgn="base" hangingPunct="0">
              <a:lnSpc>
                <a:spcPct val="115000"/>
              </a:lnSpc>
              <a:spcBef>
                <a:spcPct val="30000"/>
              </a:spcBef>
              <a:spcAft>
                <a:spcPct val="30000"/>
              </a:spcAft>
              <a:buClr>
                <a:schemeClr val="hlink"/>
              </a:buClr>
              <a:buSzPct val="120000"/>
              <a:buChar char="•"/>
              <a:defRPr sz="1600" b="1">
                <a:solidFill>
                  <a:schemeClr val="tx1"/>
                </a:solidFill>
                <a:latin typeface="+mn-lt"/>
              </a:defRPr>
            </a:lvl2pPr>
            <a:lvl3pPr marL="915988" indent="-228600" algn="l" rtl="0" eaLnBrk="0" fontAlgn="base" hangingPunct="0">
              <a:lnSpc>
                <a:spcPct val="115000"/>
              </a:lnSpc>
              <a:spcBef>
                <a:spcPct val="30000"/>
              </a:spcBef>
              <a:spcAft>
                <a:spcPct val="30000"/>
              </a:spcAft>
              <a:buClr>
                <a:schemeClr val="hlink"/>
              </a:buClr>
              <a:buChar char="•"/>
              <a:defRPr sz="1600" b="1">
                <a:solidFill>
                  <a:schemeClr val="tx1"/>
                </a:solidFill>
                <a:latin typeface="+mn-lt"/>
              </a:defRPr>
            </a:lvl3pPr>
            <a:lvl4pPr marL="1201738" indent="-171450" algn="l" rtl="0" eaLnBrk="0" fontAlgn="base" hangingPunct="0">
              <a:lnSpc>
                <a:spcPct val="115000"/>
              </a:lnSpc>
              <a:spcBef>
                <a:spcPct val="20000"/>
              </a:spcBef>
              <a:spcAft>
                <a:spcPct val="0"/>
              </a:spcAft>
              <a:buClr>
                <a:srgbClr val="993300"/>
              </a:buClr>
              <a:buFont typeface="Wingdings" pitchFamily="2" charset="2"/>
              <a:buChar char="§"/>
              <a:defRPr sz="1400">
                <a:solidFill>
                  <a:schemeClr val="tx1"/>
                </a:solidFill>
                <a:latin typeface="+mn-lt"/>
              </a:defRPr>
            </a:lvl4pPr>
            <a:lvl5pPr marL="1430338" indent="-114300" algn="l" rtl="0" eaLnBrk="0" fontAlgn="base" hangingPunct="0">
              <a:lnSpc>
                <a:spcPct val="115000"/>
              </a:lnSpc>
              <a:spcBef>
                <a:spcPct val="20000"/>
              </a:spcBef>
              <a:spcAft>
                <a:spcPct val="0"/>
              </a:spcAft>
              <a:buClr>
                <a:schemeClr val="accent1"/>
              </a:buClr>
              <a:buChar char="o"/>
              <a:defRPr sz="1400">
                <a:solidFill>
                  <a:schemeClr val="tx1"/>
                </a:solidFill>
                <a:latin typeface="+mn-lt"/>
              </a:defRPr>
            </a:lvl5pPr>
            <a:lvl6pPr marL="1887538" indent="-114300" algn="l" rtl="0" fontAlgn="base">
              <a:lnSpc>
                <a:spcPct val="115000"/>
              </a:lnSpc>
              <a:spcBef>
                <a:spcPct val="20000"/>
              </a:spcBef>
              <a:spcAft>
                <a:spcPct val="0"/>
              </a:spcAft>
              <a:buClr>
                <a:schemeClr val="accent1"/>
              </a:buClr>
              <a:buChar char="o"/>
              <a:defRPr sz="1400">
                <a:solidFill>
                  <a:schemeClr val="tx1"/>
                </a:solidFill>
                <a:latin typeface="+mn-lt"/>
              </a:defRPr>
            </a:lvl6pPr>
            <a:lvl7pPr marL="2344738" indent="-114300" algn="l" rtl="0" fontAlgn="base">
              <a:lnSpc>
                <a:spcPct val="115000"/>
              </a:lnSpc>
              <a:spcBef>
                <a:spcPct val="20000"/>
              </a:spcBef>
              <a:spcAft>
                <a:spcPct val="0"/>
              </a:spcAft>
              <a:buClr>
                <a:schemeClr val="accent1"/>
              </a:buClr>
              <a:buChar char="o"/>
              <a:defRPr sz="1400">
                <a:solidFill>
                  <a:schemeClr val="tx1"/>
                </a:solidFill>
                <a:latin typeface="+mn-lt"/>
              </a:defRPr>
            </a:lvl7pPr>
            <a:lvl8pPr marL="2801938" indent="-114300" algn="l" rtl="0" fontAlgn="base">
              <a:lnSpc>
                <a:spcPct val="115000"/>
              </a:lnSpc>
              <a:spcBef>
                <a:spcPct val="20000"/>
              </a:spcBef>
              <a:spcAft>
                <a:spcPct val="0"/>
              </a:spcAft>
              <a:buClr>
                <a:schemeClr val="accent1"/>
              </a:buClr>
              <a:buChar char="o"/>
              <a:defRPr sz="1400">
                <a:solidFill>
                  <a:schemeClr val="tx1"/>
                </a:solidFill>
                <a:latin typeface="+mn-lt"/>
              </a:defRPr>
            </a:lvl8pPr>
            <a:lvl9pPr marL="3259138" indent="-114300" algn="l" rtl="0" fontAlgn="base">
              <a:lnSpc>
                <a:spcPct val="115000"/>
              </a:lnSpc>
              <a:spcBef>
                <a:spcPct val="20000"/>
              </a:spcBef>
              <a:spcAft>
                <a:spcPct val="0"/>
              </a:spcAft>
              <a:buClr>
                <a:schemeClr val="accent1"/>
              </a:buClr>
              <a:buChar char="o"/>
              <a:defRPr sz="1400">
                <a:solidFill>
                  <a:schemeClr val="tx1"/>
                </a:solidFill>
                <a:latin typeface="+mn-lt"/>
              </a:defRPr>
            </a:lvl9pPr>
          </a:lstStyle>
          <a:p>
            <a:pPr marL="0" indent="0" defTabSz="914400">
              <a:buNone/>
            </a:pPr>
            <a:r>
              <a:rPr lang="ru-RU" kern="0" dirty="0"/>
              <a:t>Система «Икар и Дедал»</a:t>
            </a:r>
            <a:endParaRPr lang="en-US" kern="0" dirty="0"/>
          </a:p>
        </p:txBody>
      </p:sp>
    </p:spTree>
    <p:extLst>
      <p:ext uri="{BB962C8B-B14F-4D97-AF65-F5344CB8AC3E}">
        <p14:creationId xmlns:p14="http://schemas.microsoft.com/office/powerpoint/2010/main" val="367626274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7">
            <a:extLst>
              <a:ext uri="{FF2B5EF4-FFF2-40B4-BE49-F238E27FC236}">
                <a16:creationId xmlns:a16="http://schemas.microsoft.com/office/drawing/2014/main" id="{EF3C0CB0-3D9D-4C1A-A92B-910495136729}"/>
              </a:ext>
            </a:extLst>
          </p:cNvPr>
          <p:cNvGrpSpPr>
            <a:grpSpLocks/>
          </p:cNvGrpSpPr>
          <p:nvPr/>
        </p:nvGrpSpPr>
        <p:grpSpPr bwMode="auto">
          <a:xfrm>
            <a:off x="1444487" y="1099933"/>
            <a:ext cx="6016487" cy="4081667"/>
            <a:chOff x="892507" y="675991"/>
            <a:chExt cx="7504113" cy="5629275"/>
          </a:xfrm>
        </p:grpSpPr>
        <p:pic>
          <p:nvPicPr>
            <p:cNvPr id="5" name="Picture 4" descr="http://900igr.net/datas/geometrija/Prizma/0012-012-Spasibo-za-vnimanie.jpg">
              <a:extLst>
                <a:ext uri="{FF2B5EF4-FFF2-40B4-BE49-F238E27FC236}">
                  <a16:creationId xmlns:a16="http://schemas.microsoft.com/office/drawing/2014/main" id="{87B77E25-563B-49F0-BDE8-06F7CD005D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2507" y="675991"/>
              <a:ext cx="7504113" cy="5629275"/>
            </a:xfrm>
            <a:prstGeom prst="rect">
              <a:avLst/>
            </a:prstGeom>
            <a:noFill/>
            <a:ln w="9525">
              <a:noFill/>
              <a:miter lim="800000"/>
              <a:headEnd/>
              <a:tailEnd/>
            </a:ln>
          </p:spPr>
        </p:pic>
        <p:pic>
          <p:nvPicPr>
            <p:cNvPr id="6" name="Picture 6">
              <a:extLst>
                <a:ext uri="{FF2B5EF4-FFF2-40B4-BE49-F238E27FC236}">
                  <a16:creationId xmlns:a16="http://schemas.microsoft.com/office/drawing/2014/main" id="{6B1ED992-8625-4529-8D7F-4DE4DEC0EF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7748" y="5163023"/>
              <a:ext cx="5138737" cy="1122363"/>
            </a:xfrm>
            <a:prstGeom prst="rect">
              <a:avLst/>
            </a:prstGeom>
            <a:noFill/>
            <a:ln w="12700" algn="ctr">
              <a:noFill/>
              <a:miter lim="800000"/>
              <a:headEnd/>
              <a:tailEnd/>
            </a:ln>
          </p:spPr>
        </p:pic>
      </p:grpSp>
      <p:sp>
        <p:nvSpPr>
          <p:cNvPr id="7" name="TextBox 6">
            <a:extLst>
              <a:ext uri="{FF2B5EF4-FFF2-40B4-BE49-F238E27FC236}">
                <a16:creationId xmlns:a16="http://schemas.microsoft.com/office/drawing/2014/main" id="{E61FEEFD-4AB8-409F-9D52-6D50ECEB95D4}"/>
              </a:ext>
            </a:extLst>
          </p:cNvPr>
          <p:cNvSpPr txBox="1"/>
          <p:nvPr/>
        </p:nvSpPr>
        <p:spPr>
          <a:xfrm>
            <a:off x="2464905" y="5353477"/>
            <a:ext cx="6188638" cy="830997"/>
          </a:xfrm>
          <a:prstGeom prst="rect">
            <a:avLst/>
          </a:prstGeom>
          <a:noFill/>
        </p:spPr>
        <p:txBody>
          <a:bodyPr wrap="square" rtlCol="0">
            <a:spAutoFit/>
          </a:bodyPr>
          <a:lstStyle/>
          <a:p>
            <a:pPr algn="r"/>
            <a:r>
              <a:rPr lang="en-US" sz="2400" b="1" dirty="0">
                <a:hlinkClick r:id="rId4"/>
              </a:rPr>
              <a:t>natasha-rubina@yandex.ru</a:t>
            </a:r>
            <a:r>
              <a:rPr lang="en-US" sz="2400" b="1" dirty="0"/>
              <a:t> </a:t>
            </a:r>
          </a:p>
          <a:p>
            <a:pPr algn="r"/>
            <a:r>
              <a:rPr lang="en-US" sz="2400" b="1" dirty="0">
                <a:hlinkClick r:id="rId5"/>
              </a:rPr>
              <a:t>www.triz-summit.ru</a:t>
            </a:r>
            <a:r>
              <a:rPr lang="en-US" sz="2400" b="1" dirty="0"/>
              <a:t> </a:t>
            </a:r>
            <a:endParaRPr lang="ru-RU" sz="2400" b="1" dirty="0"/>
          </a:p>
        </p:txBody>
      </p:sp>
    </p:spTree>
    <p:extLst>
      <p:ext uri="{BB962C8B-B14F-4D97-AF65-F5344CB8AC3E}">
        <p14:creationId xmlns:p14="http://schemas.microsoft.com/office/powerpoint/2010/main" val="82697097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a:extLst>
              <a:ext uri="{FF2B5EF4-FFF2-40B4-BE49-F238E27FC236}">
                <a16:creationId xmlns:a16="http://schemas.microsoft.com/office/drawing/2014/main" id="{2A911F86-FE1D-4A50-9DAC-529319DAD022}"/>
              </a:ext>
            </a:extLst>
          </p:cNvPr>
          <p:cNvSpPr>
            <a:spLocks noGrp="1"/>
          </p:cNvSpPr>
          <p:nvPr>
            <p:ph idx="1"/>
          </p:nvPr>
        </p:nvSpPr>
        <p:spPr>
          <a:xfrm>
            <a:off x="201337" y="596521"/>
            <a:ext cx="8741328" cy="4434128"/>
          </a:xfrm>
        </p:spPr>
        <p:txBody>
          <a:bodyPr/>
          <a:lstStyle/>
          <a:p>
            <a:pPr marL="0" indent="0">
              <a:buNone/>
            </a:pPr>
            <a:r>
              <a:rPr lang="ru-RU" dirty="0"/>
              <a:t>2014 год. </a:t>
            </a:r>
            <a:r>
              <a:rPr lang="ru-RU" sz="1600" b="0" dirty="0"/>
              <a:t>Начало работы проекта ТРИЗ Саммита «ТРИЗ в образовании». 1-й конкурс по ТРИЗ для школьников и студентов.</a:t>
            </a:r>
            <a:br>
              <a:rPr lang="ru-RU" sz="1600" b="0" dirty="0"/>
            </a:br>
            <a:r>
              <a:rPr lang="ru-RU" sz="1600" b="0" dirty="0"/>
              <a:t>(сомнения в необходимости конкурса и возможности его реализации без официальной поддержки)</a:t>
            </a:r>
          </a:p>
          <a:p>
            <a:pPr marL="0" indent="0">
              <a:buNone/>
            </a:pPr>
            <a:r>
              <a:rPr lang="ru-RU" dirty="0"/>
              <a:t>2015 год. </a:t>
            </a:r>
            <a:r>
              <a:rPr lang="ru-RU" sz="1600" b="0" dirty="0"/>
              <a:t>Кубок ТРИЗ Саммита - 15 городов, 62 работы</a:t>
            </a:r>
            <a:br>
              <a:rPr lang="ru-RU" sz="1600" b="0" dirty="0"/>
            </a:br>
            <a:r>
              <a:rPr lang="ru-RU" sz="1600" b="0" dirty="0"/>
              <a:t>Секция «Непрерывное образование и подготовка исследователей по ТРИЗ».</a:t>
            </a:r>
            <a:br>
              <a:rPr lang="ru-RU" sz="1600" b="0" dirty="0"/>
            </a:br>
            <a:r>
              <a:rPr lang="ru-RU" sz="1600" b="0" dirty="0"/>
              <a:t>12 докладов специалистов в ТРИЗ-образовании, семинары по теме</a:t>
            </a:r>
          </a:p>
          <a:p>
            <a:pPr marL="0" indent="0">
              <a:buNone/>
            </a:pPr>
            <a:r>
              <a:rPr lang="ru-RU" dirty="0"/>
              <a:t>2019 год. </a:t>
            </a:r>
            <a:r>
              <a:rPr lang="ru-RU" sz="1600" b="0" dirty="0"/>
              <a:t>Кубок ТРИЗ Саммита - 32 города, 150 работ</a:t>
            </a:r>
            <a:br>
              <a:rPr lang="ru-RU" sz="1600" b="0" dirty="0"/>
            </a:br>
            <a:r>
              <a:rPr lang="ru-RU" sz="1600" b="0" dirty="0"/>
              <a:t>1-й ТРИЗ-турнир – очное соревнование для школьников</a:t>
            </a:r>
            <a:br>
              <a:rPr lang="ru-RU" sz="1600" b="0" dirty="0"/>
            </a:br>
            <a:r>
              <a:rPr lang="ru-RU" sz="1600" b="0" dirty="0"/>
              <a:t>Секция «ТРИЗ в образовании», спикеры из 5 стран</a:t>
            </a:r>
          </a:p>
          <a:p>
            <a:pPr marL="0" indent="0">
              <a:buNone/>
            </a:pPr>
            <a:r>
              <a:rPr lang="ru-RU" dirty="0"/>
              <a:t>2021 год. </a:t>
            </a:r>
            <a:r>
              <a:rPr lang="ru-RU" sz="1600" b="0" dirty="0"/>
              <a:t>Кубок ТРИЗ Саммита – 3 страны, 120 работ</a:t>
            </a:r>
            <a:br>
              <a:rPr lang="ru-RU" sz="1600" b="0" dirty="0"/>
            </a:br>
            <a:r>
              <a:rPr lang="ru-RU" sz="1600" b="0" dirty="0"/>
              <a:t>Секция «ТРИЗ в образовании». </a:t>
            </a:r>
            <a:br>
              <a:rPr lang="ru-RU" sz="1600" b="0" dirty="0"/>
            </a:br>
            <a:r>
              <a:rPr lang="ru-RU" sz="1600" b="0" dirty="0"/>
              <a:t>Вебинары по подготовке к соревнованиям для экспертов.</a:t>
            </a:r>
          </a:p>
        </p:txBody>
      </p:sp>
      <p:sp>
        <p:nvSpPr>
          <p:cNvPr id="7" name="TextBox 6">
            <a:extLst>
              <a:ext uri="{FF2B5EF4-FFF2-40B4-BE49-F238E27FC236}">
                <a16:creationId xmlns:a16="http://schemas.microsoft.com/office/drawing/2014/main" id="{55D7B702-42E2-461C-887B-BCC5E35D9C0A}"/>
              </a:ext>
            </a:extLst>
          </p:cNvPr>
          <p:cNvSpPr txBox="1"/>
          <p:nvPr/>
        </p:nvSpPr>
        <p:spPr>
          <a:xfrm>
            <a:off x="201336" y="5030649"/>
            <a:ext cx="8741328" cy="1323439"/>
          </a:xfrm>
          <a:prstGeom prst="rect">
            <a:avLst/>
          </a:prstGeom>
          <a:noFill/>
        </p:spPr>
        <p:txBody>
          <a:bodyPr wrap="square" rtlCol="0">
            <a:spAutoFit/>
          </a:bodyPr>
          <a:lstStyle/>
          <a:p>
            <a:r>
              <a:rPr lang="ru-RU" sz="1600" b="1" dirty="0"/>
              <a:t>Общие выводы: </a:t>
            </a:r>
          </a:p>
          <a:p>
            <a:pPr marL="285750" indent="-285750">
              <a:buFontTx/>
              <a:buChar char="-"/>
            </a:pPr>
            <a:r>
              <a:rPr lang="ru-RU" sz="1600" dirty="0"/>
              <a:t>интерес к теме «ТРИЗ в образовании» растет;</a:t>
            </a:r>
          </a:p>
          <a:p>
            <a:pPr marL="285750" indent="-285750">
              <a:buFontTx/>
              <a:buChar char="-"/>
            </a:pPr>
            <a:r>
              <a:rPr lang="ru-RU" sz="1600" dirty="0"/>
              <a:t>нужны качественные материалы и качественная подготовка специалистов</a:t>
            </a:r>
          </a:p>
          <a:p>
            <a:pPr marL="285750" indent="-285750">
              <a:buFontTx/>
              <a:buChar char="-"/>
            </a:pPr>
            <a:r>
              <a:rPr lang="ru-RU" sz="1600" dirty="0"/>
              <a:t>ТРИЗ – не простой и не массовый предмет</a:t>
            </a:r>
          </a:p>
          <a:p>
            <a:pPr marL="285750" indent="-285750">
              <a:buFontTx/>
              <a:buChar char="-"/>
            </a:pPr>
            <a:r>
              <a:rPr lang="ru-RU" sz="1600" dirty="0"/>
              <a:t>самое важное – это заинтересованные ученики</a:t>
            </a:r>
          </a:p>
        </p:txBody>
      </p:sp>
      <p:sp>
        <p:nvSpPr>
          <p:cNvPr id="8" name="Заголовок 5">
            <a:extLst>
              <a:ext uri="{FF2B5EF4-FFF2-40B4-BE49-F238E27FC236}">
                <a16:creationId xmlns:a16="http://schemas.microsoft.com/office/drawing/2014/main" id="{211690A2-DE77-4643-9D23-D03D6C4490EE}"/>
              </a:ext>
            </a:extLst>
          </p:cNvPr>
          <p:cNvSpPr>
            <a:spLocks noGrp="1"/>
          </p:cNvSpPr>
          <p:nvPr>
            <p:ph type="title"/>
          </p:nvPr>
        </p:nvSpPr>
        <p:spPr>
          <a:xfrm>
            <a:off x="649288" y="109538"/>
            <a:ext cx="7983537" cy="458787"/>
          </a:xfrm>
        </p:spPr>
        <p:txBody>
          <a:bodyPr/>
          <a:lstStyle/>
          <a:p>
            <a:r>
              <a:rPr lang="ru-RU" dirty="0"/>
              <a:t>Кубок ТРИЗ-Саммита – история, развитие</a:t>
            </a:r>
          </a:p>
        </p:txBody>
      </p:sp>
    </p:spTree>
    <p:extLst>
      <p:ext uri="{BB962C8B-B14F-4D97-AF65-F5344CB8AC3E}">
        <p14:creationId xmlns:p14="http://schemas.microsoft.com/office/powerpoint/2010/main" val="26121165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8030B0-83AF-466A-8674-E3A490259AF8}"/>
              </a:ext>
            </a:extLst>
          </p:cNvPr>
          <p:cNvSpPr>
            <a:spLocks noGrp="1"/>
          </p:cNvSpPr>
          <p:nvPr>
            <p:ph type="title"/>
          </p:nvPr>
        </p:nvSpPr>
        <p:spPr/>
        <p:txBody>
          <a:bodyPr/>
          <a:lstStyle/>
          <a:p>
            <a:r>
              <a:rPr lang="ru-RU" dirty="0"/>
              <a:t>Обратная связь со слушателями вебинаров</a:t>
            </a:r>
          </a:p>
        </p:txBody>
      </p:sp>
      <p:sp>
        <p:nvSpPr>
          <p:cNvPr id="3" name="Объект 2">
            <a:extLst>
              <a:ext uri="{FF2B5EF4-FFF2-40B4-BE49-F238E27FC236}">
                <a16:creationId xmlns:a16="http://schemas.microsoft.com/office/drawing/2014/main" id="{57CD8167-C8CF-429E-A2B2-DC9B50E952D1}"/>
              </a:ext>
            </a:extLst>
          </p:cNvPr>
          <p:cNvSpPr>
            <a:spLocks noGrp="1"/>
          </p:cNvSpPr>
          <p:nvPr>
            <p:ph idx="1"/>
          </p:nvPr>
        </p:nvSpPr>
        <p:spPr>
          <a:xfrm>
            <a:off x="355600" y="898525"/>
            <a:ext cx="8270875" cy="2912547"/>
          </a:xfrm>
        </p:spPr>
        <p:txBody>
          <a:bodyPr/>
          <a:lstStyle/>
          <a:p>
            <a:pPr marL="0" indent="0">
              <a:buNone/>
            </a:pPr>
            <a:r>
              <a:rPr lang="ru-RU" dirty="0"/>
              <a:t>Сделать вебинары максимально полезными.</a:t>
            </a:r>
          </a:p>
          <a:p>
            <a:pPr>
              <a:buFontTx/>
              <a:buChar char="-"/>
            </a:pPr>
            <a:r>
              <a:rPr lang="ru-RU" b="0" dirty="0"/>
              <a:t>На какие темы обратить внимание?</a:t>
            </a:r>
          </a:p>
          <a:p>
            <a:pPr>
              <a:buFontTx/>
              <a:buChar char="-"/>
            </a:pPr>
            <a:r>
              <a:rPr lang="ru-RU" b="0" dirty="0"/>
              <a:t>Как учесть возраст учащихся? Мы предлагаем чередовать вебинары для категорий 8-10, 11-14 лет и 15-17 лет, студенты</a:t>
            </a:r>
          </a:p>
          <a:p>
            <a:pPr>
              <a:buFontTx/>
              <a:buChar char="-"/>
            </a:pPr>
            <a:r>
              <a:rPr lang="ru-RU" b="0" dirty="0"/>
              <a:t>Что именно Вы ждете от вебинаров?</a:t>
            </a:r>
          </a:p>
          <a:p>
            <a:pPr>
              <a:buFontTx/>
              <a:buChar char="-"/>
            </a:pPr>
            <a:endParaRPr lang="ru-RU" dirty="0"/>
          </a:p>
        </p:txBody>
      </p:sp>
    </p:spTree>
    <p:extLst>
      <p:ext uri="{BB962C8B-B14F-4D97-AF65-F5344CB8AC3E}">
        <p14:creationId xmlns:p14="http://schemas.microsoft.com/office/powerpoint/2010/main" val="35075244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057D356F-B8DC-431F-AC2C-09C4E291B704}"/>
              </a:ext>
            </a:extLst>
          </p:cNvPr>
          <p:cNvPicPr>
            <a:picLocks noChangeAspect="1"/>
          </p:cNvPicPr>
          <p:nvPr/>
        </p:nvPicPr>
        <p:blipFill rotWithShape="1">
          <a:blip r:embed="rId2"/>
          <a:srcRect l="9634" t="7305" r="11769" b="4334"/>
          <a:stretch/>
        </p:blipFill>
        <p:spPr>
          <a:xfrm>
            <a:off x="7552718" y="3587603"/>
            <a:ext cx="1525924" cy="1430817"/>
          </a:xfrm>
          <a:prstGeom prst="rect">
            <a:avLst/>
          </a:prstGeom>
        </p:spPr>
      </p:pic>
      <p:sp>
        <p:nvSpPr>
          <p:cNvPr id="3" name="Заголовок 2">
            <a:extLst>
              <a:ext uri="{FF2B5EF4-FFF2-40B4-BE49-F238E27FC236}">
                <a16:creationId xmlns:a16="http://schemas.microsoft.com/office/drawing/2014/main" id="{37B7EF91-386A-4F9A-B6FA-12F938AB8138}"/>
              </a:ext>
            </a:extLst>
          </p:cNvPr>
          <p:cNvSpPr>
            <a:spLocks noGrp="1"/>
          </p:cNvSpPr>
          <p:nvPr>
            <p:ph type="title"/>
          </p:nvPr>
        </p:nvSpPr>
        <p:spPr/>
        <p:txBody>
          <a:bodyPr/>
          <a:lstStyle/>
          <a:p>
            <a:r>
              <a:rPr lang="ru-RU" dirty="0"/>
              <a:t>Эксперты конкурса</a:t>
            </a:r>
          </a:p>
        </p:txBody>
      </p:sp>
      <p:pic>
        <p:nvPicPr>
          <p:cNvPr id="14" name="Picture 2">
            <a:extLst>
              <a:ext uri="{FF2B5EF4-FFF2-40B4-BE49-F238E27FC236}">
                <a16:creationId xmlns:a16="http://schemas.microsoft.com/office/drawing/2014/main" id="{86734849-667C-4DF0-837B-21E82BFB7A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607" y="879972"/>
            <a:ext cx="1047778" cy="168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Рисунок 19">
            <a:extLst>
              <a:ext uri="{FF2B5EF4-FFF2-40B4-BE49-F238E27FC236}">
                <a16:creationId xmlns:a16="http://schemas.microsoft.com/office/drawing/2014/main" id="{0FC9EDFE-1286-4DCA-858E-E8B001C52C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654" y="1101752"/>
            <a:ext cx="1097468" cy="1646200"/>
          </a:xfrm>
          <a:prstGeom prst="rect">
            <a:avLst/>
          </a:prstGeom>
        </p:spPr>
      </p:pic>
      <p:pic>
        <p:nvPicPr>
          <p:cNvPr id="23" name="Рисунок 22">
            <a:extLst>
              <a:ext uri="{FF2B5EF4-FFF2-40B4-BE49-F238E27FC236}">
                <a16:creationId xmlns:a16="http://schemas.microsoft.com/office/drawing/2014/main" id="{4F641C40-1A83-4840-AECC-5489C2C783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405" t="9362" r="43534" b="27163"/>
          <a:stretch/>
        </p:blipFill>
        <p:spPr>
          <a:xfrm>
            <a:off x="3565135" y="959179"/>
            <a:ext cx="1319973" cy="1549213"/>
          </a:xfrm>
          <a:prstGeom prst="rect">
            <a:avLst/>
          </a:prstGeom>
        </p:spPr>
      </p:pic>
      <p:pic>
        <p:nvPicPr>
          <p:cNvPr id="4" name="Picture 8" descr="C:\Users\User\Desktop\Натиг.jpg">
            <a:extLst>
              <a:ext uri="{FF2B5EF4-FFF2-40B4-BE49-F238E27FC236}">
                <a16:creationId xmlns:a16="http://schemas.microsoft.com/office/drawing/2014/main" id="{FD7F7B4F-A876-4335-8169-804A11B35D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0161" y="883484"/>
            <a:ext cx="1345380" cy="1646201"/>
          </a:xfrm>
          <a:prstGeom prst="rect">
            <a:avLst/>
          </a:prstGeom>
          <a:noFill/>
          <a:extLst>
            <a:ext uri="{909E8E84-426E-40DD-AFC4-6F175D3DCCD1}">
              <a14:hiddenFill xmlns:a14="http://schemas.microsoft.com/office/drawing/2010/main">
                <a:solidFill>
                  <a:srgbClr val="FFFFFF"/>
                </a:solidFill>
              </a14:hiddenFill>
            </a:ext>
          </a:extLst>
        </p:spPr>
      </p:pic>
      <p:pic>
        <p:nvPicPr>
          <p:cNvPr id="35" name="Рисунок 34">
            <a:extLst>
              <a:ext uri="{FF2B5EF4-FFF2-40B4-BE49-F238E27FC236}">
                <a16:creationId xmlns:a16="http://schemas.microsoft.com/office/drawing/2014/main" id="{2DDE856D-C1B8-41C9-9BC2-30B3BE873D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6710" y="3670530"/>
            <a:ext cx="2039921" cy="851160"/>
          </a:xfrm>
          <a:prstGeom prst="rect">
            <a:avLst/>
          </a:prstGeom>
        </p:spPr>
      </p:pic>
      <p:pic>
        <p:nvPicPr>
          <p:cNvPr id="5" name="Picture 4">
            <a:extLst>
              <a:ext uri="{FF2B5EF4-FFF2-40B4-BE49-F238E27FC236}">
                <a16:creationId xmlns:a16="http://schemas.microsoft.com/office/drawing/2014/main" id="{FE37B3DF-4F72-4280-BDA9-BF6ED1F9D69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329" r="46813"/>
          <a:stretch/>
        </p:blipFill>
        <p:spPr bwMode="auto">
          <a:xfrm>
            <a:off x="593417" y="3734794"/>
            <a:ext cx="1001322" cy="171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id="{C723A3DD-EF30-438F-B1FE-870243A7857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841" r="28372" b="37354"/>
          <a:stretch/>
        </p:blipFill>
        <p:spPr bwMode="auto">
          <a:xfrm>
            <a:off x="6136157" y="3513142"/>
            <a:ext cx="1351658" cy="1505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5A667EDE-B9C8-47C3-83C2-48E6CF9B3C8F}"/>
              </a:ext>
            </a:extLst>
          </p:cNvPr>
          <p:cNvSpPr txBox="1"/>
          <p:nvPr/>
        </p:nvSpPr>
        <p:spPr>
          <a:xfrm>
            <a:off x="217296" y="2645170"/>
            <a:ext cx="1505997" cy="584775"/>
          </a:xfrm>
          <a:prstGeom prst="rect">
            <a:avLst/>
          </a:prstGeom>
          <a:noFill/>
        </p:spPr>
        <p:txBody>
          <a:bodyPr wrap="square" rtlCol="0">
            <a:spAutoFit/>
          </a:bodyPr>
          <a:lstStyle/>
          <a:p>
            <a:pPr algn="ctr"/>
            <a:r>
              <a:rPr lang="ru-RU" sz="1600" dirty="0"/>
              <a:t>Рубин М.С., Москва</a:t>
            </a:r>
          </a:p>
        </p:txBody>
      </p:sp>
      <p:sp>
        <p:nvSpPr>
          <p:cNvPr id="45" name="TextBox 44">
            <a:extLst>
              <a:ext uri="{FF2B5EF4-FFF2-40B4-BE49-F238E27FC236}">
                <a16:creationId xmlns:a16="http://schemas.microsoft.com/office/drawing/2014/main" id="{67BBBAA7-A265-4F51-A6DD-55DF130B6133}"/>
              </a:ext>
            </a:extLst>
          </p:cNvPr>
          <p:cNvSpPr txBox="1"/>
          <p:nvPr/>
        </p:nvSpPr>
        <p:spPr>
          <a:xfrm>
            <a:off x="1661629" y="2767019"/>
            <a:ext cx="1846579" cy="584775"/>
          </a:xfrm>
          <a:prstGeom prst="rect">
            <a:avLst/>
          </a:prstGeom>
          <a:noFill/>
        </p:spPr>
        <p:txBody>
          <a:bodyPr wrap="square" rtlCol="0">
            <a:spAutoFit/>
          </a:bodyPr>
          <a:lstStyle/>
          <a:p>
            <a:pPr algn="ctr"/>
            <a:r>
              <a:rPr lang="ru-RU" sz="1600" dirty="0"/>
              <a:t>Рубина Н.В., Москва</a:t>
            </a:r>
          </a:p>
        </p:txBody>
      </p:sp>
      <p:sp>
        <p:nvSpPr>
          <p:cNvPr id="47" name="TextBox 46">
            <a:extLst>
              <a:ext uri="{FF2B5EF4-FFF2-40B4-BE49-F238E27FC236}">
                <a16:creationId xmlns:a16="http://schemas.microsoft.com/office/drawing/2014/main" id="{577890D7-0553-4888-8B73-82C3581330F1}"/>
              </a:ext>
            </a:extLst>
          </p:cNvPr>
          <p:cNvSpPr txBox="1"/>
          <p:nvPr/>
        </p:nvSpPr>
        <p:spPr>
          <a:xfrm>
            <a:off x="170788" y="5578100"/>
            <a:ext cx="1846579" cy="584775"/>
          </a:xfrm>
          <a:prstGeom prst="rect">
            <a:avLst/>
          </a:prstGeom>
          <a:noFill/>
        </p:spPr>
        <p:txBody>
          <a:bodyPr wrap="square" rtlCol="0">
            <a:spAutoFit/>
          </a:bodyPr>
          <a:lstStyle/>
          <a:p>
            <a:pPr algn="ctr"/>
            <a:r>
              <a:rPr lang="ru-RU" sz="1600" dirty="0" err="1"/>
              <a:t>Стешкина</a:t>
            </a:r>
            <a:r>
              <a:rPr lang="ru-RU" sz="1600" dirty="0"/>
              <a:t> С.Г., Пензенская обл.</a:t>
            </a:r>
          </a:p>
        </p:txBody>
      </p:sp>
      <p:sp>
        <p:nvSpPr>
          <p:cNvPr id="49" name="TextBox 48">
            <a:extLst>
              <a:ext uri="{FF2B5EF4-FFF2-40B4-BE49-F238E27FC236}">
                <a16:creationId xmlns:a16="http://schemas.microsoft.com/office/drawing/2014/main" id="{2FF4AFFA-0E68-4ECE-A338-4841A50F64A3}"/>
              </a:ext>
            </a:extLst>
          </p:cNvPr>
          <p:cNvSpPr txBox="1"/>
          <p:nvPr/>
        </p:nvSpPr>
        <p:spPr>
          <a:xfrm>
            <a:off x="5263994" y="2644643"/>
            <a:ext cx="1846579" cy="584775"/>
          </a:xfrm>
          <a:prstGeom prst="rect">
            <a:avLst/>
          </a:prstGeom>
          <a:noFill/>
        </p:spPr>
        <p:txBody>
          <a:bodyPr wrap="square" rtlCol="0">
            <a:spAutoFit/>
          </a:bodyPr>
          <a:lstStyle/>
          <a:p>
            <a:pPr algn="ctr"/>
            <a:r>
              <a:rPr lang="ru-RU" sz="1600" dirty="0"/>
              <a:t>Кулаков А., Москва</a:t>
            </a:r>
          </a:p>
        </p:txBody>
      </p:sp>
      <p:sp>
        <p:nvSpPr>
          <p:cNvPr id="51" name="TextBox 50">
            <a:extLst>
              <a:ext uri="{FF2B5EF4-FFF2-40B4-BE49-F238E27FC236}">
                <a16:creationId xmlns:a16="http://schemas.microsoft.com/office/drawing/2014/main" id="{E554F9C2-0521-4A29-94C7-2318D20F20E7}"/>
              </a:ext>
            </a:extLst>
          </p:cNvPr>
          <p:cNvSpPr txBox="1"/>
          <p:nvPr/>
        </p:nvSpPr>
        <p:spPr>
          <a:xfrm>
            <a:off x="7080125" y="2645170"/>
            <a:ext cx="1846579" cy="584775"/>
          </a:xfrm>
          <a:prstGeom prst="rect">
            <a:avLst/>
          </a:prstGeom>
          <a:noFill/>
        </p:spPr>
        <p:txBody>
          <a:bodyPr wrap="square" rtlCol="0">
            <a:spAutoFit/>
          </a:bodyPr>
          <a:lstStyle/>
          <a:p>
            <a:pPr algn="ctr"/>
            <a:r>
              <a:rPr lang="ru-RU" sz="1600" dirty="0"/>
              <a:t>Алиев </a:t>
            </a:r>
            <a:r>
              <a:rPr lang="ru-RU" sz="1600" dirty="0" err="1"/>
              <a:t>Натиг</a:t>
            </a:r>
            <a:r>
              <a:rPr lang="ru-RU" sz="1600" dirty="0"/>
              <a:t>, Баку</a:t>
            </a:r>
          </a:p>
        </p:txBody>
      </p:sp>
      <p:sp>
        <p:nvSpPr>
          <p:cNvPr id="53" name="TextBox 52">
            <a:extLst>
              <a:ext uri="{FF2B5EF4-FFF2-40B4-BE49-F238E27FC236}">
                <a16:creationId xmlns:a16="http://schemas.microsoft.com/office/drawing/2014/main" id="{69D2CBA3-8030-41D5-976F-805561232315}"/>
              </a:ext>
            </a:extLst>
          </p:cNvPr>
          <p:cNvSpPr txBox="1"/>
          <p:nvPr/>
        </p:nvSpPr>
        <p:spPr>
          <a:xfrm>
            <a:off x="3477760" y="2569906"/>
            <a:ext cx="1574509" cy="584775"/>
          </a:xfrm>
          <a:prstGeom prst="rect">
            <a:avLst/>
          </a:prstGeom>
          <a:noFill/>
        </p:spPr>
        <p:txBody>
          <a:bodyPr wrap="square" rtlCol="0">
            <a:spAutoFit/>
          </a:bodyPr>
          <a:lstStyle/>
          <a:p>
            <a:pPr algn="ctr"/>
            <a:r>
              <a:rPr lang="ru-RU" sz="1600" dirty="0" err="1"/>
              <a:t>Амнуэль</a:t>
            </a:r>
            <a:r>
              <a:rPr lang="ru-RU" sz="1600" dirty="0"/>
              <a:t> П.Р., Израиль</a:t>
            </a:r>
          </a:p>
        </p:txBody>
      </p:sp>
      <p:sp>
        <p:nvSpPr>
          <p:cNvPr id="59" name="TextBox 58">
            <a:extLst>
              <a:ext uri="{FF2B5EF4-FFF2-40B4-BE49-F238E27FC236}">
                <a16:creationId xmlns:a16="http://schemas.microsoft.com/office/drawing/2014/main" id="{7CA3F72E-C9CC-480C-BA3D-24F9BE536F92}"/>
              </a:ext>
            </a:extLst>
          </p:cNvPr>
          <p:cNvSpPr txBox="1"/>
          <p:nvPr/>
        </p:nvSpPr>
        <p:spPr>
          <a:xfrm>
            <a:off x="3734009" y="4610569"/>
            <a:ext cx="2039921" cy="830997"/>
          </a:xfrm>
          <a:prstGeom prst="rect">
            <a:avLst/>
          </a:prstGeom>
          <a:noFill/>
        </p:spPr>
        <p:txBody>
          <a:bodyPr wrap="square" rtlCol="0">
            <a:spAutoFit/>
          </a:bodyPr>
          <a:lstStyle/>
          <a:p>
            <a:pPr algn="ctr"/>
            <a:r>
              <a:rPr lang="ru-RU" sz="1600" dirty="0" err="1"/>
              <a:t>Асатуллина</a:t>
            </a:r>
            <a:r>
              <a:rPr lang="ru-RU" sz="1600" dirty="0"/>
              <a:t> М.Г., Князева Е.Г., Челябинск</a:t>
            </a:r>
          </a:p>
        </p:txBody>
      </p:sp>
      <p:sp>
        <p:nvSpPr>
          <p:cNvPr id="61" name="TextBox 60">
            <a:extLst>
              <a:ext uri="{FF2B5EF4-FFF2-40B4-BE49-F238E27FC236}">
                <a16:creationId xmlns:a16="http://schemas.microsoft.com/office/drawing/2014/main" id="{60CCEF61-7E73-428F-A7D5-FAB74C9A9562}"/>
              </a:ext>
            </a:extLst>
          </p:cNvPr>
          <p:cNvSpPr txBox="1"/>
          <p:nvPr/>
        </p:nvSpPr>
        <p:spPr>
          <a:xfrm>
            <a:off x="5974752" y="5097986"/>
            <a:ext cx="1574509" cy="584775"/>
          </a:xfrm>
          <a:prstGeom prst="rect">
            <a:avLst/>
          </a:prstGeom>
          <a:noFill/>
        </p:spPr>
        <p:txBody>
          <a:bodyPr wrap="square" rtlCol="0">
            <a:spAutoFit/>
          </a:bodyPr>
          <a:lstStyle/>
          <a:p>
            <a:pPr algn="ctr"/>
            <a:r>
              <a:rPr lang="ru-RU" sz="1600" dirty="0"/>
              <a:t>Хакимов А., Баку</a:t>
            </a:r>
          </a:p>
        </p:txBody>
      </p:sp>
      <p:sp>
        <p:nvSpPr>
          <p:cNvPr id="63" name="TextBox 62">
            <a:extLst>
              <a:ext uri="{FF2B5EF4-FFF2-40B4-BE49-F238E27FC236}">
                <a16:creationId xmlns:a16="http://schemas.microsoft.com/office/drawing/2014/main" id="{DCF3AA1A-CE3E-4F79-AD88-A29A1409B8FF}"/>
              </a:ext>
            </a:extLst>
          </p:cNvPr>
          <p:cNvSpPr txBox="1"/>
          <p:nvPr/>
        </p:nvSpPr>
        <p:spPr>
          <a:xfrm>
            <a:off x="7182035" y="5418699"/>
            <a:ext cx="1829867" cy="584775"/>
          </a:xfrm>
          <a:prstGeom prst="rect">
            <a:avLst/>
          </a:prstGeom>
          <a:noFill/>
        </p:spPr>
        <p:txBody>
          <a:bodyPr wrap="square" rtlCol="0">
            <a:spAutoFit/>
          </a:bodyPr>
          <a:lstStyle/>
          <a:p>
            <a:pPr algn="ctr"/>
            <a:r>
              <a:rPr lang="ru-RU" sz="1600" dirty="0" err="1"/>
              <a:t>Экардт</a:t>
            </a:r>
            <a:r>
              <a:rPr lang="ru-RU" sz="1600" dirty="0"/>
              <a:t> Ольга, Германия</a:t>
            </a:r>
          </a:p>
        </p:txBody>
      </p:sp>
      <p:pic>
        <p:nvPicPr>
          <p:cNvPr id="8" name="Рисунок 7">
            <a:extLst>
              <a:ext uri="{FF2B5EF4-FFF2-40B4-BE49-F238E27FC236}">
                <a16:creationId xmlns:a16="http://schemas.microsoft.com/office/drawing/2014/main" id="{8389C20D-5012-4059-82A7-A91D27F38158}"/>
              </a:ext>
            </a:extLst>
          </p:cNvPr>
          <p:cNvPicPr>
            <a:picLocks noChangeAspect="1"/>
          </p:cNvPicPr>
          <p:nvPr/>
        </p:nvPicPr>
        <p:blipFill rotWithShape="1">
          <a:blip r:embed="rId10"/>
          <a:srcRect l="8588" t="10355" r="6388" b="4725"/>
          <a:stretch/>
        </p:blipFill>
        <p:spPr>
          <a:xfrm>
            <a:off x="2187398" y="3625199"/>
            <a:ext cx="1209787" cy="1531993"/>
          </a:xfrm>
          <a:prstGeom prst="rect">
            <a:avLst/>
          </a:prstGeom>
        </p:spPr>
      </p:pic>
      <p:sp>
        <p:nvSpPr>
          <p:cNvPr id="30" name="TextBox 29">
            <a:extLst>
              <a:ext uri="{FF2B5EF4-FFF2-40B4-BE49-F238E27FC236}">
                <a16:creationId xmlns:a16="http://schemas.microsoft.com/office/drawing/2014/main" id="{848D054F-268E-4CA8-BC0C-DF61E94C7C4A}"/>
              </a:ext>
            </a:extLst>
          </p:cNvPr>
          <p:cNvSpPr txBox="1"/>
          <p:nvPr/>
        </p:nvSpPr>
        <p:spPr>
          <a:xfrm>
            <a:off x="1857066" y="5223181"/>
            <a:ext cx="2039921" cy="584775"/>
          </a:xfrm>
          <a:prstGeom prst="rect">
            <a:avLst/>
          </a:prstGeom>
          <a:noFill/>
        </p:spPr>
        <p:txBody>
          <a:bodyPr wrap="square" rtlCol="0">
            <a:spAutoFit/>
          </a:bodyPr>
          <a:lstStyle/>
          <a:p>
            <a:pPr algn="ctr"/>
            <a:r>
              <a:rPr lang="ru-RU" sz="1600" dirty="0"/>
              <a:t>Назаренко Г.В., Санкт-Петербург</a:t>
            </a:r>
          </a:p>
        </p:txBody>
      </p:sp>
      <p:pic>
        <p:nvPicPr>
          <p:cNvPr id="1026" name="Picture 2">
            <a:extLst>
              <a:ext uri="{FF2B5EF4-FFF2-40B4-BE49-F238E27FC236}">
                <a16:creationId xmlns:a16="http://schemas.microsoft.com/office/drawing/2014/main" id="{E72A7E6D-D3DA-4A5C-B48D-4DF9E72EC1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9407" y="971221"/>
            <a:ext cx="1307032" cy="130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81141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7D6177-5A0C-47EC-A64F-0358D5832B01}"/>
              </a:ext>
            </a:extLst>
          </p:cNvPr>
          <p:cNvSpPr>
            <a:spLocks noGrp="1"/>
          </p:cNvSpPr>
          <p:nvPr>
            <p:ph type="title"/>
          </p:nvPr>
        </p:nvSpPr>
        <p:spPr/>
        <p:txBody>
          <a:bodyPr/>
          <a:lstStyle/>
          <a:p>
            <a:r>
              <a:rPr lang="ru-RU" dirty="0"/>
              <a:t>Сроки проведения Кубка и турнира</a:t>
            </a:r>
          </a:p>
        </p:txBody>
      </p:sp>
      <p:sp>
        <p:nvSpPr>
          <p:cNvPr id="3" name="TextBox 2">
            <a:extLst>
              <a:ext uri="{FF2B5EF4-FFF2-40B4-BE49-F238E27FC236}">
                <a16:creationId xmlns:a16="http://schemas.microsoft.com/office/drawing/2014/main" id="{2F4FAB2D-7B9E-407B-A80D-B992FBB45744}"/>
              </a:ext>
            </a:extLst>
          </p:cNvPr>
          <p:cNvSpPr txBox="1"/>
          <p:nvPr/>
        </p:nvSpPr>
        <p:spPr>
          <a:xfrm>
            <a:off x="393192" y="978408"/>
            <a:ext cx="8403336" cy="958660"/>
          </a:xfrm>
          <a:prstGeom prst="rect">
            <a:avLst/>
          </a:prstGeom>
          <a:noFill/>
        </p:spPr>
        <p:txBody>
          <a:bodyPr wrap="square" rtlCol="0">
            <a:spAutoFit/>
          </a:bodyPr>
          <a:lstStyle/>
          <a:p>
            <a:pPr>
              <a:lnSpc>
                <a:spcPct val="150000"/>
              </a:lnSpc>
            </a:pPr>
            <a:r>
              <a:rPr lang="ru-RU" sz="2000" b="1" u="sng" dirty="0"/>
              <a:t>Кубок ТРИЗ Саммита </a:t>
            </a:r>
            <a:r>
              <a:rPr lang="ru-RU" sz="2000" dirty="0"/>
              <a:t>– с момента объявления (</a:t>
            </a:r>
            <a:r>
              <a:rPr lang="ru-RU" sz="2000" b="1" dirty="0"/>
              <a:t>конец октября</a:t>
            </a:r>
            <a:r>
              <a:rPr lang="ru-RU" sz="2000" dirty="0"/>
              <a:t>) до конца весенних каникул (</a:t>
            </a:r>
            <a:r>
              <a:rPr lang="ru-RU" sz="2000" b="1" dirty="0"/>
              <a:t>конец марта</a:t>
            </a:r>
            <a:r>
              <a:rPr lang="ru-RU" sz="2000" dirty="0"/>
              <a:t>)</a:t>
            </a:r>
          </a:p>
        </p:txBody>
      </p:sp>
      <p:sp>
        <p:nvSpPr>
          <p:cNvPr id="4" name="TextBox 3">
            <a:extLst>
              <a:ext uri="{FF2B5EF4-FFF2-40B4-BE49-F238E27FC236}">
                <a16:creationId xmlns:a16="http://schemas.microsoft.com/office/drawing/2014/main" id="{C8CD1936-2F57-44BC-B1C1-3F34E2230787}"/>
              </a:ext>
            </a:extLst>
          </p:cNvPr>
          <p:cNvSpPr txBox="1"/>
          <p:nvPr/>
        </p:nvSpPr>
        <p:spPr>
          <a:xfrm>
            <a:off x="393192" y="2642616"/>
            <a:ext cx="8239633" cy="400110"/>
          </a:xfrm>
          <a:prstGeom prst="rect">
            <a:avLst/>
          </a:prstGeom>
          <a:noFill/>
        </p:spPr>
        <p:txBody>
          <a:bodyPr wrap="square" rtlCol="0">
            <a:spAutoFit/>
          </a:bodyPr>
          <a:lstStyle/>
          <a:p>
            <a:r>
              <a:rPr lang="ru-RU" sz="2000" b="1" u="sng" dirty="0"/>
              <a:t>ТРИЗ-турнир</a:t>
            </a:r>
            <a:r>
              <a:rPr lang="ru-RU" sz="2000" dirty="0"/>
              <a:t> – проводится в рамках конференции ТРИЗ Саммита</a:t>
            </a:r>
          </a:p>
        </p:txBody>
      </p:sp>
      <p:pic>
        <p:nvPicPr>
          <p:cNvPr id="5" name="Рисунок 4">
            <a:extLst>
              <a:ext uri="{FF2B5EF4-FFF2-40B4-BE49-F238E27FC236}">
                <a16:creationId xmlns:a16="http://schemas.microsoft.com/office/drawing/2014/main" id="{4B5065CF-3290-4878-9A1A-F9E7530FC5B2}"/>
              </a:ext>
            </a:extLst>
          </p:cNvPr>
          <p:cNvPicPr>
            <a:picLocks noChangeAspect="1"/>
          </p:cNvPicPr>
          <p:nvPr/>
        </p:nvPicPr>
        <p:blipFill rotWithShape="1">
          <a:blip r:embed="rId2">
            <a:extLst>
              <a:ext uri="{28A0092B-C50C-407E-A947-70E740481C1C}">
                <a14:useLocalDpi xmlns:a14="http://schemas.microsoft.com/office/drawing/2010/main" val="0"/>
              </a:ext>
            </a:extLst>
          </a:blip>
          <a:srcRect l="2896" r="2703" b="5506"/>
          <a:stretch/>
        </p:blipFill>
        <p:spPr>
          <a:xfrm>
            <a:off x="2954103" y="3429000"/>
            <a:ext cx="3235794" cy="2048256"/>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889055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B01A26-7544-473F-8150-1E71B272DF71}"/>
              </a:ext>
            </a:extLst>
          </p:cNvPr>
          <p:cNvSpPr>
            <a:spLocks noGrp="1"/>
          </p:cNvSpPr>
          <p:nvPr>
            <p:ph type="title"/>
          </p:nvPr>
        </p:nvSpPr>
        <p:spPr>
          <a:xfrm>
            <a:off x="195310" y="109538"/>
            <a:ext cx="8437515" cy="458787"/>
          </a:xfrm>
        </p:spPr>
        <p:txBody>
          <a:bodyPr/>
          <a:lstStyle/>
          <a:p>
            <a:r>
              <a:rPr lang="ru-RU" dirty="0"/>
              <a:t>Возрастные категории, Номинации конкурса</a:t>
            </a:r>
          </a:p>
        </p:txBody>
      </p:sp>
      <p:grpSp>
        <p:nvGrpSpPr>
          <p:cNvPr id="3" name="Группа 2">
            <a:extLst>
              <a:ext uri="{FF2B5EF4-FFF2-40B4-BE49-F238E27FC236}">
                <a16:creationId xmlns:a16="http://schemas.microsoft.com/office/drawing/2014/main" id="{80AB4B77-1B68-48BC-A1AF-BAD5E429EE56}"/>
              </a:ext>
            </a:extLst>
          </p:cNvPr>
          <p:cNvGrpSpPr/>
          <p:nvPr/>
        </p:nvGrpSpPr>
        <p:grpSpPr>
          <a:xfrm>
            <a:off x="268462" y="982915"/>
            <a:ext cx="8629094" cy="4840835"/>
            <a:chOff x="185350" y="1133837"/>
            <a:chExt cx="5400452" cy="2701188"/>
          </a:xfrm>
        </p:grpSpPr>
        <p:pic>
          <p:nvPicPr>
            <p:cNvPr id="4" name="Picture 2">
              <a:extLst>
                <a:ext uri="{FF2B5EF4-FFF2-40B4-BE49-F238E27FC236}">
                  <a16:creationId xmlns:a16="http://schemas.microsoft.com/office/drawing/2014/main" id="{A718AF18-207F-4E07-88DE-59CA6C240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50" y="1133837"/>
              <a:ext cx="4934981" cy="270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id="{8A1E939B-A69B-4A73-B189-0E2F6A8A1E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264" y="2492872"/>
              <a:ext cx="315632" cy="34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a:extLst>
                <a:ext uri="{FF2B5EF4-FFF2-40B4-BE49-F238E27FC236}">
                  <a16:creationId xmlns:a16="http://schemas.microsoft.com/office/drawing/2014/main" id="{60BEC86E-611F-47AA-8020-25A8FE2EA2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6923" y="2979588"/>
              <a:ext cx="548879" cy="25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a:extLst>
                <a:ext uri="{FF2B5EF4-FFF2-40B4-BE49-F238E27FC236}">
                  <a16:creationId xmlns:a16="http://schemas.microsoft.com/office/drawing/2014/main" id="{38C32F45-A194-4B53-87F7-A518993815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6842" y="1713344"/>
              <a:ext cx="372872" cy="35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a:extLst>
                <a:ext uri="{FF2B5EF4-FFF2-40B4-BE49-F238E27FC236}">
                  <a16:creationId xmlns:a16="http://schemas.microsoft.com/office/drawing/2014/main" id="{C60A77C1-C2B7-4946-9309-75FB72DA91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9802" y="1317960"/>
              <a:ext cx="442816" cy="34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1">
              <a:extLst>
                <a:ext uri="{FF2B5EF4-FFF2-40B4-BE49-F238E27FC236}">
                  <a16:creationId xmlns:a16="http://schemas.microsoft.com/office/drawing/2014/main" id="{A87A7368-7497-450F-9D5F-82EA40DEC3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5461" y="2183057"/>
              <a:ext cx="315632" cy="29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1505327"/>
      </p:ext>
    </p:extLst>
  </p:cSld>
  <p:clrMapOvr>
    <a:masterClrMapping/>
  </p:clrMapOvr>
  <p:transition spd="med"/>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 Template NEW">
  <a:themeElements>
    <a:clrScheme name="">
      <a:dk1>
        <a:srgbClr val="000000"/>
      </a:dk1>
      <a:lt1>
        <a:srgbClr val="FFFFFF"/>
      </a:lt1>
      <a:dk2>
        <a:srgbClr val="FFFFFF"/>
      </a:dk2>
      <a:lt2>
        <a:srgbClr val="76767C"/>
      </a:lt2>
      <a:accent1>
        <a:srgbClr val="9DB78B"/>
      </a:accent1>
      <a:accent2>
        <a:srgbClr val="5C6F6A"/>
      </a:accent2>
      <a:accent3>
        <a:srgbClr val="FFFFFF"/>
      </a:accent3>
      <a:accent4>
        <a:srgbClr val="000000"/>
      </a:accent4>
      <a:accent5>
        <a:srgbClr val="CCD8C4"/>
      </a:accent5>
      <a:accent6>
        <a:srgbClr val="53645F"/>
      </a:accent6>
      <a:hlink>
        <a:srgbClr val="496D77"/>
      </a:hlink>
      <a:folHlink>
        <a:srgbClr val="EFBC35"/>
      </a:folHlink>
    </a:clrScheme>
    <a:fontScheme name="PPT Template NEW">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233363" marR="0" indent="-233363" algn="ctr" defTabSz="914400" rtl="0" eaLnBrk="1" fontAlgn="base" latinLnBrk="0" hangingPunct="1">
          <a:lnSpc>
            <a:spcPct val="100000"/>
          </a:lnSpc>
          <a:spcBef>
            <a:spcPct val="15000"/>
          </a:spcBef>
          <a:spcAft>
            <a:spcPct val="0"/>
          </a:spcAft>
          <a:buClr>
            <a:srgbClr val="993300"/>
          </a:buClr>
          <a:buSzTx/>
          <a:buFontTx/>
          <a:buNone/>
          <a:tabLst/>
          <a:defRPr kumimoji="0" lang="en-GB"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233363" marR="0" indent="-233363" algn="ctr" defTabSz="914400" rtl="0" eaLnBrk="1" fontAlgn="base" latinLnBrk="0" hangingPunct="1">
          <a:lnSpc>
            <a:spcPct val="100000"/>
          </a:lnSpc>
          <a:spcBef>
            <a:spcPct val="15000"/>
          </a:spcBef>
          <a:spcAft>
            <a:spcPct val="0"/>
          </a:spcAft>
          <a:buClr>
            <a:srgbClr val="993300"/>
          </a:buClr>
          <a:buSzTx/>
          <a:buFontTx/>
          <a:buNone/>
          <a:tabLst/>
          <a:defRPr kumimoji="0" lang="en-GB" sz="1200" b="0" i="0" u="none" strike="noStrike" cap="none" normalizeH="0" baseline="0" smtClean="0">
            <a:ln>
              <a:noFill/>
            </a:ln>
            <a:solidFill>
              <a:schemeClr val="tx1"/>
            </a:solidFill>
            <a:effectLst/>
            <a:latin typeface="Arial" charset="0"/>
          </a:defRPr>
        </a:defPPr>
      </a:lstStyle>
    </a:lnDef>
  </a:objectDefaults>
  <a:extraClrSchemeLst>
    <a:extraClrScheme>
      <a:clrScheme name="PPT Template N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mplate N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mplate N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mplate N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mplate N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mplate N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mplate N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mplate N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mplate N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mplate N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mplate N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mplate N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PT Template NEW 13">
        <a:dk1>
          <a:srgbClr val="000000"/>
        </a:dk1>
        <a:lt1>
          <a:srgbClr val="FFFFFF"/>
        </a:lt1>
        <a:dk2>
          <a:srgbClr val="000000"/>
        </a:dk2>
        <a:lt2>
          <a:srgbClr val="969696"/>
        </a:lt2>
        <a:accent1>
          <a:srgbClr val="CC6600"/>
        </a:accent1>
        <a:accent2>
          <a:srgbClr val="000066"/>
        </a:accent2>
        <a:accent3>
          <a:srgbClr val="FFFFFF"/>
        </a:accent3>
        <a:accent4>
          <a:srgbClr val="000000"/>
        </a:accent4>
        <a:accent5>
          <a:srgbClr val="E2B8AA"/>
        </a:accent5>
        <a:accent6>
          <a:srgbClr val="00005C"/>
        </a:accent6>
        <a:hlink>
          <a:srgbClr val="808000"/>
        </a:hlink>
        <a:folHlink>
          <a:srgbClr val="4D4D4D"/>
        </a:folHlink>
      </a:clrScheme>
      <a:clrMap bg1="lt1" tx1="dk1" bg2="lt2" tx2="dk2" accent1="accent1" accent2="accent2" accent3="accent3" accent4="accent4" accent5="accent5" accent6="accent6" hlink="hlink" folHlink="folHlink"/>
    </a:extraClrScheme>
    <a:extraClrScheme>
      <a:clrScheme name="PPT Template NEW 14">
        <a:dk1>
          <a:srgbClr val="000000"/>
        </a:dk1>
        <a:lt1>
          <a:srgbClr val="FFFFFF"/>
        </a:lt1>
        <a:dk2>
          <a:srgbClr val="000000"/>
        </a:dk2>
        <a:lt2>
          <a:srgbClr val="969696"/>
        </a:lt2>
        <a:accent1>
          <a:srgbClr val="994D22"/>
        </a:accent1>
        <a:accent2>
          <a:srgbClr val="000066"/>
        </a:accent2>
        <a:accent3>
          <a:srgbClr val="FFFFFF"/>
        </a:accent3>
        <a:accent4>
          <a:srgbClr val="000000"/>
        </a:accent4>
        <a:accent5>
          <a:srgbClr val="CAB2AB"/>
        </a:accent5>
        <a:accent6>
          <a:srgbClr val="00005C"/>
        </a:accent6>
        <a:hlink>
          <a:srgbClr val="808000"/>
        </a:hlink>
        <a:folHlink>
          <a:srgbClr val="4D4D4D"/>
        </a:folHlink>
      </a:clrScheme>
      <a:clrMap bg1="lt1" tx1="dk1" bg2="lt2" tx2="dk2" accent1="accent1" accent2="accent2" accent3="accent3" accent4="accent4" accent5="accent5" accent6="accent6" hlink="hlink" folHlink="folHlink"/>
    </a:extraClrScheme>
    <a:extraClrScheme>
      <a:clrScheme name="PPT Template NEW 15">
        <a:dk1>
          <a:srgbClr val="000000"/>
        </a:dk1>
        <a:lt1>
          <a:srgbClr val="FFFFFF"/>
        </a:lt1>
        <a:dk2>
          <a:srgbClr val="000000"/>
        </a:dk2>
        <a:lt2>
          <a:srgbClr val="969696"/>
        </a:lt2>
        <a:accent1>
          <a:srgbClr val="994D22"/>
        </a:accent1>
        <a:accent2>
          <a:srgbClr val="146068"/>
        </a:accent2>
        <a:accent3>
          <a:srgbClr val="FFFFFF"/>
        </a:accent3>
        <a:accent4>
          <a:srgbClr val="000000"/>
        </a:accent4>
        <a:accent5>
          <a:srgbClr val="CAB2AB"/>
        </a:accent5>
        <a:accent6>
          <a:srgbClr val="11565E"/>
        </a:accent6>
        <a:hlink>
          <a:srgbClr val="808000"/>
        </a:hlink>
        <a:folHlink>
          <a:srgbClr val="4D4D4D"/>
        </a:folHlink>
      </a:clrScheme>
      <a:clrMap bg1="lt1" tx1="dk1" bg2="lt2" tx2="dk2" accent1="accent1" accent2="accent2" accent3="accent3" accent4="accent4" accent5="accent5" accent6="accent6" hlink="hlink" folHlink="folHlink"/>
    </a:extraClrScheme>
    <a:extraClrScheme>
      <a:clrScheme name="PPT Template NEW 16">
        <a:dk1>
          <a:srgbClr val="000000"/>
        </a:dk1>
        <a:lt1>
          <a:srgbClr val="FFFFFF"/>
        </a:lt1>
        <a:dk2>
          <a:srgbClr val="FFFFFF"/>
        </a:dk2>
        <a:lt2>
          <a:srgbClr val="969696"/>
        </a:lt2>
        <a:accent1>
          <a:srgbClr val="994D22"/>
        </a:accent1>
        <a:accent2>
          <a:srgbClr val="146068"/>
        </a:accent2>
        <a:accent3>
          <a:srgbClr val="FFFFFF"/>
        </a:accent3>
        <a:accent4>
          <a:srgbClr val="000000"/>
        </a:accent4>
        <a:accent5>
          <a:srgbClr val="CAB2AB"/>
        </a:accent5>
        <a:accent6>
          <a:srgbClr val="11565E"/>
        </a:accent6>
        <a:hlink>
          <a:srgbClr val="808000"/>
        </a:hlink>
        <a:folHlink>
          <a:srgbClr val="4D4D4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4037</TotalTime>
  <Words>4295</Words>
  <Application>Microsoft Office PowerPoint</Application>
  <PresentationFormat>Экран (4:3)</PresentationFormat>
  <Paragraphs>498</Paragraphs>
  <Slides>49</Slides>
  <Notes>2</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2</vt:i4>
      </vt:variant>
      <vt:variant>
        <vt:lpstr>Внедренные серверы OLE</vt:lpstr>
      </vt:variant>
      <vt:variant>
        <vt:i4>1</vt:i4>
      </vt:variant>
      <vt:variant>
        <vt:lpstr>Заголовки слайдов</vt:lpstr>
      </vt:variant>
      <vt:variant>
        <vt:i4>49</vt:i4>
      </vt:variant>
    </vt:vector>
  </HeadingPairs>
  <TitlesOfParts>
    <vt:vector size="63" baseType="lpstr">
      <vt:lpstr>Akrobat</vt:lpstr>
      <vt:lpstr>Akrobat Black</vt:lpstr>
      <vt:lpstr>Akrobat SemiBold</vt:lpstr>
      <vt:lpstr>Arial</vt:lpstr>
      <vt:lpstr>Calibri</vt:lpstr>
      <vt:lpstr>Calibri Light</vt:lpstr>
      <vt:lpstr>Lucida Sans Unicode</vt:lpstr>
      <vt:lpstr>Times New Roman</vt:lpstr>
      <vt:lpstr>Verdana</vt:lpstr>
      <vt:lpstr>Wingdings</vt:lpstr>
      <vt:lpstr>Wingdings 3</vt:lpstr>
      <vt:lpstr>1_Тема Office</vt:lpstr>
      <vt:lpstr>PPT Template NEW</vt:lpstr>
      <vt:lpstr>Chart</vt:lpstr>
      <vt:lpstr>Кубок ТРИЗ Саммита ТРИЗ-турнир вебинары для экспертов</vt:lpstr>
      <vt:lpstr>Содержание 1 вебинара</vt:lpstr>
      <vt:lpstr>Презентация PowerPoint</vt:lpstr>
      <vt:lpstr>Кубок ТРИЗ-Саммита</vt:lpstr>
      <vt:lpstr>Кубок ТРИЗ-Саммита – история, развитие</vt:lpstr>
      <vt:lpstr>Обратная связь со слушателями вебинаров</vt:lpstr>
      <vt:lpstr>Эксперты конкурса</vt:lpstr>
      <vt:lpstr>Сроки проведения Кубка и турнира</vt:lpstr>
      <vt:lpstr>Возрастные категории, Номинации конкурса</vt:lpstr>
      <vt:lpstr>Организация конкурса</vt:lpstr>
      <vt:lpstr>Тематика конкурса</vt:lpstr>
      <vt:lpstr>Презентация PowerPoint</vt:lpstr>
      <vt:lpstr>Номинация «Изобретательство»</vt:lpstr>
      <vt:lpstr>Мини-АРИЗ (младшие школьники)</vt:lpstr>
      <vt:lpstr>Мини-АРИЗ (11-14 лет)</vt:lpstr>
      <vt:lpstr>Compinno-TRIZ для решения изобретательских задач</vt:lpstr>
      <vt:lpstr>Критерии оценки</vt:lpstr>
      <vt:lpstr>Номинация Фантазирование</vt:lpstr>
      <vt:lpstr>Номинация фантазирование</vt:lpstr>
      <vt:lpstr>Номинация «Инструменты ТРИЗ»</vt:lpstr>
      <vt:lpstr>Номинация Исследования в ТРИЗ</vt:lpstr>
      <vt:lpstr>Номинация исследования в ТРИЗ</vt:lpstr>
      <vt:lpstr>Номинация исследования в ТРИЗ</vt:lpstr>
      <vt:lpstr>Номинация исследования в ТРИЗ</vt:lpstr>
      <vt:lpstr>Номинация исследования в ТРИЗ</vt:lpstr>
      <vt:lpstr>Номинация исследования в ТРИЗ</vt:lpstr>
      <vt:lpstr>Номинация «Видеоролики по ТРИЗ»</vt:lpstr>
      <vt:lpstr>Номинация «Видеоролики по ТРИЗ»</vt:lpstr>
      <vt:lpstr>Презентация PowerPoint</vt:lpstr>
      <vt:lpstr>Смена «Заказчика» образования</vt:lpstr>
      <vt:lpstr>ТРИЗ как педагогическая технология</vt:lpstr>
      <vt:lpstr>Что такое изобретение</vt:lpstr>
      <vt:lpstr>Изобретают только люди?</vt:lpstr>
      <vt:lpstr>Онто- и Филогенез мышления</vt:lpstr>
      <vt:lpstr>Следующий шаг – ИЗОБРЕТАТЕЛЬСКОЕ МЫШЛЕНИЕ</vt:lpstr>
      <vt:lpstr>АРИЗ – эталон изобретательского мышления</vt:lpstr>
      <vt:lpstr>Шкала изобретательности. АНАЛИЗ</vt:lpstr>
      <vt:lpstr>Шкала изобретательности. СИНТЕЗ. ОЦЕНКА.</vt:lpstr>
      <vt:lpstr>Цель обучения и практики ТРИЗ – развитие изобретательского мышления</vt:lpstr>
      <vt:lpstr>Шкала изобретательности</vt:lpstr>
      <vt:lpstr>Шкала изобретательности</vt:lpstr>
      <vt:lpstr>Разные виды диагностики</vt:lpstr>
      <vt:lpstr>Основные тезисы</vt:lpstr>
      <vt:lpstr>Основные постулаты ТРИЗ</vt:lpstr>
      <vt:lpstr>Презентация PowerPoint</vt:lpstr>
      <vt:lpstr>Система «Икар и Дедал»</vt:lpstr>
      <vt:lpstr>Методика диагностики + «Икар и Дедал»</vt:lpstr>
      <vt:lpstr>Использование методики Диагностики и системы «Икар и Дедал»</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Рубина Наталия</dc:creator>
  <cp:lastModifiedBy>Рубина Наталия</cp:lastModifiedBy>
  <cp:revision>50</cp:revision>
  <dcterms:created xsi:type="dcterms:W3CDTF">2021-01-13T07:20:25Z</dcterms:created>
  <dcterms:modified xsi:type="dcterms:W3CDTF">2021-10-26T15:12:52Z</dcterms:modified>
</cp:coreProperties>
</file>