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39"/>
  </p:notesMasterIdLst>
  <p:sldIdLst>
    <p:sldId id="4129" r:id="rId3"/>
    <p:sldId id="4737" r:id="rId4"/>
    <p:sldId id="4787" r:id="rId5"/>
    <p:sldId id="4801" r:id="rId6"/>
    <p:sldId id="4792" r:id="rId7"/>
    <p:sldId id="4804" r:id="rId8"/>
    <p:sldId id="4802" r:id="rId9"/>
    <p:sldId id="317" r:id="rId10"/>
    <p:sldId id="4790" r:id="rId11"/>
    <p:sldId id="4791" r:id="rId12"/>
    <p:sldId id="4793" r:id="rId13"/>
    <p:sldId id="4803" r:id="rId14"/>
    <p:sldId id="4806" r:id="rId15"/>
    <p:sldId id="4805" r:id="rId16"/>
    <p:sldId id="4807" r:id="rId17"/>
    <p:sldId id="4808" r:id="rId18"/>
    <p:sldId id="4810" r:id="rId19"/>
    <p:sldId id="4811" r:id="rId20"/>
    <p:sldId id="4812" r:id="rId21"/>
    <p:sldId id="4813" r:id="rId22"/>
    <p:sldId id="4809" r:id="rId23"/>
    <p:sldId id="4814" r:id="rId24"/>
    <p:sldId id="4815" r:id="rId25"/>
    <p:sldId id="4816" r:id="rId26"/>
    <p:sldId id="4817" r:id="rId27"/>
    <p:sldId id="4818" r:id="rId28"/>
    <p:sldId id="4819" r:id="rId29"/>
    <p:sldId id="4820" r:id="rId30"/>
    <p:sldId id="4821" r:id="rId31"/>
    <p:sldId id="4822" r:id="rId32"/>
    <p:sldId id="4798" r:id="rId33"/>
    <p:sldId id="290" r:id="rId34"/>
    <p:sldId id="4732" r:id="rId35"/>
    <p:sldId id="273" r:id="rId36"/>
    <p:sldId id="274" r:id="rId37"/>
    <p:sldId id="473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89CCFF"/>
    <a:srgbClr val="4BB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654" y="102"/>
      </p:cViewPr>
      <p:guideLst/>
    </p:cSldViewPr>
  </p:slideViewPr>
  <p:notesTextViewPr>
    <p:cViewPr>
      <p:scale>
        <a:sx n="1" d="1"/>
        <a:sy n="1" d="1"/>
      </p:scale>
      <p:origin x="0" y="0"/>
    </p:cViewPr>
  </p:notesTextViewPr>
  <p:sorterViewPr>
    <p:cViewPr>
      <p:scale>
        <a:sx n="120" d="100"/>
        <a:sy n="120" d="100"/>
      </p:scale>
      <p:origin x="0" y="-55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494D2-AC9B-4A68-A713-995B63FDE4A8}" type="datetimeFigureOut">
              <a:rPr lang="ru-RU" smtClean="0"/>
              <a:t>01.11.2021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B6D7E-1BFE-431D-9F12-33C01F4A16FC}" type="slidenum">
              <a:rPr lang="ru-RU" smtClean="0"/>
              <a:t>‹#›</a:t>
            </a:fld>
            <a:endParaRPr lang="ru-RU"/>
          </a:p>
        </p:txBody>
      </p:sp>
    </p:spTree>
    <p:extLst>
      <p:ext uri="{BB962C8B-B14F-4D97-AF65-F5344CB8AC3E}">
        <p14:creationId xmlns:p14="http://schemas.microsoft.com/office/powerpoint/2010/main" val="319263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miter lim="800000"/>
            <a:headEnd/>
            <a:tailEnd/>
          </a:ln>
        </p:spPr>
        <p:txBody>
          <a:bodyPr/>
          <a:lstStyle/>
          <a:p>
            <a:pPr marL="0" marR="0" lvl="0" indent="0" algn="r" defTabSz="965200" rtl="0" eaLnBrk="1" fontAlgn="base" latinLnBrk="0" hangingPunct="1">
              <a:lnSpc>
                <a:spcPct val="100000"/>
              </a:lnSpc>
              <a:spcBef>
                <a:spcPct val="0"/>
              </a:spcBef>
              <a:spcAft>
                <a:spcPct val="0"/>
              </a:spcAft>
              <a:buClrTx/>
              <a:buSzTx/>
              <a:buFontTx/>
              <a:buNone/>
              <a:tabLst/>
              <a:defRPr/>
            </a:pPr>
            <a:fld id="{8E2CD4D3-9DD2-4C7F-A6CC-2FC51DC5FC0B}" type="slidenum">
              <a:rPr kumimoji="0" lang="en-GB" sz="1200" b="0" i="0" u="none" strike="noStrike" kern="1200" cap="none" spc="0" normalizeH="0" baseline="0" noProof="0" smtClean="0">
                <a:ln>
                  <a:noFill/>
                </a:ln>
                <a:solidFill>
                  <a:srgbClr val="FFFFFF"/>
                </a:solidFill>
                <a:effectLst/>
                <a:uLnTx/>
                <a:uFillTx/>
                <a:latin typeface="Verdana" pitchFamily="34"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9187" name="Rectangle 1"/>
          <p:cNvSpPr>
            <a:spLocks noGrp="1" noRot="1" noChangeAspect="1" noChangeArrowheads="1" noTextEdit="1"/>
          </p:cNvSpPr>
          <p:nvPr>
            <p:ph type="sldImg"/>
          </p:nvPr>
        </p:nvSpPr>
        <p:spPr>
          <a:xfrm>
            <a:off x="920750" y="744538"/>
            <a:ext cx="4959350" cy="3721100"/>
          </a:xfrm>
          <a:solidFill>
            <a:srgbClr val="FFFFFF"/>
          </a:solidFill>
          <a:ln/>
        </p:spPr>
      </p:sp>
      <p:sp>
        <p:nvSpPr>
          <p:cNvPr id="349188" name="Rectangle 2"/>
          <p:cNvSpPr>
            <a:spLocks noGrp="1" noChangeArrowheads="1"/>
          </p:cNvSpPr>
          <p:nvPr>
            <p:ph type="body" idx="1"/>
          </p:nvPr>
        </p:nvSpPr>
        <p:spPr>
          <a:xfrm>
            <a:off x="906463" y="4713288"/>
            <a:ext cx="4986337" cy="4471987"/>
          </a:xfrm>
          <a:noFill/>
        </p:spPr>
        <p:txBody>
          <a:bodyPr wrap="none" anchor="ctr"/>
          <a:lstStyle/>
          <a:p>
            <a:pPr eaLnBrk="1" hangingPunct="1"/>
            <a:r>
              <a:rPr lang="ru-RU" dirty="0"/>
              <a:t>15 минут</a:t>
            </a:r>
            <a:endParaRPr lang="en-US" dirty="0"/>
          </a:p>
        </p:txBody>
      </p:sp>
    </p:spTree>
    <p:extLst>
      <p:ext uri="{BB962C8B-B14F-4D97-AF65-F5344CB8AC3E}">
        <p14:creationId xmlns:p14="http://schemas.microsoft.com/office/powerpoint/2010/main" val="274573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4D722D-4B53-4134-9DD4-2E16FF00A05D}"/>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D955FCAC-055F-4DCF-870E-BE8C8284256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E85B5F15-F381-4547-A9AC-1F236EC25467}"/>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5" name="Нижний колонтитул 4">
            <a:extLst>
              <a:ext uri="{FF2B5EF4-FFF2-40B4-BE49-F238E27FC236}">
                <a16:creationId xmlns:a16="http://schemas.microsoft.com/office/drawing/2014/main" id="{DF62D630-21C0-4990-9057-2BB77FFC15DB}"/>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4D6CFBBB-B9C1-4E27-8780-BE02728E01B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895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B2E25-9951-40CC-BCC2-B5820C91893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E4D7E72-1676-42F3-B44E-FFC350E51E6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B44760-21BA-4D38-A521-83B5337F672B}"/>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5" name="Нижний колонтитул 4">
            <a:extLst>
              <a:ext uri="{FF2B5EF4-FFF2-40B4-BE49-F238E27FC236}">
                <a16:creationId xmlns:a16="http://schemas.microsoft.com/office/drawing/2014/main" id="{FB4DADA2-520A-4B50-9A08-DA38C7E56971}"/>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CC98AF22-F6CA-4C5E-B048-2206FC44225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792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6849B11-563C-48E3-9DE4-00CF9749846B}"/>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7057B65-DF91-4EEB-83AE-0475C4DB326F}"/>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444847D-7CB3-4331-AD78-D635D8A49B41}"/>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5" name="Нижний колонтитул 4">
            <a:extLst>
              <a:ext uri="{FF2B5EF4-FFF2-40B4-BE49-F238E27FC236}">
                <a16:creationId xmlns:a16="http://schemas.microsoft.com/office/drawing/2014/main" id="{3CD2FC26-1E27-4AD8-89FE-9A06DE08D14A}"/>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081811A3-5C67-48B1-B7EF-FD1CE1D808D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0181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speak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2501096" y="1908721"/>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049072"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921976"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5505447" y="1908721"/>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5049612"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4922517"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24308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1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3570"/>
            <a:ext cx="9144000" cy="6854430"/>
          </a:xfrm>
          <a:prstGeom prst="rect">
            <a:avLst/>
          </a:prstGeom>
        </p:spPr>
      </p:pic>
      <p:sp>
        <p:nvSpPr>
          <p:cNvPr id="8" name="Title 1">
            <a:extLst>
              <a:ext uri="{FF2B5EF4-FFF2-40B4-BE49-F238E27FC236}">
                <a16:creationId xmlns:a16="http://schemas.microsoft.com/office/drawing/2014/main" id="{7A1AD3A1-1EA8-5B46-B2DC-CB49FED4C9F2}"/>
              </a:ext>
            </a:extLst>
          </p:cNvPr>
          <p:cNvSpPr>
            <a:spLocks noGrp="1"/>
          </p:cNvSpPr>
          <p:nvPr>
            <p:ph type="ctrTitle"/>
          </p:nvPr>
        </p:nvSpPr>
        <p:spPr>
          <a:xfrm>
            <a:off x="1188958" y="686911"/>
            <a:ext cx="6575822" cy="1254442"/>
          </a:xfrm>
          <a:prstGeom prst="rect">
            <a:avLst/>
          </a:prstGeom>
        </p:spPr>
        <p:txBody>
          <a:bodyPr anchor="ctr">
            <a:normAutofit/>
          </a:bodyPr>
          <a:lstStyle>
            <a:lvl1pPr algn="ctr">
              <a:defRPr sz="4050" b="1" i="0">
                <a:solidFill>
                  <a:schemeClr val="bg1"/>
                </a:solidFill>
                <a:latin typeface="Akrobat Black" pitchFamily="2" charset="77"/>
              </a:defRPr>
            </a:lvl1pPr>
          </a:lstStyle>
          <a:p>
            <a:r>
              <a:rPr lang="en-GB" dirty="0"/>
              <a:t>Click to edit Master title style</a:t>
            </a:r>
            <a:endParaRPr lang="en-RU" dirty="0"/>
          </a:p>
        </p:txBody>
      </p:sp>
      <p:sp>
        <p:nvSpPr>
          <p:cNvPr id="13" name="Picture Placeholder 9">
            <a:extLst>
              <a:ext uri="{FF2B5EF4-FFF2-40B4-BE49-F238E27FC236}">
                <a16:creationId xmlns:a16="http://schemas.microsoft.com/office/drawing/2014/main" id="{5D47259B-5B9D-C34A-8D57-4D5CCF1C8E1F}"/>
              </a:ext>
            </a:extLst>
          </p:cNvPr>
          <p:cNvSpPr>
            <a:spLocks noGrp="1"/>
          </p:cNvSpPr>
          <p:nvPr>
            <p:ph type="pic" sz="quarter" idx="10"/>
          </p:nvPr>
        </p:nvSpPr>
        <p:spPr>
          <a:xfrm>
            <a:off x="1531620" y="3079942"/>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3EEB63DA-8F57-C54F-886F-556FABFB6F4D}"/>
              </a:ext>
            </a:extLst>
          </p:cNvPr>
          <p:cNvSpPr>
            <a:spLocks noGrp="1"/>
          </p:cNvSpPr>
          <p:nvPr>
            <p:ph type="body" idx="1"/>
          </p:nvPr>
        </p:nvSpPr>
        <p:spPr>
          <a:xfrm>
            <a:off x="2760822" y="3129830"/>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038FF852-741C-4C43-9C94-785D70B015C1}"/>
              </a:ext>
            </a:extLst>
          </p:cNvPr>
          <p:cNvSpPr>
            <a:spLocks noGrp="1"/>
          </p:cNvSpPr>
          <p:nvPr>
            <p:ph type="body" idx="11"/>
          </p:nvPr>
        </p:nvSpPr>
        <p:spPr>
          <a:xfrm>
            <a:off x="2760822" y="3605446"/>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3929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3570"/>
            <a:ext cx="9144000" cy="6854430"/>
          </a:xfrm>
          <a:prstGeom prst="rect">
            <a:avLst/>
          </a:prstGeom>
        </p:spPr>
      </p:pic>
      <p:sp>
        <p:nvSpPr>
          <p:cNvPr id="8" name="Title 1">
            <a:extLst>
              <a:ext uri="{FF2B5EF4-FFF2-40B4-BE49-F238E27FC236}">
                <a16:creationId xmlns:a16="http://schemas.microsoft.com/office/drawing/2014/main" id="{7A1AD3A1-1EA8-5B46-B2DC-CB49FED4C9F2}"/>
              </a:ext>
            </a:extLst>
          </p:cNvPr>
          <p:cNvSpPr>
            <a:spLocks noGrp="1"/>
          </p:cNvSpPr>
          <p:nvPr>
            <p:ph type="ctrTitle"/>
          </p:nvPr>
        </p:nvSpPr>
        <p:spPr>
          <a:xfrm>
            <a:off x="1188958" y="686911"/>
            <a:ext cx="6575822" cy="1254442"/>
          </a:xfrm>
          <a:prstGeom prst="rect">
            <a:avLst/>
          </a:prstGeom>
        </p:spPr>
        <p:txBody>
          <a:bodyPr anchor="ctr">
            <a:normAutofit/>
          </a:bodyPr>
          <a:lstStyle>
            <a:lvl1pPr algn="ctr">
              <a:defRPr sz="4050" b="1" i="0">
                <a:solidFill>
                  <a:schemeClr val="bg1"/>
                </a:solidFill>
                <a:latin typeface="Akrobat Black" pitchFamily="2" charset="77"/>
              </a:defRPr>
            </a:lvl1pPr>
          </a:lstStyle>
          <a:p>
            <a:r>
              <a:rPr lang="en-GB" dirty="0"/>
              <a:t>Click to edit Master title style</a:t>
            </a:r>
            <a:endParaRPr lang="en-RU" dirty="0"/>
          </a:p>
        </p:txBody>
      </p:sp>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531620" y="2574807"/>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760822" y="2624695"/>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2760822" y="3100311"/>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3" name="Picture Placeholder 9">
            <a:extLst>
              <a:ext uri="{FF2B5EF4-FFF2-40B4-BE49-F238E27FC236}">
                <a16:creationId xmlns:a16="http://schemas.microsoft.com/office/drawing/2014/main" id="{DCB5BB5A-A530-3A49-83B0-03D07B22E3DA}"/>
              </a:ext>
            </a:extLst>
          </p:cNvPr>
          <p:cNvSpPr>
            <a:spLocks noGrp="1"/>
          </p:cNvSpPr>
          <p:nvPr>
            <p:ph type="pic" sz="quarter" idx="12"/>
          </p:nvPr>
        </p:nvSpPr>
        <p:spPr>
          <a:xfrm>
            <a:off x="1531620" y="4413767"/>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4D135013-AB30-2444-B444-727421B6FAE1}"/>
              </a:ext>
            </a:extLst>
          </p:cNvPr>
          <p:cNvSpPr>
            <a:spLocks noGrp="1"/>
          </p:cNvSpPr>
          <p:nvPr>
            <p:ph type="body" idx="13"/>
          </p:nvPr>
        </p:nvSpPr>
        <p:spPr>
          <a:xfrm>
            <a:off x="2760822" y="4463655"/>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2E02476C-1D1F-8945-B336-62C83E739201}"/>
              </a:ext>
            </a:extLst>
          </p:cNvPr>
          <p:cNvSpPr>
            <a:spLocks noGrp="1"/>
          </p:cNvSpPr>
          <p:nvPr>
            <p:ph type="body" idx="14"/>
          </p:nvPr>
        </p:nvSpPr>
        <p:spPr>
          <a:xfrm>
            <a:off x="2760822" y="4939271"/>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11444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531620" y="99387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760822" y="1043760"/>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2760822" y="1519376"/>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3" name="Picture Placeholder 9">
            <a:extLst>
              <a:ext uri="{FF2B5EF4-FFF2-40B4-BE49-F238E27FC236}">
                <a16:creationId xmlns:a16="http://schemas.microsoft.com/office/drawing/2014/main" id="{DCB5BB5A-A530-3A49-83B0-03D07B22E3DA}"/>
              </a:ext>
            </a:extLst>
          </p:cNvPr>
          <p:cNvSpPr>
            <a:spLocks noGrp="1"/>
          </p:cNvSpPr>
          <p:nvPr>
            <p:ph type="pic" sz="quarter" idx="12"/>
          </p:nvPr>
        </p:nvSpPr>
        <p:spPr>
          <a:xfrm>
            <a:off x="1531620" y="4403940"/>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4D135013-AB30-2444-B444-727421B6FAE1}"/>
              </a:ext>
            </a:extLst>
          </p:cNvPr>
          <p:cNvSpPr>
            <a:spLocks noGrp="1"/>
          </p:cNvSpPr>
          <p:nvPr>
            <p:ph type="body" idx="13"/>
          </p:nvPr>
        </p:nvSpPr>
        <p:spPr>
          <a:xfrm>
            <a:off x="2760822" y="4453828"/>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2E02476C-1D1F-8945-B336-62C83E739201}"/>
              </a:ext>
            </a:extLst>
          </p:cNvPr>
          <p:cNvSpPr>
            <a:spLocks noGrp="1"/>
          </p:cNvSpPr>
          <p:nvPr>
            <p:ph type="body" idx="14"/>
          </p:nvPr>
        </p:nvSpPr>
        <p:spPr>
          <a:xfrm>
            <a:off x="2760822" y="4929444"/>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6" name="Picture Placeholder 9">
            <a:extLst>
              <a:ext uri="{FF2B5EF4-FFF2-40B4-BE49-F238E27FC236}">
                <a16:creationId xmlns:a16="http://schemas.microsoft.com/office/drawing/2014/main" id="{1412C97D-6B5E-C740-A284-F99AC51384C9}"/>
              </a:ext>
            </a:extLst>
          </p:cNvPr>
          <p:cNvSpPr>
            <a:spLocks noGrp="1"/>
          </p:cNvSpPr>
          <p:nvPr>
            <p:ph type="pic" sz="quarter" idx="15"/>
          </p:nvPr>
        </p:nvSpPr>
        <p:spPr>
          <a:xfrm>
            <a:off x="1531620" y="2723238"/>
            <a:ext cx="975122" cy="1300881"/>
          </a:xfrm>
          <a:prstGeom prst="ellipse">
            <a:avLst/>
          </a:prstGeom>
        </p:spPr>
        <p:txBody>
          <a:bodyPr/>
          <a:lstStyle>
            <a:lvl1pPr>
              <a:defRPr>
                <a:solidFill>
                  <a:schemeClr val="bg1"/>
                </a:solidFill>
              </a:defRPr>
            </a:lvl1pPr>
          </a:lstStyle>
          <a:p>
            <a:endParaRPr lang="en-RU" dirty="0"/>
          </a:p>
        </p:txBody>
      </p:sp>
      <p:sp>
        <p:nvSpPr>
          <p:cNvPr id="17" name="Text Placeholder 2">
            <a:extLst>
              <a:ext uri="{FF2B5EF4-FFF2-40B4-BE49-F238E27FC236}">
                <a16:creationId xmlns:a16="http://schemas.microsoft.com/office/drawing/2014/main" id="{52B1480D-0C8D-B748-957F-924E4A0A13B1}"/>
              </a:ext>
            </a:extLst>
          </p:cNvPr>
          <p:cNvSpPr>
            <a:spLocks noGrp="1"/>
          </p:cNvSpPr>
          <p:nvPr>
            <p:ph type="body" idx="16"/>
          </p:nvPr>
        </p:nvSpPr>
        <p:spPr>
          <a:xfrm>
            <a:off x="2760822" y="2773126"/>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8" name="Text Placeholder 2">
            <a:extLst>
              <a:ext uri="{FF2B5EF4-FFF2-40B4-BE49-F238E27FC236}">
                <a16:creationId xmlns:a16="http://schemas.microsoft.com/office/drawing/2014/main" id="{2AC106DA-03B8-D841-9AA9-F3FFBA059B74}"/>
              </a:ext>
            </a:extLst>
          </p:cNvPr>
          <p:cNvSpPr>
            <a:spLocks noGrp="1"/>
          </p:cNvSpPr>
          <p:nvPr>
            <p:ph type="body" idx="17"/>
          </p:nvPr>
        </p:nvSpPr>
        <p:spPr>
          <a:xfrm>
            <a:off x="2760822" y="3248742"/>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75654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speaker coll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676400" y="52651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122437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09728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4027170" y="526512"/>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357133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344424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2" name="Picture Placeholder 9">
            <a:extLst>
              <a:ext uri="{FF2B5EF4-FFF2-40B4-BE49-F238E27FC236}">
                <a16:creationId xmlns:a16="http://schemas.microsoft.com/office/drawing/2014/main" id="{8607A446-D110-3446-8C6C-F46E677FE126}"/>
              </a:ext>
            </a:extLst>
          </p:cNvPr>
          <p:cNvSpPr>
            <a:spLocks noGrp="1"/>
          </p:cNvSpPr>
          <p:nvPr>
            <p:ph type="pic" sz="quarter" idx="15"/>
          </p:nvPr>
        </p:nvSpPr>
        <p:spPr>
          <a:xfrm>
            <a:off x="6377940" y="526512"/>
            <a:ext cx="975122" cy="1300881"/>
          </a:xfrm>
          <a:prstGeom prst="ellipse">
            <a:avLst/>
          </a:prstGeom>
        </p:spPr>
        <p:txBody>
          <a:bodyPr/>
          <a:lstStyle>
            <a:lvl1pPr>
              <a:defRPr>
                <a:solidFill>
                  <a:schemeClr val="bg1"/>
                </a:solidFill>
              </a:defRPr>
            </a:lvl1pPr>
          </a:lstStyle>
          <a:p>
            <a:endParaRPr lang="en-RU" dirty="0"/>
          </a:p>
        </p:txBody>
      </p:sp>
      <p:sp>
        <p:nvSpPr>
          <p:cNvPr id="23" name="Text Placeholder 2">
            <a:extLst>
              <a:ext uri="{FF2B5EF4-FFF2-40B4-BE49-F238E27FC236}">
                <a16:creationId xmlns:a16="http://schemas.microsoft.com/office/drawing/2014/main" id="{35926BC6-60C0-B841-9037-C0804F83E074}"/>
              </a:ext>
            </a:extLst>
          </p:cNvPr>
          <p:cNvSpPr>
            <a:spLocks noGrp="1"/>
          </p:cNvSpPr>
          <p:nvPr>
            <p:ph type="body" idx="16"/>
          </p:nvPr>
        </p:nvSpPr>
        <p:spPr>
          <a:xfrm>
            <a:off x="592591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4" name="Text Placeholder 2">
            <a:extLst>
              <a:ext uri="{FF2B5EF4-FFF2-40B4-BE49-F238E27FC236}">
                <a16:creationId xmlns:a16="http://schemas.microsoft.com/office/drawing/2014/main" id="{67C21B6C-6B6C-DC4D-BF70-9B67023201E4}"/>
              </a:ext>
            </a:extLst>
          </p:cNvPr>
          <p:cNvSpPr>
            <a:spLocks noGrp="1"/>
          </p:cNvSpPr>
          <p:nvPr>
            <p:ph type="body" idx="17"/>
          </p:nvPr>
        </p:nvSpPr>
        <p:spPr>
          <a:xfrm>
            <a:off x="579882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6" name="Picture Placeholder 9">
            <a:extLst>
              <a:ext uri="{FF2B5EF4-FFF2-40B4-BE49-F238E27FC236}">
                <a16:creationId xmlns:a16="http://schemas.microsoft.com/office/drawing/2014/main" id="{DB629364-6818-2048-A2EF-4BDD30F39A73}"/>
              </a:ext>
            </a:extLst>
          </p:cNvPr>
          <p:cNvSpPr>
            <a:spLocks noGrp="1"/>
          </p:cNvSpPr>
          <p:nvPr>
            <p:ph type="pic" sz="quarter" idx="18"/>
          </p:nvPr>
        </p:nvSpPr>
        <p:spPr>
          <a:xfrm>
            <a:off x="1676400" y="3472911"/>
            <a:ext cx="975122" cy="1300881"/>
          </a:xfrm>
          <a:prstGeom prst="ellipse">
            <a:avLst/>
          </a:prstGeom>
        </p:spPr>
        <p:txBody>
          <a:bodyPr/>
          <a:lstStyle>
            <a:lvl1pPr>
              <a:defRPr>
                <a:solidFill>
                  <a:schemeClr val="bg1"/>
                </a:solidFill>
              </a:defRPr>
            </a:lvl1pPr>
          </a:lstStyle>
          <a:p>
            <a:endParaRPr lang="en-RU" dirty="0"/>
          </a:p>
        </p:txBody>
      </p:sp>
      <p:sp>
        <p:nvSpPr>
          <p:cNvPr id="27" name="Text Placeholder 2">
            <a:extLst>
              <a:ext uri="{FF2B5EF4-FFF2-40B4-BE49-F238E27FC236}">
                <a16:creationId xmlns:a16="http://schemas.microsoft.com/office/drawing/2014/main" id="{1D84942F-606C-374E-B62C-03AD161D1142}"/>
              </a:ext>
            </a:extLst>
          </p:cNvPr>
          <p:cNvSpPr>
            <a:spLocks noGrp="1"/>
          </p:cNvSpPr>
          <p:nvPr>
            <p:ph type="body" idx="19"/>
          </p:nvPr>
        </p:nvSpPr>
        <p:spPr>
          <a:xfrm>
            <a:off x="122437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8" name="Text Placeholder 2">
            <a:extLst>
              <a:ext uri="{FF2B5EF4-FFF2-40B4-BE49-F238E27FC236}">
                <a16:creationId xmlns:a16="http://schemas.microsoft.com/office/drawing/2014/main" id="{190FCBC8-2B3E-B24B-AABF-A7C6972B783D}"/>
              </a:ext>
            </a:extLst>
          </p:cNvPr>
          <p:cNvSpPr>
            <a:spLocks noGrp="1"/>
          </p:cNvSpPr>
          <p:nvPr>
            <p:ph type="body" idx="20"/>
          </p:nvPr>
        </p:nvSpPr>
        <p:spPr>
          <a:xfrm>
            <a:off x="109728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9" name="Picture Placeholder 9">
            <a:extLst>
              <a:ext uri="{FF2B5EF4-FFF2-40B4-BE49-F238E27FC236}">
                <a16:creationId xmlns:a16="http://schemas.microsoft.com/office/drawing/2014/main" id="{BBDB1E20-3F64-F24A-8B87-CD260FA77F2B}"/>
              </a:ext>
            </a:extLst>
          </p:cNvPr>
          <p:cNvSpPr>
            <a:spLocks noGrp="1"/>
          </p:cNvSpPr>
          <p:nvPr>
            <p:ph type="pic" sz="quarter" idx="21"/>
          </p:nvPr>
        </p:nvSpPr>
        <p:spPr>
          <a:xfrm>
            <a:off x="4027170" y="3472911"/>
            <a:ext cx="975122" cy="1300881"/>
          </a:xfrm>
          <a:prstGeom prst="ellipse">
            <a:avLst/>
          </a:prstGeom>
        </p:spPr>
        <p:txBody>
          <a:bodyPr/>
          <a:lstStyle>
            <a:lvl1pPr>
              <a:defRPr>
                <a:solidFill>
                  <a:schemeClr val="bg1"/>
                </a:solidFill>
              </a:defRPr>
            </a:lvl1pPr>
          </a:lstStyle>
          <a:p>
            <a:endParaRPr lang="en-RU" dirty="0"/>
          </a:p>
        </p:txBody>
      </p:sp>
      <p:sp>
        <p:nvSpPr>
          <p:cNvPr id="30" name="Text Placeholder 2">
            <a:extLst>
              <a:ext uri="{FF2B5EF4-FFF2-40B4-BE49-F238E27FC236}">
                <a16:creationId xmlns:a16="http://schemas.microsoft.com/office/drawing/2014/main" id="{3CD07279-9ECA-3548-8E86-1CDDE5A829FB}"/>
              </a:ext>
            </a:extLst>
          </p:cNvPr>
          <p:cNvSpPr>
            <a:spLocks noGrp="1"/>
          </p:cNvSpPr>
          <p:nvPr>
            <p:ph type="body" idx="22"/>
          </p:nvPr>
        </p:nvSpPr>
        <p:spPr>
          <a:xfrm>
            <a:off x="357133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31" name="Text Placeholder 2">
            <a:extLst>
              <a:ext uri="{FF2B5EF4-FFF2-40B4-BE49-F238E27FC236}">
                <a16:creationId xmlns:a16="http://schemas.microsoft.com/office/drawing/2014/main" id="{1C943A1A-131E-7047-B456-F7EBCFCCC290}"/>
              </a:ext>
            </a:extLst>
          </p:cNvPr>
          <p:cNvSpPr>
            <a:spLocks noGrp="1"/>
          </p:cNvSpPr>
          <p:nvPr>
            <p:ph type="body" idx="23"/>
          </p:nvPr>
        </p:nvSpPr>
        <p:spPr>
          <a:xfrm>
            <a:off x="344424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32" name="Picture Placeholder 9">
            <a:extLst>
              <a:ext uri="{FF2B5EF4-FFF2-40B4-BE49-F238E27FC236}">
                <a16:creationId xmlns:a16="http://schemas.microsoft.com/office/drawing/2014/main" id="{E88D61A6-8504-0A40-9BF3-879C0DBAD504}"/>
              </a:ext>
            </a:extLst>
          </p:cNvPr>
          <p:cNvSpPr>
            <a:spLocks noGrp="1"/>
          </p:cNvSpPr>
          <p:nvPr>
            <p:ph type="pic" sz="quarter" idx="24"/>
          </p:nvPr>
        </p:nvSpPr>
        <p:spPr>
          <a:xfrm>
            <a:off x="6377940" y="3472911"/>
            <a:ext cx="975122" cy="1300881"/>
          </a:xfrm>
          <a:prstGeom prst="ellipse">
            <a:avLst/>
          </a:prstGeom>
        </p:spPr>
        <p:txBody>
          <a:bodyPr/>
          <a:lstStyle>
            <a:lvl1pPr>
              <a:defRPr>
                <a:solidFill>
                  <a:schemeClr val="bg1"/>
                </a:solidFill>
              </a:defRPr>
            </a:lvl1pPr>
          </a:lstStyle>
          <a:p>
            <a:endParaRPr lang="en-RU" dirty="0"/>
          </a:p>
        </p:txBody>
      </p:sp>
      <p:sp>
        <p:nvSpPr>
          <p:cNvPr id="33" name="Text Placeholder 2">
            <a:extLst>
              <a:ext uri="{FF2B5EF4-FFF2-40B4-BE49-F238E27FC236}">
                <a16:creationId xmlns:a16="http://schemas.microsoft.com/office/drawing/2014/main" id="{2403CC36-C1A6-9243-934D-9C20FEA20CF3}"/>
              </a:ext>
            </a:extLst>
          </p:cNvPr>
          <p:cNvSpPr>
            <a:spLocks noGrp="1"/>
          </p:cNvSpPr>
          <p:nvPr>
            <p:ph type="body" idx="25"/>
          </p:nvPr>
        </p:nvSpPr>
        <p:spPr>
          <a:xfrm>
            <a:off x="592591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34" name="Text Placeholder 2">
            <a:extLst>
              <a:ext uri="{FF2B5EF4-FFF2-40B4-BE49-F238E27FC236}">
                <a16:creationId xmlns:a16="http://schemas.microsoft.com/office/drawing/2014/main" id="{38144DC1-3E9A-CF4F-A267-E26A7355F8E1}"/>
              </a:ext>
            </a:extLst>
          </p:cNvPr>
          <p:cNvSpPr>
            <a:spLocks noGrp="1"/>
          </p:cNvSpPr>
          <p:nvPr>
            <p:ph type="body" idx="26"/>
          </p:nvPr>
        </p:nvSpPr>
        <p:spPr>
          <a:xfrm>
            <a:off x="579882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06772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 coll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945512" y="141478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1493487" y="293506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366391" y="333962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6326423" y="1414782"/>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5870589" y="293506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5743493" y="333962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2" name="Picture Placeholder 9">
            <a:extLst>
              <a:ext uri="{FF2B5EF4-FFF2-40B4-BE49-F238E27FC236}">
                <a16:creationId xmlns:a16="http://schemas.microsoft.com/office/drawing/2014/main" id="{8607A446-D110-3446-8C6C-F46E677FE126}"/>
              </a:ext>
            </a:extLst>
          </p:cNvPr>
          <p:cNvSpPr>
            <a:spLocks noGrp="1"/>
          </p:cNvSpPr>
          <p:nvPr>
            <p:ph type="pic" sz="quarter" idx="15"/>
          </p:nvPr>
        </p:nvSpPr>
        <p:spPr>
          <a:xfrm>
            <a:off x="4063873" y="2778560"/>
            <a:ext cx="975122" cy="1300881"/>
          </a:xfrm>
          <a:prstGeom prst="ellipse">
            <a:avLst/>
          </a:prstGeom>
        </p:spPr>
        <p:txBody>
          <a:bodyPr/>
          <a:lstStyle>
            <a:lvl1pPr>
              <a:defRPr>
                <a:solidFill>
                  <a:schemeClr val="bg1"/>
                </a:solidFill>
              </a:defRPr>
            </a:lvl1pPr>
          </a:lstStyle>
          <a:p>
            <a:endParaRPr lang="en-RU" dirty="0"/>
          </a:p>
        </p:txBody>
      </p:sp>
      <p:sp>
        <p:nvSpPr>
          <p:cNvPr id="23" name="Text Placeholder 2">
            <a:extLst>
              <a:ext uri="{FF2B5EF4-FFF2-40B4-BE49-F238E27FC236}">
                <a16:creationId xmlns:a16="http://schemas.microsoft.com/office/drawing/2014/main" id="{35926BC6-60C0-B841-9037-C0804F83E074}"/>
              </a:ext>
            </a:extLst>
          </p:cNvPr>
          <p:cNvSpPr>
            <a:spLocks noGrp="1"/>
          </p:cNvSpPr>
          <p:nvPr>
            <p:ph type="body" idx="16"/>
          </p:nvPr>
        </p:nvSpPr>
        <p:spPr>
          <a:xfrm>
            <a:off x="3611848" y="4298840"/>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4" name="Text Placeholder 2">
            <a:extLst>
              <a:ext uri="{FF2B5EF4-FFF2-40B4-BE49-F238E27FC236}">
                <a16:creationId xmlns:a16="http://schemas.microsoft.com/office/drawing/2014/main" id="{67C21B6C-6B6C-DC4D-BF70-9B67023201E4}"/>
              </a:ext>
            </a:extLst>
          </p:cNvPr>
          <p:cNvSpPr>
            <a:spLocks noGrp="1"/>
          </p:cNvSpPr>
          <p:nvPr>
            <p:ph type="body" idx="17"/>
          </p:nvPr>
        </p:nvSpPr>
        <p:spPr>
          <a:xfrm>
            <a:off x="3484752" y="4703403"/>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89146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speak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4084439" y="1908721"/>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3632415"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3505319"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0156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326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418411-98EF-4C7D-A882-AF4DB137AA2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084ECB6-D9D9-4BC1-A6B1-F581C7BD701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521F41-6056-4E8E-90A5-7CD0CE1C1B10}"/>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5" name="Нижний колонтитул 4">
            <a:extLst>
              <a:ext uri="{FF2B5EF4-FFF2-40B4-BE49-F238E27FC236}">
                <a16:creationId xmlns:a16="http://schemas.microsoft.com/office/drawing/2014/main" id="{39B0EC21-3A10-4922-9663-82F00FAF184B}"/>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91290E46-0C55-43F4-9833-F55017BC135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83507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364622300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51286736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16498184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3950397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45653374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1411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27464040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18917503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6505590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64313" y="109538"/>
            <a:ext cx="2068512" cy="2974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55600" y="109538"/>
            <a:ext cx="6056313" cy="2974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744281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93DC8-7A4C-4BD6-A87D-41A55B23569B}"/>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9B0DF525-6675-4E99-851D-9D26D58192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1B2AFD3-8FF5-4EE3-A7EA-AA68A0EFC992}"/>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5" name="Нижний колонтитул 4">
            <a:extLst>
              <a:ext uri="{FF2B5EF4-FFF2-40B4-BE49-F238E27FC236}">
                <a16:creationId xmlns:a16="http://schemas.microsoft.com/office/drawing/2014/main" id="{40E922A0-26DB-48C2-A1EA-E568A4EE7878}"/>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73F33CD3-C934-40E3-B18E-8FF6FF65312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9090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аблица 2"/>
          <p:cNvSpPr>
            <a:spLocks noGrp="1"/>
          </p:cNvSpPr>
          <p:nvPr>
            <p:ph type="tbl" idx="1"/>
          </p:nvPr>
        </p:nvSpPr>
        <p:spPr>
          <a:xfrm>
            <a:off x="355600" y="898525"/>
            <a:ext cx="8270875" cy="2185988"/>
          </a:xfrm>
        </p:spPr>
        <p:txBody>
          <a:bodyPr/>
          <a:lstStyle/>
          <a:p>
            <a:pPr lvl="0"/>
            <a:endParaRPr lang="ru-RU" noProof="0"/>
          </a:p>
        </p:txBody>
      </p:sp>
    </p:spTree>
    <p:extLst>
      <p:ext uri="{BB962C8B-B14F-4D97-AF65-F5344CB8AC3E}">
        <p14:creationId xmlns:p14="http://schemas.microsoft.com/office/powerpoint/2010/main" val="423236931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1504223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567238" y="898525"/>
            <a:ext cx="4059237" cy="2185988"/>
          </a:xfrm>
        </p:spPr>
        <p:txBody>
          <a:bodyPr/>
          <a:lstStyle/>
          <a:p>
            <a:pPr lvl="0"/>
            <a:endParaRPr lang="ru-RU" noProof="0"/>
          </a:p>
        </p:txBody>
      </p:sp>
    </p:spTree>
    <p:extLst>
      <p:ext uri="{BB962C8B-B14F-4D97-AF65-F5344CB8AC3E}">
        <p14:creationId xmlns:p14="http://schemas.microsoft.com/office/powerpoint/2010/main" val="125620747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853184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727650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76D02-D4C1-4155-8D0D-689F51C7BBD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ABB5B05-439E-4063-A2E5-3023C350EE0B}"/>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B7DB040-5D06-40B0-B743-CB1DC20DE065}"/>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BF0942C-5C2F-491F-B1B9-632B3048AA4B}"/>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6" name="Нижний колонтитул 5">
            <a:extLst>
              <a:ext uri="{FF2B5EF4-FFF2-40B4-BE49-F238E27FC236}">
                <a16:creationId xmlns:a16="http://schemas.microsoft.com/office/drawing/2014/main" id="{7540897D-15C3-48A8-A914-B5F19D4EAD3A}"/>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614741C6-FC37-4805-A67A-9FBB58872C3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15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82E544-97FD-48FE-BC55-17A9C7B675E2}"/>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59A1704-3200-433C-972E-BBE8F56922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64C951C4-7690-48C3-AD2D-C6EA33E0B7DB}"/>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E55F2B8-EA9D-46E5-83E3-94A8327EAD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7E658F3C-ACF0-4607-8AE7-72EEFA01CC37}"/>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795202F-1A72-4678-8234-739B75D9C72A}"/>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8" name="Нижний колонтитул 7">
            <a:extLst>
              <a:ext uri="{FF2B5EF4-FFF2-40B4-BE49-F238E27FC236}">
                <a16:creationId xmlns:a16="http://schemas.microsoft.com/office/drawing/2014/main" id="{477B5548-08D6-4605-804C-CABD3D7E8DCC}"/>
              </a:ext>
            </a:extLst>
          </p:cNvPr>
          <p:cNvSpPr>
            <a:spLocks noGrp="1"/>
          </p:cNvSpPr>
          <p:nvPr>
            <p:ph type="ftr" sz="quarter" idx="11"/>
          </p:nvPr>
        </p:nvSpPr>
        <p:spPr/>
        <p:txBody>
          <a:bodyPr/>
          <a:lstStyle/>
          <a:p>
            <a:endParaRPr lang="en-US" dirty="0"/>
          </a:p>
        </p:txBody>
      </p:sp>
      <p:sp>
        <p:nvSpPr>
          <p:cNvPr id="9" name="Номер слайда 8">
            <a:extLst>
              <a:ext uri="{FF2B5EF4-FFF2-40B4-BE49-F238E27FC236}">
                <a16:creationId xmlns:a16="http://schemas.microsoft.com/office/drawing/2014/main" id="{FC0A6686-33E9-4F82-A581-EB61E727562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677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F73508-DC54-45C8-9200-D47CBA21DA6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ED78B68-F3C2-47DA-859E-6BB692E1D2A2}"/>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4" name="Нижний колонтитул 3">
            <a:extLst>
              <a:ext uri="{FF2B5EF4-FFF2-40B4-BE49-F238E27FC236}">
                <a16:creationId xmlns:a16="http://schemas.microsoft.com/office/drawing/2014/main" id="{4588078D-F0A5-445E-8AFA-2040F797D816}"/>
              </a:ext>
            </a:extLst>
          </p:cNvPr>
          <p:cNvSpPr>
            <a:spLocks noGrp="1"/>
          </p:cNvSpPr>
          <p:nvPr>
            <p:ph type="ftr" sz="quarter" idx="11"/>
          </p:nvPr>
        </p:nvSpPr>
        <p:spPr/>
        <p:txBody>
          <a:bodyPr/>
          <a:lstStyle/>
          <a:p>
            <a:endParaRPr lang="en-US" dirty="0"/>
          </a:p>
        </p:txBody>
      </p:sp>
      <p:sp>
        <p:nvSpPr>
          <p:cNvPr id="5" name="Номер слайда 4">
            <a:extLst>
              <a:ext uri="{FF2B5EF4-FFF2-40B4-BE49-F238E27FC236}">
                <a16:creationId xmlns:a16="http://schemas.microsoft.com/office/drawing/2014/main" id="{53722037-1C75-414B-859F-8F68C56E2EF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20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1C55983-263F-46BC-B8C2-BC1D04C46637}"/>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3" name="Нижний колонтитул 2">
            <a:extLst>
              <a:ext uri="{FF2B5EF4-FFF2-40B4-BE49-F238E27FC236}">
                <a16:creationId xmlns:a16="http://schemas.microsoft.com/office/drawing/2014/main" id="{5C72E42B-18C4-42B7-8035-0BCEDBDFB723}"/>
              </a:ext>
            </a:extLst>
          </p:cNvPr>
          <p:cNvSpPr>
            <a:spLocks noGrp="1"/>
          </p:cNvSpPr>
          <p:nvPr>
            <p:ph type="ftr" sz="quarter" idx="11"/>
          </p:nvPr>
        </p:nvSpPr>
        <p:spPr/>
        <p:txBody>
          <a:bodyPr/>
          <a:lstStyle/>
          <a:p>
            <a:endParaRPr lang="en-US" dirty="0"/>
          </a:p>
        </p:txBody>
      </p:sp>
      <p:sp>
        <p:nvSpPr>
          <p:cNvPr id="4" name="Номер слайда 3">
            <a:extLst>
              <a:ext uri="{FF2B5EF4-FFF2-40B4-BE49-F238E27FC236}">
                <a16:creationId xmlns:a16="http://schemas.microsoft.com/office/drawing/2014/main" id="{C6A859E8-485E-4325-ACA7-739CF6AE9C1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1418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ABAED4-E2B5-4603-9B52-37F4796BA7F4}"/>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CF5C2C94-016E-406E-9E80-A2CFCE87CC3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363B7C4-9B05-45E4-B379-58471A7BA8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F2868480-C8C6-4912-8002-40D6FD5790D4}"/>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6" name="Нижний колонтитул 5">
            <a:extLst>
              <a:ext uri="{FF2B5EF4-FFF2-40B4-BE49-F238E27FC236}">
                <a16:creationId xmlns:a16="http://schemas.microsoft.com/office/drawing/2014/main" id="{E17F1B94-4217-44BD-9191-8FD939F5C140}"/>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B5C5F8F4-56D8-4B4B-B62F-E4C89435A2B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9423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0B039-DDF2-4D8C-9373-EB6AA0FE15C7}"/>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588C9980-5D6D-4C50-91EE-362DFC692D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C7E772F5-AF2F-4776-A40C-EEB608CD4D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9B0D5025-AD5B-41F7-AAF2-F82367FA38A1}"/>
              </a:ext>
            </a:extLst>
          </p:cNvPr>
          <p:cNvSpPr>
            <a:spLocks noGrp="1"/>
          </p:cNvSpPr>
          <p:nvPr>
            <p:ph type="dt" sz="half" idx="10"/>
          </p:nvPr>
        </p:nvSpPr>
        <p:spPr/>
        <p:txBody>
          <a:bodyPr/>
          <a:lstStyle/>
          <a:p>
            <a:fld id="{C764DE79-268F-4C1A-8933-263129D2AF90}" type="datetimeFigureOut">
              <a:rPr lang="en-US" smtClean="0"/>
              <a:t>11/1/2021</a:t>
            </a:fld>
            <a:endParaRPr lang="en-US" dirty="0"/>
          </a:p>
        </p:txBody>
      </p:sp>
      <p:sp>
        <p:nvSpPr>
          <p:cNvPr id="6" name="Нижний колонтитул 5">
            <a:extLst>
              <a:ext uri="{FF2B5EF4-FFF2-40B4-BE49-F238E27FC236}">
                <a16:creationId xmlns:a16="http://schemas.microsoft.com/office/drawing/2014/main" id="{F9D206F2-8203-4A95-B965-501A6A52E305}"/>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6FC53E4D-AFDB-4976-BD57-5BED833967D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285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373804-BB99-46DC-B259-BAAA915A758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C1B3ABD-B23D-43AE-B3C4-12BF4FF71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646DA6-3DBE-42B6-BD68-7B4E501870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11/1/2021</a:t>
            </a:fld>
            <a:endParaRPr lang="en-US" dirty="0"/>
          </a:p>
        </p:txBody>
      </p:sp>
      <p:sp>
        <p:nvSpPr>
          <p:cNvPr id="5" name="Нижний колонтитул 4">
            <a:extLst>
              <a:ext uri="{FF2B5EF4-FFF2-40B4-BE49-F238E27FC236}">
                <a16:creationId xmlns:a16="http://schemas.microsoft.com/office/drawing/2014/main" id="{8B159C14-C20E-4221-AFDD-339750924C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id="{D97782E4-1385-4173-8860-426E5F381E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530638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355600" y="898525"/>
            <a:ext cx="8270875" cy="2185988"/>
          </a:xfrm>
          <a:prstGeom prst="rect">
            <a:avLst/>
          </a:prstGeom>
          <a:noFill/>
          <a:ln w="9525">
            <a:noFill/>
            <a:miter lim="800000"/>
            <a:headEnd/>
            <a:tailEnd/>
          </a:ln>
        </p:spPr>
        <p:txBody>
          <a:bodyPr vert="horz" wrap="square" lIns="108000" tIns="180000" rIns="108000" bIns="18000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title"/>
          </p:nvPr>
        </p:nvSpPr>
        <p:spPr bwMode="auto">
          <a:xfrm>
            <a:off x="649288" y="109538"/>
            <a:ext cx="7983537" cy="458787"/>
          </a:xfrm>
          <a:prstGeom prst="rect">
            <a:avLst/>
          </a:prstGeom>
          <a:noFill/>
          <a:ln w="9525" algn="ctr">
            <a:noFill/>
            <a:miter lim="800000"/>
            <a:headEnd/>
            <a:tailEnd/>
          </a:ln>
        </p:spPr>
        <p:txBody>
          <a:bodyPr vert="horz" wrap="square" lIns="137160" tIns="91440" rIns="91440" bIns="91440" numCol="1" anchor="ctr" anchorCtr="0" compatLnSpc="1">
            <a:prstTxWarp prst="textNoShape">
              <a:avLst/>
            </a:prstTxWarp>
            <a:spAutoFit/>
          </a:bodyPr>
          <a:lstStyle/>
          <a:p>
            <a:pPr lvl="0"/>
            <a:r>
              <a:rPr lang="en-GB"/>
              <a:t>Click to edit Master title style</a:t>
            </a:r>
          </a:p>
        </p:txBody>
      </p:sp>
      <p:sp>
        <p:nvSpPr>
          <p:cNvPr id="1030" name="Rectangle 70"/>
          <p:cNvSpPr>
            <a:spLocks noChangeArrowheads="1"/>
          </p:cNvSpPr>
          <p:nvPr/>
        </p:nvSpPr>
        <p:spPr bwMode="auto">
          <a:xfrm>
            <a:off x="0" y="6721475"/>
            <a:ext cx="9144000" cy="136525"/>
          </a:xfrm>
          <a:prstGeom prst="rect">
            <a:avLst/>
          </a:prstGeom>
          <a:solidFill>
            <a:srgbClr val="005298"/>
          </a:solidFill>
          <a:ln w="9525">
            <a:noFill/>
            <a:miter lim="800000"/>
            <a:headEnd/>
            <a:tailEnd/>
          </a:ln>
        </p:spPr>
        <p:txBody>
          <a:bodyPr anchor="ctr">
            <a:spAutoFit/>
          </a:bodyPr>
          <a:lstStyle/>
          <a:p>
            <a:endParaRPr lang="ru-RU"/>
          </a:p>
        </p:txBody>
      </p:sp>
      <p:sp>
        <p:nvSpPr>
          <p:cNvPr id="1032" name="Text Box 18"/>
          <p:cNvSpPr txBox="1">
            <a:spLocks noChangeArrowheads="1"/>
          </p:cNvSpPr>
          <p:nvPr/>
        </p:nvSpPr>
        <p:spPr bwMode="auto">
          <a:xfrm>
            <a:off x="8915400" y="6697663"/>
            <a:ext cx="155575" cy="174625"/>
          </a:xfrm>
          <a:prstGeom prst="rect">
            <a:avLst/>
          </a:prstGeom>
          <a:noFill/>
          <a:ln>
            <a:noFill/>
          </a:ln>
          <a:effectLst/>
        </p:spPr>
        <p:txBody>
          <a:bodyPr wrap="none"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15000"/>
              </a:spcBef>
              <a:spcAft>
                <a:spcPct val="0"/>
              </a:spcAft>
              <a:buClr>
                <a:srgbClr val="993300"/>
              </a:buClr>
              <a:defRPr sz="1200">
                <a:solidFill>
                  <a:schemeClr val="tx1"/>
                </a:solidFill>
                <a:latin typeface="Arial" charset="0"/>
              </a:defRPr>
            </a:lvl6pPr>
            <a:lvl7pPr marL="2971800" indent="-228600" algn="ctr" eaLnBrk="0" fontAlgn="base" hangingPunct="0">
              <a:spcBef>
                <a:spcPct val="15000"/>
              </a:spcBef>
              <a:spcAft>
                <a:spcPct val="0"/>
              </a:spcAft>
              <a:buClr>
                <a:srgbClr val="993300"/>
              </a:buClr>
              <a:defRPr sz="1200">
                <a:solidFill>
                  <a:schemeClr val="tx1"/>
                </a:solidFill>
                <a:latin typeface="Arial" charset="0"/>
              </a:defRPr>
            </a:lvl7pPr>
            <a:lvl8pPr marL="3429000" indent="-228600" algn="ctr" eaLnBrk="0" fontAlgn="base" hangingPunct="0">
              <a:spcBef>
                <a:spcPct val="15000"/>
              </a:spcBef>
              <a:spcAft>
                <a:spcPct val="0"/>
              </a:spcAft>
              <a:buClr>
                <a:srgbClr val="993300"/>
              </a:buClr>
              <a:defRPr sz="1200">
                <a:solidFill>
                  <a:schemeClr val="tx1"/>
                </a:solidFill>
                <a:latin typeface="Arial" charset="0"/>
              </a:defRPr>
            </a:lvl8pPr>
            <a:lvl9pPr marL="3886200" indent="-228600" algn="ctr" eaLnBrk="0" fontAlgn="base" hangingPunct="0">
              <a:spcBef>
                <a:spcPct val="15000"/>
              </a:spcBef>
              <a:spcAft>
                <a:spcPct val="0"/>
              </a:spcAft>
              <a:buClr>
                <a:srgbClr val="993300"/>
              </a:buClr>
              <a:defRPr sz="1200">
                <a:solidFill>
                  <a:schemeClr val="tx1"/>
                </a:solidFill>
                <a:latin typeface="Arial" charset="0"/>
              </a:defRPr>
            </a:lvl9pPr>
          </a:lstStyle>
          <a:p>
            <a:pPr algn="l" eaLnBrk="1" hangingPunct="1">
              <a:lnSpc>
                <a:spcPct val="115000"/>
              </a:lnSpc>
              <a:spcBef>
                <a:spcPct val="20000"/>
              </a:spcBef>
              <a:buClr>
                <a:schemeClr val="accent1"/>
              </a:buClr>
              <a:buFont typeface="Arial" charset="0"/>
              <a:buNone/>
              <a:defRPr/>
            </a:pPr>
            <a:fld id="{5BF79744-612B-4117-AB13-027BD2D53E64}" type="slidenum">
              <a:rPr lang="en-GB" sz="1000" smtClean="0">
                <a:solidFill>
                  <a:schemeClr val="bg1"/>
                </a:solidFill>
              </a:rPr>
              <a:pPr algn="l" eaLnBrk="1" hangingPunct="1">
                <a:lnSpc>
                  <a:spcPct val="115000"/>
                </a:lnSpc>
                <a:spcBef>
                  <a:spcPct val="20000"/>
                </a:spcBef>
                <a:buClr>
                  <a:schemeClr val="accent1"/>
                </a:buClr>
                <a:buFont typeface="Arial" charset="0"/>
                <a:buNone/>
                <a:defRPr/>
              </a:pPr>
              <a:t>‹#›</a:t>
            </a:fld>
            <a:endParaRPr lang="en-GB" sz="1000" dirty="0">
              <a:solidFill>
                <a:schemeClr val="bg1"/>
              </a:solidFill>
            </a:endParaRPr>
          </a:p>
        </p:txBody>
      </p:sp>
      <p:sp>
        <p:nvSpPr>
          <p:cNvPr id="3" name="Прямоугольник 2"/>
          <p:cNvSpPr/>
          <p:nvPr/>
        </p:nvSpPr>
        <p:spPr bwMode="auto">
          <a:xfrm>
            <a:off x="0" y="12012"/>
            <a:ext cx="9144000" cy="577516"/>
          </a:xfrm>
          <a:prstGeom prst="rect">
            <a:avLst/>
          </a:prstGeom>
          <a:gradFill>
            <a:gsLst>
              <a:gs pos="59000">
                <a:srgbClr val="0070C0"/>
              </a:gs>
              <a:gs pos="84000">
                <a:srgbClr val="00B0F0"/>
              </a:gs>
            </a:gsLst>
            <a:lin ang="4800000" scaled="0"/>
          </a:gra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233363" marR="0" indent="-233363" algn="ctr" defTabSz="914400" rtl="0" eaLnBrk="1" fontAlgn="base" latinLnBrk="0" hangingPunct="1">
              <a:lnSpc>
                <a:spcPct val="100000"/>
              </a:lnSpc>
              <a:spcBef>
                <a:spcPct val="15000"/>
              </a:spcBef>
              <a:spcAft>
                <a:spcPct val="0"/>
              </a:spcAft>
              <a:buClr>
                <a:srgbClr val="993300"/>
              </a:buClr>
              <a:buSzTx/>
              <a:buFontTx/>
              <a:buNone/>
              <a:tabLst/>
            </a:pPr>
            <a:endParaRPr kumimoji="0" lang="ru-RU" sz="1200" b="0" i="0" u="none" strike="noStrike" cap="none" normalizeH="0" baseline="0">
              <a:ln>
                <a:noFill/>
              </a:ln>
              <a:solidFill>
                <a:schemeClr val="tx1"/>
              </a:solidFill>
              <a:effectLst/>
              <a:latin typeface="Arial" charset="0"/>
            </a:endParaRPr>
          </a:p>
        </p:txBody>
      </p:sp>
      <p:pic>
        <p:nvPicPr>
          <p:cNvPr id="2" name="Рисунок 1"/>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 y="6477973"/>
            <a:ext cx="649288" cy="368914"/>
          </a:xfrm>
          <a:prstGeom prst="rect">
            <a:avLst/>
          </a:prstGeom>
        </p:spPr>
      </p:pic>
    </p:spTree>
    <p:extLst>
      <p:ext uri="{BB962C8B-B14F-4D97-AF65-F5344CB8AC3E}">
        <p14:creationId xmlns:p14="http://schemas.microsoft.com/office/powerpoint/2010/main" val="19913581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spd="med"/>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p:titleStyle>
    <p:body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jpeg"/><Relationship Id="rId4" Type="http://schemas.openxmlformats.org/officeDocument/2006/relationships/hyperlink" Target="http://triz-summit.r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hyperlink" Target="http://ariz-2010.appspot.com/"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http://ariz-2010.appspot.com/" TargetMode="External"/><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1.xml"/><Relationship Id="rId5" Type="http://schemas.openxmlformats.org/officeDocument/2006/relationships/hyperlink" Target="http://www.triz-summit.ru/" TargetMode="External"/><Relationship Id="rId4" Type="http://schemas.openxmlformats.org/officeDocument/2006/relationships/hyperlink" Target="mailto:natasha-rubina@yandex.r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slideLayout" Target="../slideLayouts/slideLayout21.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75343" y="6188075"/>
            <a:ext cx="3744232" cy="292388"/>
          </a:xfrm>
          <a:prstGeom prst="rect">
            <a:avLst/>
          </a:prstGeom>
          <a:noFill/>
          <a:ln w="9525">
            <a:noFill/>
            <a:round/>
            <a:headEnd/>
            <a:tailEnd/>
          </a:ln>
        </p:spPr>
        <p:txBody>
          <a:bodyPr wrap="square" lIns="0" tIns="0" rIns="0" bIns="0" anchor="b">
            <a:spAutoFit/>
          </a:body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2000" b="0" i="0" u="none" strike="noStrike" kern="1200" cap="none" spc="0" normalizeH="0" baseline="0" noProof="0" dirty="0">
                <a:ln>
                  <a:noFill/>
                </a:ln>
                <a:solidFill>
                  <a:srgbClr val="0070C0"/>
                </a:solidFill>
                <a:effectLst/>
                <a:uLnTx/>
                <a:uFillTx/>
                <a:latin typeface="Arial" charset="0"/>
                <a:ea typeface="+mn-ea"/>
                <a:cs typeface="+mn-cs"/>
              </a:rPr>
              <a:t>Москва, 03 </a:t>
            </a:r>
            <a:r>
              <a:rPr lang="ru-RU" sz="2000" dirty="0">
                <a:solidFill>
                  <a:srgbClr val="0070C0"/>
                </a:solidFill>
                <a:latin typeface="Arial" charset="0"/>
              </a:rPr>
              <a:t>ноября</a:t>
            </a:r>
            <a:r>
              <a:rPr kumimoji="0" lang="ru-RU" sz="2000" b="0" i="0" u="none" strike="noStrike" kern="1200" cap="none" spc="0" normalizeH="0" baseline="0" noProof="0" dirty="0">
                <a:ln>
                  <a:noFill/>
                </a:ln>
                <a:solidFill>
                  <a:srgbClr val="0070C0"/>
                </a:solidFill>
                <a:effectLst/>
                <a:uLnTx/>
                <a:uFillTx/>
                <a:latin typeface="Arial" charset="0"/>
                <a:ea typeface="+mn-ea"/>
                <a:cs typeface="+mn-cs"/>
              </a:rPr>
              <a:t> 2021 года </a:t>
            </a:r>
          </a:p>
        </p:txBody>
      </p:sp>
      <p:sp>
        <p:nvSpPr>
          <p:cNvPr id="2051" name="Rectangle 3"/>
          <p:cNvSpPr>
            <a:spLocks noGrp="1" noChangeArrowheads="1"/>
          </p:cNvSpPr>
          <p:nvPr>
            <p:ph type="title"/>
          </p:nvPr>
        </p:nvSpPr>
        <p:spPr>
          <a:xfrm>
            <a:off x="157831" y="1423633"/>
            <a:ext cx="8879123" cy="2465290"/>
          </a:xfrm>
        </p:spPr>
        <p:txBody>
          <a:bodyPr>
            <a:no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dirty="0">
                <a:solidFill>
                  <a:srgbClr val="0070C0"/>
                </a:solidFill>
              </a:rPr>
              <a:t>Кубок ТРИЗ Саммита</a:t>
            </a:r>
            <a:br>
              <a:rPr lang="ru-RU" sz="4000" b="1" dirty="0">
                <a:solidFill>
                  <a:srgbClr val="0070C0"/>
                </a:solidFill>
              </a:rPr>
            </a:br>
            <a:r>
              <a:rPr lang="ru-RU" sz="4000" b="1" dirty="0">
                <a:solidFill>
                  <a:srgbClr val="0070C0"/>
                </a:solidFill>
              </a:rPr>
              <a:t>ТРИЗ-турнир</a:t>
            </a:r>
            <a:br>
              <a:rPr lang="ru-RU" sz="4000" b="1" dirty="0">
                <a:solidFill>
                  <a:srgbClr val="0070C0"/>
                </a:solidFill>
              </a:rPr>
            </a:br>
            <a:r>
              <a:rPr lang="ru-RU" sz="4000" b="1" dirty="0">
                <a:solidFill>
                  <a:srgbClr val="0070C0"/>
                </a:solidFill>
              </a:rPr>
              <a:t>вебинары для экспертов</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844" y="265708"/>
            <a:ext cx="2039235" cy="1157925"/>
          </a:xfrm>
          <a:prstGeom prst="rect">
            <a:avLst/>
          </a:prstGeom>
        </p:spPr>
      </p:pic>
      <p:sp>
        <p:nvSpPr>
          <p:cNvPr id="2" name="Прямоугольник 1"/>
          <p:cNvSpPr/>
          <p:nvPr/>
        </p:nvSpPr>
        <p:spPr>
          <a:xfrm>
            <a:off x="6850137" y="6188075"/>
            <a:ext cx="2186817" cy="338554"/>
          </a:xfrm>
          <a:prstGeom prst="rect">
            <a:avLst/>
          </a:prstGeom>
        </p:spPr>
        <p:txBody>
          <a:bodyPr wrap="none">
            <a:spAutoFit/>
          </a:bodyPr>
          <a:lstStyle/>
          <a:p>
            <a:pPr marL="0" marR="0" lvl="0" indent="0" algn="ctr" defTabSz="914400" rtl="0" eaLnBrk="1" fontAlgn="base" latinLnBrk="0" hangingPunct="1">
              <a:lnSpc>
                <a:spcPct val="100000"/>
              </a:lnSpc>
              <a:spcBef>
                <a:spcPct val="15000"/>
              </a:spcBef>
              <a:spcAft>
                <a:spcPct val="0"/>
              </a:spcAft>
              <a:buClr>
                <a:srgbClr val="993300"/>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hlinkClick r:id="rId4"/>
              </a:rPr>
              <a:t>http://triz-summit.ru</a:t>
            </a:r>
            <a:r>
              <a:rPr kumimoji="0" lang="ru-RU" sz="1600" b="1" i="0" u="none" strike="noStrike" kern="1200" cap="none" spc="0" normalizeH="0" baseline="0" noProof="0" dirty="0">
                <a:ln>
                  <a:noFill/>
                </a:ln>
                <a:solidFill>
                  <a:srgbClr val="000000"/>
                </a:solidFill>
                <a:effectLst/>
                <a:uLnTx/>
                <a:uFillTx/>
                <a:latin typeface="Arial" charset="0"/>
                <a:ea typeface="+mn-ea"/>
                <a:cs typeface="+mn-cs"/>
              </a:rPr>
              <a:t> </a:t>
            </a:r>
          </a:p>
        </p:txBody>
      </p:sp>
      <p:pic>
        <p:nvPicPr>
          <p:cNvPr id="5122" name="Picture 2">
            <a:extLst>
              <a:ext uri="{FF2B5EF4-FFF2-40B4-BE49-F238E27FC236}">
                <a16:creationId xmlns:a16="http://schemas.microsoft.com/office/drawing/2014/main" id="{7FDA4A29-1EC8-4F97-B2DA-ABB9FA2A0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923" y="421276"/>
            <a:ext cx="2034565" cy="84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26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F73B0D-CE5D-46E0-ABE4-B459B4B1EE2F}"/>
              </a:ext>
            </a:extLst>
          </p:cNvPr>
          <p:cNvSpPr>
            <a:spLocks noGrp="1"/>
          </p:cNvSpPr>
          <p:nvPr>
            <p:ph type="title"/>
          </p:nvPr>
        </p:nvSpPr>
        <p:spPr>
          <a:xfrm>
            <a:off x="302004" y="109538"/>
            <a:ext cx="8330821" cy="458787"/>
          </a:xfrm>
        </p:spPr>
        <p:txBody>
          <a:bodyPr/>
          <a:lstStyle/>
          <a:p>
            <a:r>
              <a:rPr lang="ru-RU" dirty="0"/>
              <a:t>Мини-АРИЗ (11-14 лет)</a:t>
            </a:r>
          </a:p>
        </p:txBody>
      </p:sp>
      <p:sp>
        <p:nvSpPr>
          <p:cNvPr id="6" name="TextBox 5">
            <a:extLst>
              <a:ext uri="{FF2B5EF4-FFF2-40B4-BE49-F238E27FC236}">
                <a16:creationId xmlns:a16="http://schemas.microsoft.com/office/drawing/2014/main" id="{6DDB0453-F17E-439A-9034-6302D6CAAAB2}"/>
              </a:ext>
            </a:extLst>
          </p:cNvPr>
          <p:cNvSpPr txBox="1"/>
          <p:nvPr/>
        </p:nvSpPr>
        <p:spPr>
          <a:xfrm>
            <a:off x="5438993" y="746620"/>
            <a:ext cx="3464653" cy="5262979"/>
          </a:xfrm>
          <a:prstGeom prst="rect">
            <a:avLst/>
          </a:prstGeom>
          <a:noFill/>
        </p:spPr>
        <p:txBody>
          <a:bodyPr wrap="square" rtlCol="0">
            <a:spAutoFit/>
          </a:bodyPr>
          <a:lstStyle/>
          <a:p>
            <a:r>
              <a:rPr lang="ru-RU" dirty="0"/>
              <a:t>Противоречие Требований</a:t>
            </a:r>
          </a:p>
          <a:p>
            <a:endParaRPr lang="ru-RU" dirty="0"/>
          </a:p>
          <a:p>
            <a:r>
              <a:rPr lang="ru-RU" dirty="0"/>
              <a:t>Конфликтная пара</a:t>
            </a:r>
          </a:p>
          <a:p>
            <a:endParaRPr lang="ru-RU" dirty="0"/>
          </a:p>
          <a:p>
            <a:r>
              <a:rPr lang="ru-RU" dirty="0"/>
              <a:t>Инструмент</a:t>
            </a:r>
          </a:p>
          <a:p>
            <a:endParaRPr lang="ru-RU" dirty="0"/>
          </a:p>
          <a:p>
            <a:r>
              <a:rPr lang="ru-RU" dirty="0"/>
              <a:t>Изделие</a:t>
            </a:r>
          </a:p>
          <a:p>
            <a:endParaRPr lang="ru-RU" dirty="0"/>
          </a:p>
          <a:p>
            <a:r>
              <a:rPr lang="ru-RU" dirty="0"/>
              <a:t>Оперативная Зона</a:t>
            </a:r>
          </a:p>
          <a:p>
            <a:endParaRPr lang="ru-RU" dirty="0"/>
          </a:p>
          <a:p>
            <a:r>
              <a:rPr lang="ru-RU" dirty="0"/>
              <a:t>Оперативное Время</a:t>
            </a:r>
          </a:p>
          <a:p>
            <a:endParaRPr lang="ru-RU" dirty="0"/>
          </a:p>
          <a:p>
            <a:r>
              <a:rPr lang="ru-RU" sz="1600" dirty="0"/>
              <a:t>Идеальный Конечный Результат</a:t>
            </a:r>
          </a:p>
          <a:p>
            <a:endParaRPr lang="ru-RU" dirty="0"/>
          </a:p>
          <a:p>
            <a:r>
              <a:rPr lang="ru-RU" dirty="0"/>
              <a:t>Противоречие Свойства</a:t>
            </a:r>
          </a:p>
          <a:p>
            <a:endParaRPr lang="ru-RU" dirty="0"/>
          </a:p>
          <a:p>
            <a:r>
              <a:rPr lang="ru-RU" dirty="0"/>
              <a:t>Ресурсы</a:t>
            </a:r>
          </a:p>
          <a:p>
            <a:endParaRPr lang="ru-RU" dirty="0"/>
          </a:p>
          <a:p>
            <a:r>
              <a:rPr lang="ru-RU" sz="1400" dirty="0"/>
              <a:t>Приемы разрешения противоречий</a:t>
            </a:r>
          </a:p>
        </p:txBody>
      </p:sp>
      <p:pic>
        <p:nvPicPr>
          <p:cNvPr id="4" name="Рисунок 3" descr="Изображение выглядит как стол&#10;&#10;Автоматически созданное описание">
            <a:extLst>
              <a:ext uri="{FF2B5EF4-FFF2-40B4-BE49-F238E27FC236}">
                <a16:creationId xmlns:a16="http://schemas.microsoft.com/office/drawing/2014/main" id="{4F578F83-CD49-4C61-A1F1-6445666A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54" y="681270"/>
            <a:ext cx="4580308" cy="5760208"/>
          </a:xfrm>
          <a:prstGeom prst="rect">
            <a:avLst/>
          </a:prstGeom>
        </p:spPr>
      </p:pic>
    </p:spTree>
    <p:extLst>
      <p:ext uri="{BB962C8B-B14F-4D97-AF65-F5344CB8AC3E}">
        <p14:creationId xmlns:p14="http://schemas.microsoft.com/office/powerpoint/2010/main" val="29552348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8030B0-83AF-466A-8674-E3A490259AF8}"/>
              </a:ext>
            </a:extLst>
          </p:cNvPr>
          <p:cNvSpPr>
            <a:spLocks noGrp="1"/>
          </p:cNvSpPr>
          <p:nvPr>
            <p:ph type="title"/>
          </p:nvPr>
        </p:nvSpPr>
        <p:spPr/>
        <p:txBody>
          <a:bodyPr/>
          <a:lstStyle/>
          <a:p>
            <a:r>
              <a:rPr lang="ru-RU" dirty="0"/>
              <a:t>Обратная связь со слушателями вебинаров</a:t>
            </a:r>
          </a:p>
        </p:txBody>
      </p:sp>
      <p:sp>
        <p:nvSpPr>
          <p:cNvPr id="6" name="TextBox 5">
            <a:extLst>
              <a:ext uri="{FF2B5EF4-FFF2-40B4-BE49-F238E27FC236}">
                <a16:creationId xmlns:a16="http://schemas.microsoft.com/office/drawing/2014/main" id="{6B18F993-05D4-4705-907D-9327DE8726BE}"/>
              </a:ext>
            </a:extLst>
          </p:cNvPr>
          <p:cNvSpPr txBox="1"/>
          <p:nvPr/>
        </p:nvSpPr>
        <p:spPr>
          <a:xfrm>
            <a:off x="2318697" y="568325"/>
            <a:ext cx="3260390" cy="369332"/>
          </a:xfrm>
          <a:prstGeom prst="rect">
            <a:avLst/>
          </a:prstGeom>
          <a:noFill/>
        </p:spPr>
        <p:txBody>
          <a:bodyPr wrap="square">
            <a:spAutoFit/>
          </a:bodyPr>
          <a:lstStyle/>
          <a:p>
            <a:r>
              <a:rPr lang="en-US" dirty="0">
                <a:hlinkClick r:id="rId2"/>
              </a:rPr>
              <a:t>http://ariz-2010.appspot.com/</a:t>
            </a:r>
            <a:r>
              <a:rPr lang="en-US" dirty="0"/>
              <a:t> </a:t>
            </a:r>
            <a:endParaRPr lang="ru-RU" dirty="0"/>
          </a:p>
        </p:txBody>
      </p:sp>
      <p:graphicFrame>
        <p:nvGraphicFramePr>
          <p:cNvPr id="7" name="Таблица 6">
            <a:extLst>
              <a:ext uri="{FF2B5EF4-FFF2-40B4-BE49-F238E27FC236}">
                <a16:creationId xmlns:a16="http://schemas.microsoft.com/office/drawing/2014/main" id="{6243D213-600E-4FDE-810C-42F6E7A30FFA}"/>
              </a:ext>
            </a:extLst>
          </p:cNvPr>
          <p:cNvGraphicFramePr>
            <a:graphicFrameLocks noGrp="1"/>
          </p:cNvGraphicFramePr>
          <p:nvPr>
            <p:extLst>
              <p:ext uri="{D42A27DB-BD31-4B8C-83A1-F6EECF244321}">
                <p14:modId xmlns:p14="http://schemas.microsoft.com/office/powerpoint/2010/main" val="741157778"/>
              </p:ext>
            </p:extLst>
          </p:nvPr>
        </p:nvGraphicFramePr>
        <p:xfrm>
          <a:off x="268448" y="937657"/>
          <a:ext cx="8690994" cy="5029200"/>
        </p:xfrm>
        <a:graphic>
          <a:graphicData uri="http://schemas.openxmlformats.org/drawingml/2006/table">
            <a:tbl>
              <a:tblPr firstRow="1" firstCol="1" bandRow="1"/>
              <a:tblGrid>
                <a:gridCol w="4345497">
                  <a:extLst>
                    <a:ext uri="{9D8B030D-6E8A-4147-A177-3AD203B41FA5}">
                      <a16:colId xmlns:a16="http://schemas.microsoft.com/office/drawing/2014/main" val="387301573"/>
                    </a:ext>
                  </a:extLst>
                </a:gridCol>
                <a:gridCol w="4345497">
                  <a:extLst>
                    <a:ext uri="{9D8B030D-6E8A-4147-A177-3AD203B41FA5}">
                      <a16:colId xmlns:a16="http://schemas.microsoft.com/office/drawing/2014/main" val="755306552"/>
                    </a:ext>
                  </a:extLst>
                </a:gridCol>
              </a:tblGrid>
              <a:tr h="2185988">
                <a:tc>
                  <a:txBody>
                    <a:bodyPr/>
                    <a:lstStyle/>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Административное противоречие</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АИСТ – алгоритмы использования стандартов</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Аналогии. Перенос идей и решений.</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АРИЗ и его модификации </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Вещественно-полевые ресурсы (ВПР)</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Допустить недопустимое (метод)</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Изобретательская задача</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ИКС-элемент (Х-элемент)</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Конфликтующая пара (конфликтующие элементы)</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Перенос свойств</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Оперативная зона (ОЗ), конфликтующие элементы</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Оперативное время (ОВ)</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Приемы разрешения противоречий</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Противоречие свойства, ПС (физическое противоречие, ФП)</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Противоречие техническое (ТП)</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Противоречие требований (ПТ)</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Таблица применения приемов разрешения противоречий и ее модификации</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Типовые поля и вещества</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Указатели эффектов (физических, биологических, геометрических, химических и др.)</a:t>
                      </a:r>
                    </a:p>
                  </a:txBody>
                  <a:tcPr marL="24471" marR="2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Шаблон формулировки противоречий требований</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Шаг назад от ИКР (метод)</a:t>
                      </a:r>
                    </a:p>
                    <a:p>
                      <a:pPr>
                        <a:lnSpc>
                          <a:spcPct val="100000"/>
                        </a:lnSpc>
                        <a:spcAft>
                          <a:spcPts val="0"/>
                        </a:spcAft>
                      </a:pPr>
                      <a:r>
                        <a:rPr lang="ru-RU" sz="1500" dirty="0" err="1">
                          <a:effectLst/>
                          <a:latin typeface="Calibri" panose="020F0502020204030204" pitchFamily="34" charset="0"/>
                          <a:ea typeface="Calibri" panose="020F0502020204030204" pitchFamily="34" charset="0"/>
                          <a:cs typeface="Times New Roman" panose="02020603050405020304" pitchFamily="18" charset="0"/>
                        </a:rPr>
                        <a:t>Веполь</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Потоковый анализ</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Причинно-следственный анализ (ПСА)</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Функции объект (объект функции)</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Функциональный анализ</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Функция, модель функции</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Идеальный конечный результат (ИКР) и его модификации.</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Объединение альтернативных систем </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Поле взаимодействия</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Анализ </a:t>
                      </a:r>
                      <a:r>
                        <a:rPr lang="ru-RU" sz="1500" dirty="0" err="1">
                          <a:effectLst/>
                          <a:latin typeface="Calibri" panose="020F0502020204030204" pitchFamily="34" charset="0"/>
                          <a:ea typeface="Calibri" panose="020F0502020204030204" pitchFamily="34" charset="0"/>
                          <a:cs typeface="Times New Roman" panose="02020603050405020304" pitchFamily="18" charset="0"/>
                        </a:rPr>
                        <a:t>вепольный</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Анализ </a:t>
                      </a:r>
                      <a:r>
                        <a:rPr lang="ru-RU" sz="1500" dirty="0" err="1">
                          <a:effectLst/>
                          <a:latin typeface="Calibri" panose="020F0502020204030204" pitchFamily="34" charset="0"/>
                          <a:ea typeface="Calibri" panose="020F0502020204030204" pitchFamily="34" charset="0"/>
                          <a:cs typeface="Times New Roman" panose="02020603050405020304" pitchFamily="18" charset="0"/>
                        </a:rPr>
                        <a:t>элепольный</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Принципы разрешения противоречий</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Система стандартов на решение изобретательских задач и их модификация</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Системный оператор </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Элемент</a:t>
                      </a:r>
                    </a:p>
                    <a:p>
                      <a:pPr>
                        <a:lnSpc>
                          <a:spcPct val="100000"/>
                        </a:lnSpc>
                        <a:spcAft>
                          <a:spcPts val="0"/>
                        </a:spcAft>
                      </a:pPr>
                      <a:r>
                        <a:rPr lang="ru-RU" sz="1500" dirty="0" err="1">
                          <a:effectLst/>
                          <a:latin typeface="Calibri" panose="020F0502020204030204" pitchFamily="34" charset="0"/>
                          <a:ea typeface="Calibri" panose="020F0502020204030204" pitchFamily="34" charset="0"/>
                          <a:cs typeface="Times New Roman" panose="02020603050405020304" pitchFamily="18" charset="0"/>
                        </a:rPr>
                        <a:t>Элеполь</a:t>
                      </a:r>
                      <a:r>
                        <a:rPr lang="ru-RU" sz="1500" dirty="0">
                          <a:effectLst/>
                          <a:latin typeface="Calibri" panose="020F0502020204030204" pitchFamily="34" charset="0"/>
                          <a:ea typeface="Calibri" panose="020F0502020204030204" pitchFamily="34" charset="0"/>
                          <a:cs typeface="Times New Roman" panose="02020603050405020304" pitchFamily="18" charset="0"/>
                        </a:rPr>
                        <a:t> (внутренний и внешний)</a:t>
                      </a:r>
                    </a:p>
                    <a:p>
                      <a:pPr>
                        <a:lnSpc>
                          <a:spcPct val="100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24471" marR="24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126297"/>
                  </a:ext>
                </a:extLst>
              </a:tr>
            </a:tbl>
          </a:graphicData>
        </a:graphic>
      </p:graphicFrame>
    </p:spTree>
    <p:extLst>
      <p:ext uri="{BB962C8B-B14F-4D97-AF65-F5344CB8AC3E}">
        <p14:creationId xmlns:p14="http://schemas.microsoft.com/office/powerpoint/2010/main" val="3507524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3EC28-AFC2-4E28-BEFA-954806D9CB82}"/>
              </a:ext>
            </a:extLst>
          </p:cNvPr>
          <p:cNvSpPr>
            <a:spLocks noGrp="1"/>
          </p:cNvSpPr>
          <p:nvPr>
            <p:ph type="title"/>
          </p:nvPr>
        </p:nvSpPr>
        <p:spPr/>
        <p:txBody>
          <a:bodyPr/>
          <a:lstStyle/>
          <a:p>
            <a:r>
              <a:rPr lang="ru-RU" dirty="0"/>
              <a:t>Определения и примеры</a:t>
            </a:r>
          </a:p>
        </p:txBody>
      </p:sp>
      <p:sp>
        <p:nvSpPr>
          <p:cNvPr id="5" name="TextBox 4">
            <a:extLst>
              <a:ext uri="{FF2B5EF4-FFF2-40B4-BE49-F238E27FC236}">
                <a16:creationId xmlns:a16="http://schemas.microsoft.com/office/drawing/2014/main" id="{939F4D82-93B3-46DC-B177-EF140D613B93}"/>
              </a:ext>
            </a:extLst>
          </p:cNvPr>
          <p:cNvSpPr txBox="1"/>
          <p:nvPr/>
        </p:nvSpPr>
        <p:spPr>
          <a:xfrm>
            <a:off x="192947" y="728356"/>
            <a:ext cx="8724550" cy="2585323"/>
          </a:xfrm>
          <a:prstGeom prst="rect">
            <a:avLst/>
          </a:prstGeom>
          <a:noFill/>
        </p:spPr>
        <p:txBody>
          <a:bodyPr wrap="square">
            <a:spAutoFit/>
          </a:bodyPr>
          <a:lstStyle/>
          <a:p>
            <a:pPr algn="just"/>
            <a:r>
              <a:rPr lang="ru-RU" b="1" dirty="0"/>
              <a:t>Административное противоречие (изобретательская ситуация). </a:t>
            </a:r>
            <a:r>
              <a:rPr lang="ru-RU" dirty="0"/>
              <a:t>Это ситуация, при которой не известно, как выполнить </a:t>
            </a:r>
            <a:r>
              <a:rPr lang="ru-RU" b="1" dirty="0"/>
              <a:t>требование по устранению негативного явления или по достижению необходимого положительного эффекта. </a:t>
            </a:r>
            <a:r>
              <a:rPr lang="ru-RU" dirty="0"/>
              <a:t>Нужно что-то сделать, а как сделать — неизвестно. В основе административного противоречия может быть техническое </a:t>
            </a:r>
            <a:r>
              <a:rPr lang="ru-RU" b="1" dirty="0"/>
              <a:t>противоречие </a:t>
            </a:r>
            <a:r>
              <a:rPr lang="ru-RU" dirty="0"/>
              <a:t>(противоречие требований), но его может и не быть, если удается бесконфликтным способом добиться необходимого результата. Синонимы: изобретательская ситуация, проблемная ситуация, нежелательный эффект, нежелательная ситуация, исходная задача.</a:t>
            </a:r>
          </a:p>
        </p:txBody>
      </p:sp>
      <p:sp>
        <p:nvSpPr>
          <p:cNvPr id="7" name="TextBox 6">
            <a:extLst>
              <a:ext uri="{FF2B5EF4-FFF2-40B4-BE49-F238E27FC236}">
                <a16:creationId xmlns:a16="http://schemas.microsoft.com/office/drawing/2014/main" id="{8F49DDC8-EDA4-45D7-B29D-3960BE3B8DED}"/>
              </a:ext>
            </a:extLst>
          </p:cNvPr>
          <p:cNvSpPr txBox="1"/>
          <p:nvPr/>
        </p:nvSpPr>
        <p:spPr>
          <a:xfrm>
            <a:off x="192947" y="3473710"/>
            <a:ext cx="3808602" cy="2585323"/>
          </a:xfrm>
          <a:prstGeom prst="rect">
            <a:avLst/>
          </a:prstGeom>
          <a:noFill/>
        </p:spPr>
        <p:txBody>
          <a:bodyPr wrap="square">
            <a:spAutoFit/>
          </a:bodyPr>
          <a:lstStyle/>
          <a:p>
            <a:r>
              <a:rPr lang="ru-RU" dirty="0"/>
              <a:t>Под </a:t>
            </a:r>
            <a:r>
              <a:rPr lang="ru-RU" b="1" dirty="0"/>
              <a:t>открытой задачей </a:t>
            </a:r>
            <a:r>
              <a:rPr lang="ru-RU" dirty="0"/>
              <a:t>понимаются – текстовые задачи с недостаточным количеством данных, которые учащиеся должны найти поисковым, экспериментальным, опытным путем, добавить условие, сформулировать и решить задачу.</a:t>
            </a:r>
          </a:p>
        </p:txBody>
      </p:sp>
      <p:sp>
        <p:nvSpPr>
          <p:cNvPr id="9" name="TextBox 8">
            <a:extLst>
              <a:ext uri="{FF2B5EF4-FFF2-40B4-BE49-F238E27FC236}">
                <a16:creationId xmlns:a16="http://schemas.microsoft.com/office/drawing/2014/main" id="{60E85AA2-FFA6-4A95-BFF2-E43E00DEB0AA}"/>
              </a:ext>
            </a:extLst>
          </p:cNvPr>
          <p:cNvSpPr txBox="1"/>
          <p:nvPr/>
        </p:nvSpPr>
        <p:spPr>
          <a:xfrm>
            <a:off x="4001549" y="3236544"/>
            <a:ext cx="4915948" cy="2893100"/>
          </a:xfrm>
          <a:prstGeom prst="rect">
            <a:avLst/>
          </a:prstGeom>
          <a:noFill/>
        </p:spPr>
        <p:txBody>
          <a:bodyPr wrap="square">
            <a:spAutoFit/>
          </a:bodyPr>
          <a:lstStyle/>
          <a:p>
            <a:r>
              <a:rPr lang="ru-RU" sz="1400" b="1" dirty="0"/>
              <a:t>К заданиям открытого типа относятся два вида </a:t>
            </a:r>
            <a:r>
              <a:rPr lang="ru-RU" sz="1400" dirty="0"/>
              <a:t>– задания дополнения и задания свободного изложения. Отличительной особенностью заданий свободного изложения является то, что для их выполнения испытуемому необходимо самому записать одно или несколько слов (цифр, букв; возможно словосочетаний или даже предложений). Они предполагают свободные ответы испытуемых по сути задания. На ответы не накладываются ограничения. Однако формулировки заданий должны обеспечивать наличие только одного правильного ответа. Чаще всего задания со свободным изложением ответа используют в психологических, социологических тестах, а так же тестах интеллекта.</a:t>
            </a:r>
          </a:p>
        </p:txBody>
      </p:sp>
      <p:sp>
        <p:nvSpPr>
          <p:cNvPr id="11" name="TextBox 10">
            <a:extLst>
              <a:ext uri="{FF2B5EF4-FFF2-40B4-BE49-F238E27FC236}">
                <a16:creationId xmlns:a16="http://schemas.microsoft.com/office/drawing/2014/main" id="{F95B5DFC-6079-404B-BC87-2345C7EB6009}"/>
              </a:ext>
            </a:extLst>
          </p:cNvPr>
          <p:cNvSpPr txBox="1"/>
          <p:nvPr/>
        </p:nvSpPr>
        <p:spPr>
          <a:xfrm>
            <a:off x="4001549" y="6065175"/>
            <a:ext cx="4915948" cy="523220"/>
          </a:xfrm>
          <a:prstGeom prst="rect">
            <a:avLst/>
          </a:prstGeom>
          <a:noFill/>
        </p:spPr>
        <p:txBody>
          <a:bodyPr wrap="square">
            <a:spAutoFit/>
          </a:bodyPr>
          <a:lstStyle/>
          <a:p>
            <a:r>
              <a:rPr lang="ru-RU" sz="1400" dirty="0"/>
              <a:t>Н.М. Опарина Г.Н. Полина Р.М. Файзулин И.Г. </a:t>
            </a:r>
            <a:r>
              <a:rPr lang="ru-RU" sz="1400" dirty="0" err="1"/>
              <a:t>Шрамкова</a:t>
            </a:r>
            <a:endParaRPr lang="ru-RU" sz="1400" dirty="0"/>
          </a:p>
          <a:p>
            <a:r>
              <a:rPr lang="ru-RU" sz="1400" dirty="0"/>
              <a:t>Адаптивное тестирование</a:t>
            </a:r>
          </a:p>
        </p:txBody>
      </p:sp>
    </p:spTree>
    <p:extLst>
      <p:ext uri="{BB962C8B-B14F-4D97-AF65-F5344CB8AC3E}">
        <p14:creationId xmlns:p14="http://schemas.microsoft.com/office/powerpoint/2010/main" val="639186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07DABF-E0DC-4558-8964-5E38ED4DA017}"/>
              </a:ext>
            </a:extLst>
          </p:cNvPr>
          <p:cNvSpPr>
            <a:spLocks noGrp="1"/>
          </p:cNvSpPr>
          <p:nvPr>
            <p:ph type="title"/>
          </p:nvPr>
        </p:nvSpPr>
        <p:spPr/>
        <p:txBody>
          <a:bodyPr/>
          <a:lstStyle/>
          <a:p>
            <a:r>
              <a:rPr lang="ru-RU" dirty="0"/>
              <a:t>Определения и примеры</a:t>
            </a:r>
          </a:p>
        </p:txBody>
      </p:sp>
      <p:sp>
        <p:nvSpPr>
          <p:cNvPr id="5" name="TextBox 4">
            <a:extLst>
              <a:ext uri="{FF2B5EF4-FFF2-40B4-BE49-F238E27FC236}">
                <a16:creationId xmlns:a16="http://schemas.microsoft.com/office/drawing/2014/main" id="{95D9AE39-B8C3-4F9E-A7CE-3A96D719CAC6}"/>
              </a:ext>
            </a:extLst>
          </p:cNvPr>
          <p:cNvSpPr txBox="1"/>
          <p:nvPr/>
        </p:nvSpPr>
        <p:spPr>
          <a:xfrm>
            <a:off x="302004" y="736095"/>
            <a:ext cx="8539991" cy="3970318"/>
          </a:xfrm>
          <a:prstGeom prst="rect">
            <a:avLst/>
          </a:prstGeom>
          <a:noFill/>
        </p:spPr>
        <p:txBody>
          <a:bodyPr wrap="square">
            <a:spAutoFit/>
          </a:bodyPr>
          <a:lstStyle/>
          <a:p>
            <a:pPr algn="just"/>
            <a:r>
              <a:rPr lang="ru-RU" b="1" dirty="0"/>
              <a:t>Проблема, проблемная ситуация </a:t>
            </a:r>
            <a:r>
              <a:rPr lang="ru-RU" dirty="0"/>
              <a:t>– это какая-то объективная преграда, трудность на пути от Системы КАК ЕСТЬ к Системе КАК НАДО, которая требует решения и может формулироваться как вопрос или комплекс вопросов. В отличии от задачи или противоречия требований проблема не содержит и не рассматривает возможные способы ее разрешения. Например, в качестве проблемы могут рассматриваться трудности улучшения того или иного параметра: увеличение прибыли, производительности, надежности работы оборудования, качества продукции и т.д. В задаче или в противоречии так или иначе присутствует и способ разрешения проблемы, который по той или иной причине не срабатывает. Например, на основе проблемы можно сформулировать задачу: как повысить надежность оборудования за счет увеличения запасов и дублирования, не увеличивая при этом складские запасы и неиспользуемые активы предприятия.</a:t>
            </a:r>
          </a:p>
        </p:txBody>
      </p:sp>
      <p:pic>
        <p:nvPicPr>
          <p:cNvPr id="6" name="Рисунок 5">
            <a:extLst>
              <a:ext uri="{FF2B5EF4-FFF2-40B4-BE49-F238E27FC236}">
                <a16:creationId xmlns:a16="http://schemas.microsoft.com/office/drawing/2014/main" id="{1D45BBA7-9C21-4A73-86D1-4FB34555835F}"/>
              </a:ext>
            </a:extLst>
          </p:cNvPr>
          <p:cNvPicPr>
            <a:picLocks noChangeAspect="1"/>
          </p:cNvPicPr>
          <p:nvPr/>
        </p:nvPicPr>
        <p:blipFill>
          <a:blip r:embed="rId2"/>
          <a:stretch>
            <a:fillRect/>
          </a:stretch>
        </p:blipFill>
        <p:spPr>
          <a:xfrm>
            <a:off x="6040073" y="4431048"/>
            <a:ext cx="1872383" cy="2166893"/>
          </a:xfrm>
          <a:prstGeom prst="rect">
            <a:avLst/>
          </a:prstGeom>
        </p:spPr>
      </p:pic>
    </p:spTree>
    <p:extLst>
      <p:ext uri="{BB962C8B-B14F-4D97-AF65-F5344CB8AC3E}">
        <p14:creationId xmlns:p14="http://schemas.microsoft.com/office/powerpoint/2010/main" val="31560054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98D8E9-0C2D-47ED-ADA3-CF63B1321905}"/>
              </a:ext>
            </a:extLst>
          </p:cNvPr>
          <p:cNvSpPr>
            <a:spLocks noGrp="1"/>
          </p:cNvSpPr>
          <p:nvPr>
            <p:ph type="title"/>
          </p:nvPr>
        </p:nvSpPr>
        <p:spPr/>
        <p:txBody>
          <a:bodyPr/>
          <a:lstStyle/>
          <a:p>
            <a:r>
              <a:rPr lang="ru-RU" dirty="0"/>
              <a:t>Определения и примеры</a:t>
            </a:r>
          </a:p>
        </p:txBody>
      </p:sp>
      <p:sp>
        <p:nvSpPr>
          <p:cNvPr id="6" name="TextBox 5">
            <a:extLst>
              <a:ext uri="{FF2B5EF4-FFF2-40B4-BE49-F238E27FC236}">
                <a16:creationId xmlns:a16="http://schemas.microsoft.com/office/drawing/2014/main" id="{1FCAAF89-7AE0-441C-A6B5-1F661662D4C4}"/>
              </a:ext>
            </a:extLst>
          </p:cNvPr>
          <p:cNvSpPr txBox="1"/>
          <p:nvPr/>
        </p:nvSpPr>
        <p:spPr>
          <a:xfrm>
            <a:off x="218114" y="652692"/>
            <a:ext cx="8741328" cy="2862322"/>
          </a:xfrm>
          <a:prstGeom prst="rect">
            <a:avLst/>
          </a:prstGeom>
          <a:noFill/>
        </p:spPr>
        <p:txBody>
          <a:bodyPr wrap="square">
            <a:spAutoFit/>
          </a:bodyPr>
          <a:lstStyle/>
          <a:p>
            <a:r>
              <a:rPr lang="ru-RU" b="1" dirty="0"/>
              <a:t>Противоречие требований (ПТ) </a:t>
            </a:r>
            <a:r>
              <a:rPr lang="ru-RU" dirty="0"/>
              <a:t>— это ситуация, при которой, то или иное изменение в системе позволяет выполнить одно требование (Требование 1) надсистемы к системе, но не позволяет выполнить второе требование (Требование 2) к той же системе, и наоборот – противоположное изменение в системе позволяет выполнить Требование 2, но не позволяет добиться выполнения Требования 1.</a:t>
            </a:r>
          </a:p>
          <a:p>
            <a:endParaRPr lang="ru-RU" dirty="0"/>
          </a:p>
          <a:p>
            <a:r>
              <a:rPr lang="ru-RU" dirty="0"/>
              <a:t>Противоречие требований, в котором выполняется Требование 1 называется Противоречие требований 1 (ПТ-1). Противоречие требований (ПТ), в котором выполняется Требование 2 называется Противоречие требований 2 (ПТ-2).</a:t>
            </a:r>
          </a:p>
        </p:txBody>
      </p:sp>
      <p:sp>
        <p:nvSpPr>
          <p:cNvPr id="7" name="TextBox 6">
            <a:extLst>
              <a:ext uri="{FF2B5EF4-FFF2-40B4-BE49-F238E27FC236}">
                <a16:creationId xmlns:a16="http://schemas.microsoft.com/office/drawing/2014/main" id="{DF637E9C-1598-4DFC-ADB6-CD849241778A}"/>
              </a:ext>
            </a:extLst>
          </p:cNvPr>
          <p:cNvSpPr txBox="1"/>
          <p:nvPr/>
        </p:nvSpPr>
        <p:spPr>
          <a:xfrm>
            <a:off x="310393" y="3808602"/>
            <a:ext cx="8322432" cy="1477328"/>
          </a:xfrm>
          <a:prstGeom prst="rect">
            <a:avLst/>
          </a:prstGeom>
          <a:noFill/>
        </p:spPr>
        <p:txBody>
          <a:bodyPr wrap="square" rtlCol="0">
            <a:spAutoFit/>
          </a:bodyPr>
          <a:lstStyle/>
          <a:p>
            <a:r>
              <a:rPr lang="ru-RU" dirty="0"/>
              <a:t>Формула Противоречия Требований:</a:t>
            </a:r>
          </a:p>
          <a:p>
            <a:endParaRPr lang="ru-RU" dirty="0"/>
          </a:p>
          <a:p>
            <a:r>
              <a:rPr lang="ru-RU" dirty="0"/>
              <a:t>Если ……………………………………………………………………………………..</a:t>
            </a:r>
          </a:p>
          <a:p>
            <a:r>
              <a:rPr lang="ru-RU" dirty="0"/>
              <a:t>То (+) …………………………………………………………………………………….</a:t>
            </a:r>
          </a:p>
          <a:p>
            <a:r>
              <a:rPr lang="ru-RU" dirty="0"/>
              <a:t>Но (-) …………………………………………………………………………………….</a:t>
            </a:r>
          </a:p>
        </p:txBody>
      </p:sp>
    </p:spTree>
    <p:extLst>
      <p:ext uri="{BB962C8B-B14F-4D97-AF65-F5344CB8AC3E}">
        <p14:creationId xmlns:p14="http://schemas.microsoft.com/office/powerpoint/2010/main" val="13502937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38A888-D631-4677-8D44-81ADB9BF0A01}"/>
              </a:ext>
            </a:extLst>
          </p:cNvPr>
          <p:cNvSpPr>
            <a:spLocks noGrp="1"/>
          </p:cNvSpPr>
          <p:nvPr>
            <p:ph type="title"/>
          </p:nvPr>
        </p:nvSpPr>
        <p:spPr/>
        <p:txBody>
          <a:bodyPr/>
          <a:lstStyle/>
          <a:p>
            <a:r>
              <a:rPr lang="ru-RU" dirty="0"/>
              <a:t>Разбор</a:t>
            </a:r>
          </a:p>
        </p:txBody>
      </p:sp>
      <p:sp>
        <p:nvSpPr>
          <p:cNvPr id="5" name="TextBox 4">
            <a:extLst>
              <a:ext uri="{FF2B5EF4-FFF2-40B4-BE49-F238E27FC236}">
                <a16:creationId xmlns:a16="http://schemas.microsoft.com/office/drawing/2014/main" id="{231823D4-BDFB-4025-8627-6C72076CFA8E}"/>
              </a:ext>
            </a:extLst>
          </p:cNvPr>
          <p:cNvSpPr txBox="1"/>
          <p:nvPr/>
        </p:nvSpPr>
        <p:spPr>
          <a:xfrm>
            <a:off x="218113" y="779175"/>
            <a:ext cx="8649049" cy="4524315"/>
          </a:xfrm>
          <a:prstGeom prst="rect">
            <a:avLst/>
          </a:prstGeom>
          <a:noFill/>
        </p:spPr>
        <p:txBody>
          <a:bodyPr wrap="square">
            <a:spAutoFit/>
          </a:bodyPr>
          <a:lstStyle/>
          <a:p>
            <a:r>
              <a:rPr lang="ru-RU" b="1" dirty="0"/>
              <a:t>Задача «Слон в цирке». </a:t>
            </a:r>
            <a:r>
              <a:rPr lang="ru-RU" dirty="0"/>
              <a:t>В конце XIX века по циркам Европы гастролировал удивительный аттракцион: слон, умеющий считать, складывать, вычитать, умножать и делить любые числа в пределах 100. На арене стояло табло, на котором четко и крупно написаны цифры  от 1 до 100. Слон брал хоботом указку и показывал ею правильный ответ на пример, задаваемый зрителями из зала. Разгадайте секрет этого фокуса. </a:t>
            </a:r>
          </a:p>
          <a:p>
            <a:endParaRPr lang="ru-RU" dirty="0"/>
          </a:p>
          <a:p>
            <a:endParaRPr lang="ru-RU" dirty="0"/>
          </a:p>
          <a:p>
            <a:r>
              <a:rPr lang="ru-RU" b="1" dirty="0"/>
              <a:t>Если</a:t>
            </a:r>
            <a:r>
              <a:rPr lang="ru-RU" dirty="0"/>
              <a:t> слона научить арифметике, </a:t>
            </a:r>
          </a:p>
          <a:p>
            <a:r>
              <a:rPr lang="ru-RU" b="1" dirty="0"/>
              <a:t>то</a:t>
            </a:r>
            <a:r>
              <a:rPr lang="ru-RU" dirty="0"/>
              <a:t> он сможет решать задачи, </a:t>
            </a:r>
          </a:p>
          <a:p>
            <a:r>
              <a:rPr lang="ru-RU" b="1" dirty="0"/>
              <a:t>но</a:t>
            </a:r>
            <a:r>
              <a:rPr lang="ru-RU" dirty="0"/>
              <a:t> сделать это невозможно;</a:t>
            </a:r>
          </a:p>
          <a:p>
            <a:endParaRPr lang="ru-RU" dirty="0"/>
          </a:p>
          <a:p>
            <a:r>
              <a:rPr lang="ru-RU" b="1" dirty="0"/>
              <a:t>Если</a:t>
            </a:r>
            <a:r>
              <a:rPr lang="ru-RU" dirty="0"/>
              <a:t> слона не учить арифметике, </a:t>
            </a:r>
          </a:p>
          <a:p>
            <a:r>
              <a:rPr lang="ru-RU" b="1" dirty="0"/>
              <a:t>то</a:t>
            </a:r>
            <a:r>
              <a:rPr lang="ru-RU" dirty="0"/>
              <a:t> это позволит избежать невозможного, </a:t>
            </a:r>
          </a:p>
          <a:p>
            <a:r>
              <a:rPr lang="ru-RU" b="1" dirty="0"/>
              <a:t>но</a:t>
            </a:r>
            <a:r>
              <a:rPr lang="ru-RU" dirty="0"/>
              <a:t> тогда не будет и фокуса.</a:t>
            </a:r>
          </a:p>
          <a:p>
            <a:endParaRPr lang="ru-RU" dirty="0"/>
          </a:p>
        </p:txBody>
      </p:sp>
    </p:spTree>
    <p:extLst>
      <p:ext uri="{BB962C8B-B14F-4D97-AF65-F5344CB8AC3E}">
        <p14:creationId xmlns:p14="http://schemas.microsoft.com/office/powerpoint/2010/main" val="356882115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076E55-8E4E-449D-A89C-5F4C50D13493}"/>
              </a:ext>
            </a:extLst>
          </p:cNvPr>
          <p:cNvSpPr>
            <a:spLocks noGrp="1"/>
          </p:cNvSpPr>
          <p:nvPr>
            <p:ph type="title"/>
          </p:nvPr>
        </p:nvSpPr>
        <p:spPr/>
        <p:txBody>
          <a:bodyPr/>
          <a:lstStyle/>
          <a:p>
            <a:r>
              <a:rPr lang="ru-RU" dirty="0"/>
              <a:t>Разбор</a:t>
            </a:r>
          </a:p>
        </p:txBody>
      </p:sp>
      <p:sp>
        <p:nvSpPr>
          <p:cNvPr id="5" name="TextBox 4">
            <a:extLst>
              <a:ext uri="{FF2B5EF4-FFF2-40B4-BE49-F238E27FC236}">
                <a16:creationId xmlns:a16="http://schemas.microsoft.com/office/drawing/2014/main" id="{5730F568-33FD-4A04-8BE2-2C06161AC2C7}"/>
              </a:ext>
            </a:extLst>
          </p:cNvPr>
          <p:cNvSpPr txBox="1"/>
          <p:nvPr/>
        </p:nvSpPr>
        <p:spPr>
          <a:xfrm>
            <a:off x="385893" y="843677"/>
            <a:ext cx="8414157" cy="1477328"/>
          </a:xfrm>
          <a:prstGeom prst="rect">
            <a:avLst/>
          </a:prstGeom>
          <a:noFill/>
        </p:spPr>
        <p:txBody>
          <a:bodyPr wrap="square">
            <a:spAutoFit/>
          </a:bodyPr>
          <a:lstStyle/>
          <a:p>
            <a:r>
              <a:rPr lang="ru-RU" b="1" dirty="0"/>
              <a:t>Задача «Пугливые рыбы». </a:t>
            </a:r>
            <a:r>
              <a:rPr lang="ru-RU" dirty="0"/>
              <a:t>По перволедью рыбы очень часто выходят на мелкие места, где около водорослей находят больше корма, чем на глубине. Но лед прозрачен, рыба хорошо видит рыболова и уходит на глубину. Из-за этого можно просидеть над лункой без единой поклевки целый день. Как помочь рыболову? </a:t>
            </a:r>
          </a:p>
        </p:txBody>
      </p:sp>
      <p:sp>
        <p:nvSpPr>
          <p:cNvPr id="7" name="TextBox 6">
            <a:extLst>
              <a:ext uri="{FF2B5EF4-FFF2-40B4-BE49-F238E27FC236}">
                <a16:creationId xmlns:a16="http://schemas.microsoft.com/office/drawing/2014/main" id="{C80F106C-4707-432B-8F84-F252EAA6EF80}"/>
              </a:ext>
            </a:extLst>
          </p:cNvPr>
          <p:cNvSpPr txBox="1"/>
          <p:nvPr/>
        </p:nvSpPr>
        <p:spPr>
          <a:xfrm>
            <a:off x="385893" y="2696466"/>
            <a:ext cx="8246932" cy="2031325"/>
          </a:xfrm>
          <a:prstGeom prst="rect">
            <a:avLst/>
          </a:prstGeom>
          <a:noFill/>
        </p:spPr>
        <p:txBody>
          <a:bodyPr wrap="square">
            <a:spAutoFit/>
          </a:bodyPr>
          <a:lstStyle/>
          <a:p>
            <a:r>
              <a:rPr lang="ru-RU" b="1" dirty="0"/>
              <a:t>Если </a:t>
            </a:r>
            <a:r>
              <a:rPr lang="ru-RU" dirty="0"/>
              <a:t>делать лунку на участке с толстым льдом</a:t>
            </a:r>
            <a:endParaRPr lang="ru-RU" b="1" dirty="0"/>
          </a:p>
          <a:p>
            <a:r>
              <a:rPr lang="ru-RU" b="1" dirty="0"/>
              <a:t>То </a:t>
            </a:r>
            <a:r>
              <a:rPr lang="ru-RU" dirty="0"/>
              <a:t>рыба не увидит рыболова</a:t>
            </a:r>
          </a:p>
          <a:p>
            <a:r>
              <a:rPr lang="ru-RU" b="1" dirty="0"/>
              <a:t>Но </a:t>
            </a:r>
            <a:r>
              <a:rPr lang="ru-RU" dirty="0"/>
              <a:t>рыбы мало</a:t>
            </a:r>
            <a:endParaRPr lang="ru-RU" b="1" dirty="0"/>
          </a:p>
          <a:p>
            <a:endParaRPr lang="ru-RU" b="1" dirty="0"/>
          </a:p>
          <a:p>
            <a:r>
              <a:rPr lang="ru-RU" b="1" dirty="0"/>
              <a:t>Если </a:t>
            </a:r>
            <a:r>
              <a:rPr lang="ru-RU" dirty="0"/>
              <a:t>делать лунку на участке с тонким льдом</a:t>
            </a:r>
            <a:endParaRPr lang="ru-RU" b="1" dirty="0"/>
          </a:p>
          <a:p>
            <a:r>
              <a:rPr lang="ru-RU" b="1" dirty="0"/>
              <a:t>То </a:t>
            </a:r>
            <a:r>
              <a:rPr lang="ru-RU" dirty="0"/>
              <a:t>рыбы много</a:t>
            </a:r>
            <a:endParaRPr lang="ru-RU" b="1" dirty="0"/>
          </a:p>
          <a:p>
            <a:r>
              <a:rPr lang="ru-RU" b="1" dirty="0"/>
              <a:t>Но </a:t>
            </a:r>
            <a:r>
              <a:rPr lang="ru-RU" dirty="0"/>
              <a:t>рыба видит рыболова</a:t>
            </a:r>
            <a:endParaRPr lang="ru-RU" b="1" dirty="0"/>
          </a:p>
        </p:txBody>
      </p:sp>
    </p:spTree>
    <p:extLst>
      <p:ext uri="{BB962C8B-B14F-4D97-AF65-F5344CB8AC3E}">
        <p14:creationId xmlns:p14="http://schemas.microsoft.com/office/powerpoint/2010/main" val="17358159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1E8ACF-830C-427A-A47A-9B1D769BBC53}"/>
              </a:ext>
            </a:extLst>
          </p:cNvPr>
          <p:cNvSpPr>
            <a:spLocks noGrp="1"/>
          </p:cNvSpPr>
          <p:nvPr>
            <p:ph type="title"/>
          </p:nvPr>
        </p:nvSpPr>
        <p:spPr/>
        <p:txBody>
          <a:bodyPr/>
          <a:lstStyle/>
          <a:p>
            <a:r>
              <a:rPr lang="ru-RU" dirty="0"/>
              <a:t>Определения и примеры</a:t>
            </a:r>
          </a:p>
        </p:txBody>
      </p:sp>
      <p:sp>
        <p:nvSpPr>
          <p:cNvPr id="5" name="TextBox 4">
            <a:extLst>
              <a:ext uri="{FF2B5EF4-FFF2-40B4-BE49-F238E27FC236}">
                <a16:creationId xmlns:a16="http://schemas.microsoft.com/office/drawing/2014/main" id="{C57799D9-F0D7-4B2A-AEBD-CD0A013091DE}"/>
              </a:ext>
            </a:extLst>
          </p:cNvPr>
          <p:cNvSpPr txBox="1"/>
          <p:nvPr/>
        </p:nvSpPr>
        <p:spPr>
          <a:xfrm>
            <a:off x="151002" y="817332"/>
            <a:ext cx="8825218" cy="1200329"/>
          </a:xfrm>
          <a:prstGeom prst="rect">
            <a:avLst/>
          </a:prstGeom>
          <a:noFill/>
        </p:spPr>
        <p:txBody>
          <a:bodyPr wrap="square">
            <a:spAutoFit/>
          </a:bodyPr>
          <a:lstStyle/>
          <a:p>
            <a:pPr algn="just"/>
            <a:r>
              <a:rPr lang="ru-RU" b="1" dirty="0"/>
              <a:t>Конфликтующая пара (конфликтующие элементы). </a:t>
            </a:r>
            <a:r>
              <a:rPr lang="ru-RU" dirty="0"/>
              <a:t>Два (или три) элемента, между которыми возникают одновременно и полезные и нежелательные взаимодействия: </a:t>
            </a:r>
            <a:r>
              <a:rPr lang="ru-RU" b="1" dirty="0"/>
              <a:t>вредные</a:t>
            </a:r>
            <a:r>
              <a:rPr lang="ru-RU" dirty="0"/>
              <a:t>, недостаточные, отсутствующие и т.д. Как правило, в конфликтующую пару входят Инструмент и Изделие.</a:t>
            </a:r>
          </a:p>
        </p:txBody>
      </p:sp>
      <p:sp>
        <p:nvSpPr>
          <p:cNvPr id="7" name="TextBox 6">
            <a:extLst>
              <a:ext uri="{FF2B5EF4-FFF2-40B4-BE49-F238E27FC236}">
                <a16:creationId xmlns:a16="http://schemas.microsoft.com/office/drawing/2014/main" id="{7FBE9F18-3F48-4828-97B2-FC2E29405AB4}"/>
              </a:ext>
            </a:extLst>
          </p:cNvPr>
          <p:cNvSpPr txBox="1"/>
          <p:nvPr/>
        </p:nvSpPr>
        <p:spPr>
          <a:xfrm>
            <a:off x="151002" y="2326376"/>
            <a:ext cx="8716161" cy="3693319"/>
          </a:xfrm>
          <a:prstGeom prst="rect">
            <a:avLst/>
          </a:prstGeom>
          <a:noFill/>
        </p:spPr>
        <p:txBody>
          <a:bodyPr wrap="square">
            <a:spAutoFit/>
          </a:bodyPr>
          <a:lstStyle/>
          <a:p>
            <a:pPr algn="just"/>
            <a:r>
              <a:rPr lang="ru-RU" i="1" dirty="0"/>
              <a:t>Термины, относящиеся к инструменту и внешней среде, необходимо заменять простыми словами для снятия психологической инерции. И это потому, что:</a:t>
            </a:r>
          </a:p>
          <a:p>
            <a:pPr algn="just"/>
            <a:r>
              <a:rPr lang="ru-RU" i="1" dirty="0"/>
              <a:t>- навязывают старые представления о технологии работы инструмента: «ледокол – колет лед» - хотя можно продвигаться сквозь льды, не раскалывая их;</a:t>
            </a:r>
          </a:p>
          <a:p>
            <a:pPr algn="just"/>
            <a:r>
              <a:rPr lang="ru-RU" i="1" dirty="0"/>
              <a:t>- затушевывают особенности веществ, упоминаемых в задаче: «опалубка» - это не просто «стенка», а «железная стенка»;</a:t>
            </a:r>
          </a:p>
          <a:p>
            <a:pPr marL="285750" indent="-285750" algn="just">
              <a:buFontTx/>
              <a:buChar char="-"/>
            </a:pPr>
            <a:r>
              <a:rPr lang="ru-RU" i="1" dirty="0"/>
              <a:t>сужают представления о возможных состояниях вещества: термин «Краска» тянет к традиционному представлению жидкой или твердой краске, хотя она может быть и газообразной.</a:t>
            </a:r>
          </a:p>
          <a:p>
            <a:pPr marL="285750" indent="-285750" algn="just">
              <a:buFontTx/>
              <a:buChar char="-"/>
            </a:pPr>
            <a:endParaRPr lang="ru-RU" i="1" dirty="0"/>
          </a:p>
          <a:p>
            <a:pPr algn="just"/>
            <a:r>
              <a:rPr lang="ru-RU" b="1" dirty="0"/>
              <a:t>Выделите КП в двух предыдущих задачах.</a:t>
            </a:r>
          </a:p>
        </p:txBody>
      </p:sp>
    </p:spTree>
    <p:extLst>
      <p:ext uri="{BB962C8B-B14F-4D97-AF65-F5344CB8AC3E}">
        <p14:creationId xmlns:p14="http://schemas.microsoft.com/office/powerpoint/2010/main" val="18775266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977ADD-25EA-4EB9-B9C0-006F25D3E766}"/>
              </a:ext>
            </a:extLst>
          </p:cNvPr>
          <p:cNvSpPr>
            <a:spLocks noGrp="1"/>
          </p:cNvSpPr>
          <p:nvPr>
            <p:ph type="title"/>
          </p:nvPr>
        </p:nvSpPr>
        <p:spPr/>
        <p:txBody>
          <a:bodyPr/>
          <a:lstStyle/>
          <a:p>
            <a:r>
              <a:rPr lang="ru-RU" dirty="0"/>
              <a:t>Определения и примеры</a:t>
            </a:r>
          </a:p>
        </p:txBody>
      </p:sp>
      <p:sp>
        <p:nvSpPr>
          <p:cNvPr id="5" name="TextBox 4">
            <a:extLst>
              <a:ext uri="{FF2B5EF4-FFF2-40B4-BE49-F238E27FC236}">
                <a16:creationId xmlns:a16="http://schemas.microsoft.com/office/drawing/2014/main" id="{30776F4B-D6EB-4730-9BB8-107E5137950C}"/>
              </a:ext>
            </a:extLst>
          </p:cNvPr>
          <p:cNvSpPr txBox="1"/>
          <p:nvPr/>
        </p:nvSpPr>
        <p:spPr>
          <a:xfrm>
            <a:off x="130030" y="674400"/>
            <a:ext cx="8883940" cy="5509200"/>
          </a:xfrm>
          <a:prstGeom prst="rect">
            <a:avLst/>
          </a:prstGeom>
          <a:noFill/>
        </p:spPr>
        <p:txBody>
          <a:bodyPr wrap="square">
            <a:spAutoFit/>
          </a:bodyPr>
          <a:lstStyle/>
          <a:p>
            <a:pPr algn="just"/>
            <a:r>
              <a:rPr lang="ru-RU" sz="1600" b="1" dirty="0"/>
              <a:t>Идеальный конечный результат (ИКР) </a:t>
            </a:r>
            <a:r>
              <a:rPr lang="ru-RU" sz="1600" dirty="0"/>
              <a:t>— это один из ключевых инструментов ТРИЗ, формирующий идеальный образ разрешения противоречия требований и образ будущей системы КАК НАДО, при котором один из элементов (Х-элемент) должен САМ устранить недостатки или САМ выполнить необходимую функцию, не нарушая имеющиеся ограничения. Отличительная особенность ИКР в ТРИЗ — его «бесплатность», когда результат достигается без лишних затрат энергии, материалов, времени.</a:t>
            </a:r>
          </a:p>
          <a:p>
            <a:pPr algn="just"/>
            <a:endParaRPr lang="ru-RU" sz="1600" dirty="0"/>
          </a:p>
          <a:p>
            <a:pPr algn="just"/>
            <a:r>
              <a:rPr lang="ru-RU" sz="1600" dirty="0"/>
              <a:t>Для формулировки ИКР используется несколько шаблонов:</a:t>
            </a:r>
          </a:p>
          <a:p>
            <a:pPr algn="just"/>
            <a:endParaRPr lang="ru-RU" sz="1600" dirty="0"/>
          </a:p>
          <a:p>
            <a:pPr algn="just"/>
            <a:r>
              <a:rPr lang="ru-RU" sz="1600" b="1" dirty="0"/>
              <a:t>Функциональный ИКР: </a:t>
            </a:r>
            <a:r>
              <a:rPr lang="ru-RU" sz="1600" dirty="0"/>
              <a:t>Элемент из системы (описать) САМ должен (описать действие), чтобы (описать) при ограничениях (описать).</a:t>
            </a:r>
          </a:p>
          <a:p>
            <a:pPr algn="just"/>
            <a:endParaRPr lang="ru-RU" sz="1600" dirty="0"/>
          </a:p>
          <a:p>
            <a:pPr algn="just"/>
            <a:r>
              <a:rPr lang="ru-RU" sz="1600" b="1" dirty="0"/>
              <a:t>Ресурсный ИКР: </a:t>
            </a:r>
            <a:r>
              <a:rPr lang="ru-RU" sz="1600" dirty="0"/>
              <a:t>Х-элемент (из ресурсов системы), абсолютно не усложняя систему и не вызывая вредных явлений САМ (указать требуемое действие) в течение оперативного времени ОВ (указать) в пределах оперативной зоны ОЗ (указать), сохраняя (указать полезное действие или ограничения).</a:t>
            </a:r>
          </a:p>
          <a:p>
            <a:pPr algn="just"/>
            <a:endParaRPr lang="ru-RU" sz="1600" dirty="0"/>
          </a:p>
          <a:p>
            <a:pPr algn="just"/>
            <a:r>
              <a:rPr lang="ru-RU" sz="1600" b="1" dirty="0"/>
              <a:t>ИКР свойств: </a:t>
            </a:r>
            <a:r>
              <a:rPr lang="ru-RU" sz="1600" dirty="0"/>
              <a:t>Оперативная зона (указать) в течение оперативного времени (указать) должна САМА обеспечивать (указать противоположные свойства).</a:t>
            </a:r>
          </a:p>
          <a:p>
            <a:pPr algn="just"/>
            <a:endParaRPr lang="ru-RU" sz="1600" dirty="0"/>
          </a:p>
          <a:p>
            <a:pPr algn="just"/>
            <a:r>
              <a:rPr lang="ru-RU" sz="1600" dirty="0"/>
              <a:t>ИКР — это инструмент реализации закона увеличения степени идеальности систем и приближения к идеальной машине: машины нет, а ее функция выполняется.</a:t>
            </a:r>
          </a:p>
        </p:txBody>
      </p:sp>
    </p:spTree>
    <p:extLst>
      <p:ext uri="{BB962C8B-B14F-4D97-AF65-F5344CB8AC3E}">
        <p14:creationId xmlns:p14="http://schemas.microsoft.com/office/powerpoint/2010/main" val="41397643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80958A-B1E6-4C5F-92C9-C29BEF89FFCA}"/>
              </a:ext>
            </a:extLst>
          </p:cNvPr>
          <p:cNvSpPr>
            <a:spLocks noGrp="1"/>
          </p:cNvSpPr>
          <p:nvPr>
            <p:ph type="title"/>
          </p:nvPr>
        </p:nvSpPr>
        <p:spPr/>
        <p:txBody>
          <a:bodyPr/>
          <a:lstStyle/>
          <a:p>
            <a:r>
              <a:rPr lang="ru-RU" dirty="0"/>
              <a:t>Разбор</a:t>
            </a:r>
          </a:p>
        </p:txBody>
      </p:sp>
      <p:sp>
        <p:nvSpPr>
          <p:cNvPr id="4" name="Прямоугольник 3">
            <a:extLst>
              <a:ext uri="{FF2B5EF4-FFF2-40B4-BE49-F238E27FC236}">
                <a16:creationId xmlns:a16="http://schemas.microsoft.com/office/drawing/2014/main" id="{00C4C48A-6BAF-48B5-B6B2-54F7A2B3A6BA}"/>
              </a:ext>
            </a:extLst>
          </p:cNvPr>
          <p:cNvSpPr/>
          <p:nvPr/>
        </p:nvSpPr>
        <p:spPr>
          <a:xfrm>
            <a:off x="251520" y="691258"/>
            <a:ext cx="6120680" cy="2677656"/>
          </a:xfrm>
          <a:prstGeom prst="rect">
            <a:avLst/>
          </a:prstGeom>
        </p:spPr>
        <p:txBody>
          <a:bodyPr wrap="square">
            <a:spAutoFit/>
          </a:bodyPr>
          <a:lstStyle/>
          <a:p>
            <a:pPr algn="just"/>
            <a:r>
              <a:rPr lang="ru-RU" sz="2400" dirty="0"/>
              <a:t>Весна. Фермеры готовят картофель для посадки, а на поле с прошлого года затаился вредитель - нематода. В своих коконах они могут ждать не один год, а как только почувствуют запах картофельного сока из поврежденных при посадке клубней, вылезут из коконов</a:t>
            </a:r>
          </a:p>
        </p:txBody>
      </p:sp>
      <p:pic>
        <p:nvPicPr>
          <p:cNvPr id="5" name="Picture 2">
            <a:extLst>
              <a:ext uri="{FF2B5EF4-FFF2-40B4-BE49-F238E27FC236}">
                <a16:creationId xmlns:a16="http://schemas.microsoft.com/office/drawing/2014/main" id="{2F0E0EC3-69E9-44A3-802D-DFC98ADCC6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9" y="842260"/>
            <a:ext cx="2448271"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DC2ADB61-68F5-4F2E-BE46-91CA14C24538}"/>
              </a:ext>
            </a:extLst>
          </p:cNvPr>
          <p:cNvSpPr txBox="1"/>
          <p:nvPr/>
        </p:nvSpPr>
        <p:spPr>
          <a:xfrm>
            <a:off x="251520" y="3368914"/>
            <a:ext cx="8640960" cy="1569660"/>
          </a:xfrm>
          <a:prstGeom prst="rect">
            <a:avLst/>
          </a:prstGeom>
          <a:noFill/>
        </p:spPr>
        <p:txBody>
          <a:bodyPr wrap="square">
            <a:spAutoFit/>
          </a:bodyPr>
          <a:lstStyle/>
          <a:p>
            <a:r>
              <a:rPr lang="ru-RU" sz="2400" dirty="0"/>
              <a:t>и доберутся до лакомства – картошки. Можно обработать поля химическими средствами, но к ним вредители приспосабливаются. К тому же это вредно для людей и животных. Как быть? Сформулируйте ПТ, КП и ИКР.</a:t>
            </a:r>
          </a:p>
        </p:txBody>
      </p:sp>
    </p:spTree>
    <p:extLst>
      <p:ext uri="{BB962C8B-B14F-4D97-AF65-F5344CB8AC3E}">
        <p14:creationId xmlns:p14="http://schemas.microsoft.com/office/powerpoint/2010/main" val="18001754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78A44D-9237-425B-B446-848E6EF91D52}"/>
              </a:ext>
            </a:extLst>
          </p:cNvPr>
          <p:cNvSpPr>
            <a:spLocks noGrp="1"/>
          </p:cNvSpPr>
          <p:nvPr>
            <p:ph type="title"/>
          </p:nvPr>
        </p:nvSpPr>
        <p:spPr/>
        <p:txBody>
          <a:bodyPr/>
          <a:lstStyle/>
          <a:p>
            <a:r>
              <a:rPr lang="ru-RU" dirty="0"/>
              <a:t>Содержание 2 вебинара</a:t>
            </a:r>
          </a:p>
        </p:txBody>
      </p:sp>
      <p:sp>
        <p:nvSpPr>
          <p:cNvPr id="3" name="Объект 2">
            <a:extLst>
              <a:ext uri="{FF2B5EF4-FFF2-40B4-BE49-F238E27FC236}">
                <a16:creationId xmlns:a16="http://schemas.microsoft.com/office/drawing/2014/main" id="{B7C6DE05-5D67-4987-9C5C-5494270F4208}"/>
              </a:ext>
            </a:extLst>
          </p:cNvPr>
          <p:cNvSpPr>
            <a:spLocks noGrp="1"/>
          </p:cNvSpPr>
          <p:nvPr>
            <p:ph idx="1"/>
          </p:nvPr>
        </p:nvSpPr>
        <p:spPr>
          <a:xfrm>
            <a:off x="355600" y="898525"/>
            <a:ext cx="8270875" cy="1823146"/>
          </a:xfrm>
        </p:spPr>
        <p:txBody>
          <a:bodyPr/>
          <a:lstStyle/>
          <a:p>
            <a:r>
              <a:rPr lang="ru-RU" sz="2400" b="0" dirty="0"/>
              <a:t>Диагностика и сертификация</a:t>
            </a:r>
          </a:p>
          <a:p>
            <a:r>
              <a:rPr lang="ru-RU" sz="2400" b="0" dirty="0"/>
              <a:t>Номинация «Изобретательство». Разбор необходимых инструментов ТРИЗ.</a:t>
            </a:r>
          </a:p>
        </p:txBody>
      </p:sp>
    </p:spTree>
    <p:extLst>
      <p:ext uri="{BB962C8B-B14F-4D97-AF65-F5344CB8AC3E}">
        <p14:creationId xmlns:p14="http://schemas.microsoft.com/office/powerpoint/2010/main" val="6601937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EB01BE-86BA-41EB-B877-65E0EB1BB686}"/>
              </a:ext>
            </a:extLst>
          </p:cNvPr>
          <p:cNvSpPr>
            <a:spLocks noGrp="1"/>
          </p:cNvSpPr>
          <p:nvPr>
            <p:ph type="title"/>
          </p:nvPr>
        </p:nvSpPr>
        <p:spPr/>
        <p:txBody>
          <a:bodyPr/>
          <a:lstStyle/>
          <a:p>
            <a:r>
              <a:rPr lang="ru-RU" dirty="0"/>
              <a:t>Разбор</a:t>
            </a:r>
          </a:p>
        </p:txBody>
      </p:sp>
      <p:sp>
        <p:nvSpPr>
          <p:cNvPr id="4" name="Прямоугольник 3">
            <a:extLst>
              <a:ext uri="{FF2B5EF4-FFF2-40B4-BE49-F238E27FC236}">
                <a16:creationId xmlns:a16="http://schemas.microsoft.com/office/drawing/2014/main" id="{95D03238-AB19-4F88-A1AC-4301D1CAD566}"/>
              </a:ext>
            </a:extLst>
          </p:cNvPr>
          <p:cNvSpPr/>
          <p:nvPr/>
        </p:nvSpPr>
        <p:spPr>
          <a:xfrm>
            <a:off x="251520" y="1099731"/>
            <a:ext cx="8640960" cy="3046988"/>
          </a:xfrm>
          <a:prstGeom prst="rect">
            <a:avLst/>
          </a:prstGeom>
        </p:spPr>
        <p:txBody>
          <a:bodyPr wrap="square">
            <a:spAutoFit/>
          </a:bodyPr>
          <a:lstStyle/>
          <a:p>
            <a:r>
              <a:rPr lang="ru-RU" sz="2400" dirty="0"/>
              <a:t>ПТ1: ЕСЛИ обрабатывать поле химическими веществами,</a:t>
            </a:r>
          </a:p>
          <a:p>
            <a:r>
              <a:rPr lang="ru-RU" sz="2400" dirty="0"/>
              <a:t>ТО (+) погибнет нематода,</a:t>
            </a:r>
          </a:p>
          <a:p>
            <a:r>
              <a:rPr lang="ru-RU" sz="2400" dirty="0"/>
              <a:t>НО (-) это вредно для людей</a:t>
            </a:r>
          </a:p>
          <a:p>
            <a:endParaRPr lang="ru-RU" sz="2400" dirty="0"/>
          </a:p>
          <a:p>
            <a:r>
              <a:rPr lang="ru-RU" sz="2400" dirty="0"/>
              <a:t>ПТ2: ЕСЛИ не обрабатывать поле химическими веществами,</a:t>
            </a:r>
          </a:p>
          <a:p>
            <a:r>
              <a:rPr lang="ru-RU" sz="2400" dirty="0"/>
              <a:t>ТО (+) не вредно для людей,</a:t>
            </a:r>
          </a:p>
          <a:p>
            <a:r>
              <a:rPr lang="ru-RU" sz="2400" dirty="0"/>
              <a:t>НО (-) нематода остается в земле</a:t>
            </a:r>
          </a:p>
        </p:txBody>
      </p:sp>
      <p:sp>
        <p:nvSpPr>
          <p:cNvPr id="6" name="TextBox 5">
            <a:extLst>
              <a:ext uri="{FF2B5EF4-FFF2-40B4-BE49-F238E27FC236}">
                <a16:creationId xmlns:a16="http://schemas.microsoft.com/office/drawing/2014/main" id="{4B2F623A-F4E8-4E35-8B0E-FCF929CE06C6}"/>
              </a:ext>
            </a:extLst>
          </p:cNvPr>
          <p:cNvSpPr txBox="1"/>
          <p:nvPr/>
        </p:nvSpPr>
        <p:spPr>
          <a:xfrm>
            <a:off x="251520" y="4353534"/>
            <a:ext cx="6132502" cy="1569660"/>
          </a:xfrm>
          <a:prstGeom prst="rect">
            <a:avLst/>
          </a:prstGeom>
          <a:noFill/>
        </p:spPr>
        <p:txBody>
          <a:bodyPr wrap="square">
            <a:spAutoFit/>
          </a:bodyPr>
          <a:lstStyle/>
          <a:p>
            <a:r>
              <a:rPr lang="ru-RU" sz="2400" dirty="0"/>
              <a:t>КП: нематода и запах картошки</a:t>
            </a:r>
          </a:p>
          <a:p>
            <a:endParaRPr lang="ru-RU" sz="2400" dirty="0"/>
          </a:p>
          <a:p>
            <a:r>
              <a:rPr lang="ru-RU" sz="2400" dirty="0"/>
              <a:t>ИКР: Обработка сама уничтожает нематоду, не вредя людям</a:t>
            </a:r>
          </a:p>
        </p:txBody>
      </p:sp>
    </p:spTree>
    <p:extLst>
      <p:ext uri="{BB962C8B-B14F-4D97-AF65-F5344CB8AC3E}">
        <p14:creationId xmlns:p14="http://schemas.microsoft.com/office/powerpoint/2010/main" val="1636939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530327-023C-4A13-9266-CB8460F7E060}"/>
              </a:ext>
            </a:extLst>
          </p:cNvPr>
          <p:cNvSpPr>
            <a:spLocks noGrp="1"/>
          </p:cNvSpPr>
          <p:nvPr>
            <p:ph type="title"/>
          </p:nvPr>
        </p:nvSpPr>
        <p:spPr/>
        <p:txBody>
          <a:bodyPr/>
          <a:lstStyle/>
          <a:p>
            <a:r>
              <a:rPr lang="ru-RU" dirty="0"/>
              <a:t>Определения и примеры</a:t>
            </a:r>
          </a:p>
        </p:txBody>
      </p:sp>
      <p:sp>
        <p:nvSpPr>
          <p:cNvPr id="5" name="TextBox 4">
            <a:extLst>
              <a:ext uri="{FF2B5EF4-FFF2-40B4-BE49-F238E27FC236}">
                <a16:creationId xmlns:a16="http://schemas.microsoft.com/office/drawing/2014/main" id="{00996C1B-7694-43DB-80F6-B82493D1DA41}"/>
              </a:ext>
            </a:extLst>
          </p:cNvPr>
          <p:cNvSpPr txBox="1"/>
          <p:nvPr/>
        </p:nvSpPr>
        <p:spPr>
          <a:xfrm>
            <a:off x="251670" y="744808"/>
            <a:ext cx="8640660" cy="5078313"/>
          </a:xfrm>
          <a:prstGeom prst="rect">
            <a:avLst/>
          </a:prstGeom>
          <a:noFill/>
        </p:spPr>
        <p:txBody>
          <a:bodyPr wrap="square">
            <a:spAutoFit/>
          </a:bodyPr>
          <a:lstStyle/>
          <a:p>
            <a:r>
              <a:rPr lang="ru-RU" b="1" dirty="0"/>
              <a:t>Противоречие свойства (ПС), физическое противоречие (ФП).  </a:t>
            </a:r>
            <a:r>
              <a:rPr lang="ru-RU" dirty="0"/>
              <a:t>Противоречие свойства – это формулировка противоположного состояния того или иного свойства одного элемента системы, необходимое для реализации противоположенных требований к системе.</a:t>
            </a:r>
          </a:p>
          <a:p>
            <a:endParaRPr lang="ru-RU" dirty="0"/>
          </a:p>
          <a:p>
            <a:r>
              <a:rPr lang="ru-RU" dirty="0"/>
              <a:t>Для материальных систем используются физические, химические и биологические свойства. Формулировка противоречия свойства для физических свойств называется физическое противоречие. Шаблон формулировки противоречия свойства:</a:t>
            </a:r>
          </a:p>
          <a:p>
            <a:endParaRPr lang="ru-RU" dirty="0"/>
          </a:p>
          <a:p>
            <a:r>
              <a:rPr lang="ru-RU" dirty="0"/>
              <a:t>Элемент конфликтующей пары должен обладать </a:t>
            </a:r>
            <a:r>
              <a:rPr lang="ru-RU" b="1" dirty="0"/>
              <a:t>свойством А,</a:t>
            </a:r>
            <a:r>
              <a:rPr lang="ru-RU" dirty="0"/>
              <a:t> чтобы обеспечить </a:t>
            </a:r>
            <a:r>
              <a:rPr lang="ru-RU" b="1" dirty="0"/>
              <a:t>Требование 1</a:t>
            </a:r>
            <a:r>
              <a:rPr lang="ru-RU" dirty="0"/>
              <a:t>, и должен обладать свойством </a:t>
            </a:r>
            <a:r>
              <a:rPr lang="ru-RU" b="1" dirty="0"/>
              <a:t>""""НЕ-А""""</a:t>
            </a:r>
            <a:r>
              <a:rPr lang="ru-RU" dirty="0"/>
              <a:t>, чтобы выполнялось </a:t>
            </a:r>
            <a:r>
              <a:rPr lang="ru-RU" b="1" dirty="0"/>
              <a:t>Требование 2</a:t>
            </a:r>
            <a:r>
              <a:rPr lang="ru-RU" dirty="0"/>
              <a:t>.</a:t>
            </a:r>
          </a:p>
          <a:p>
            <a:endParaRPr lang="ru-RU" dirty="0"/>
          </a:p>
          <a:p>
            <a:r>
              <a:rPr lang="ru-RU" dirty="0"/>
              <a:t>…………………… должен быть …………………………………………………………,</a:t>
            </a:r>
          </a:p>
          <a:p>
            <a:r>
              <a:rPr lang="ru-RU" dirty="0"/>
              <a:t>чтобы ………………………………………………………………………………………..,</a:t>
            </a:r>
          </a:p>
          <a:p>
            <a:r>
              <a:rPr lang="ru-RU" dirty="0"/>
              <a:t>и должен быть ……………………………….…………………………………………….,</a:t>
            </a:r>
          </a:p>
          <a:p>
            <a:r>
              <a:rPr lang="ru-RU" dirty="0"/>
              <a:t>чтобы …………………………………………..…………………………………………….</a:t>
            </a:r>
          </a:p>
        </p:txBody>
      </p:sp>
    </p:spTree>
    <p:extLst>
      <p:ext uri="{BB962C8B-B14F-4D97-AF65-F5344CB8AC3E}">
        <p14:creationId xmlns:p14="http://schemas.microsoft.com/office/powerpoint/2010/main" val="26153793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582623-DDDA-4658-94E9-7A09516289EC}"/>
              </a:ext>
            </a:extLst>
          </p:cNvPr>
          <p:cNvSpPr>
            <a:spLocks noGrp="1"/>
          </p:cNvSpPr>
          <p:nvPr>
            <p:ph type="title"/>
          </p:nvPr>
        </p:nvSpPr>
        <p:spPr/>
        <p:txBody>
          <a:bodyPr/>
          <a:lstStyle/>
          <a:p>
            <a:r>
              <a:rPr lang="ru-RU" dirty="0"/>
              <a:t>Разбор </a:t>
            </a:r>
          </a:p>
        </p:txBody>
      </p:sp>
      <p:sp>
        <p:nvSpPr>
          <p:cNvPr id="4" name="Прямоугольник 3">
            <a:extLst>
              <a:ext uri="{FF2B5EF4-FFF2-40B4-BE49-F238E27FC236}">
                <a16:creationId xmlns:a16="http://schemas.microsoft.com/office/drawing/2014/main" id="{FE2EE435-D7F6-4D70-A8BA-8047843EC8B9}"/>
              </a:ext>
            </a:extLst>
          </p:cNvPr>
          <p:cNvSpPr/>
          <p:nvPr/>
        </p:nvSpPr>
        <p:spPr>
          <a:xfrm>
            <a:off x="234741" y="829040"/>
            <a:ext cx="8741479" cy="1569660"/>
          </a:xfrm>
          <a:prstGeom prst="rect">
            <a:avLst/>
          </a:prstGeom>
        </p:spPr>
        <p:txBody>
          <a:bodyPr wrap="square">
            <a:spAutoFit/>
          </a:bodyPr>
          <a:lstStyle/>
          <a:p>
            <a:pPr algn="just"/>
            <a:r>
              <a:rPr lang="ru-RU" sz="2400" dirty="0"/>
              <a:t>Чтобы шить платья из разноцветных тканей, надо постоянно менять катушки ниток на швейной машине, иначе цвет нитки будет выделяться на ткани. Но частая смена катушек тормозит работу швеи. Как быть?</a:t>
            </a:r>
          </a:p>
        </p:txBody>
      </p:sp>
      <p:pic>
        <p:nvPicPr>
          <p:cNvPr id="5" name="Picture 2">
            <a:extLst>
              <a:ext uri="{FF2B5EF4-FFF2-40B4-BE49-F238E27FC236}">
                <a16:creationId xmlns:a16="http://schemas.microsoft.com/office/drawing/2014/main" id="{1FF42FA1-B8C5-4521-BABF-26328F8DF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202" y="2551567"/>
            <a:ext cx="3501340" cy="23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7F41D29B-A294-40F2-A55A-E9F6AEC7452A}"/>
              </a:ext>
            </a:extLst>
          </p:cNvPr>
          <p:cNvSpPr txBox="1"/>
          <p:nvPr/>
        </p:nvSpPr>
        <p:spPr>
          <a:xfrm>
            <a:off x="327171" y="3162650"/>
            <a:ext cx="4714612" cy="2031325"/>
          </a:xfrm>
          <a:prstGeom prst="rect">
            <a:avLst/>
          </a:prstGeom>
          <a:noFill/>
        </p:spPr>
        <p:txBody>
          <a:bodyPr wrap="square" rtlCol="0">
            <a:spAutoFit/>
          </a:bodyPr>
          <a:lstStyle/>
          <a:p>
            <a:r>
              <a:rPr lang="ru-RU" dirty="0"/>
              <a:t>Требование 1 – быстро сшить части ткани</a:t>
            </a:r>
          </a:p>
          <a:p>
            <a:endParaRPr lang="ru-RU" dirty="0"/>
          </a:p>
          <a:p>
            <a:r>
              <a:rPr lang="ru-RU" dirty="0"/>
              <a:t>Требование 2 – цвет нитки не должен выделяться на ткани</a:t>
            </a:r>
          </a:p>
          <a:p>
            <a:endParaRPr lang="ru-RU" dirty="0"/>
          </a:p>
          <a:p>
            <a:r>
              <a:rPr lang="ru-RU" dirty="0"/>
              <a:t>Решение, предлагаемое в задаче – часто менять катушки ниток</a:t>
            </a:r>
          </a:p>
        </p:txBody>
      </p:sp>
    </p:spTree>
    <p:extLst>
      <p:ext uri="{BB962C8B-B14F-4D97-AF65-F5344CB8AC3E}">
        <p14:creationId xmlns:p14="http://schemas.microsoft.com/office/powerpoint/2010/main" val="160540048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602984-F1B3-4E51-9510-EBC7A77F3489}"/>
              </a:ext>
            </a:extLst>
          </p:cNvPr>
          <p:cNvSpPr>
            <a:spLocks noGrp="1"/>
          </p:cNvSpPr>
          <p:nvPr>
            <p:ph type="title"/>
          </p:nvPr>
        </p:nvSpPr>
        <p:spPr/>
        <p:txBody>
          <a:bodyPr/>
          <a:lstStyle/>
          <a:p>
            <a:r>
              <a:rPr lang="ru-RU" dirty="0"/>
              <a:t>Разбор</a:t>
            </a:r>
          </a:p>
        </p:txBody>
      </p:sp>
      <p:sp>
        <p:nvSpPr>
          <p:cNvPr id="4" name="Прямоугольник 3">
            <a:extLst>
              <a:ext uri="{FF2B5EF4-FFF2-40B4-BE49-F238E27FC236}">
                <a16:creationId xmlns:a16="http://schemas.microsoft.com/office/drawing/2014/main" id="{C2540A6F-1791-46E0-9BE0-DA301D33710A}"/>
              </a:ext>
            </a:extLst>
          </p:cNvPr>
          <p:cNvSpPr/>
          <p:nvPr/>
        </p:nvSpPr>
        <p:spPr>
          <a:xfrm>
            <a:off x="215516" y="1032294"/>
            <a:ext cx="8712968" cy="4524315"/>
          </a:xfrm>
          <a:prstGeom prst="rect">
            <a:avLst/>
          </a:prstGeom>
        </p:spPr>
        <p:txBody>
          <a:bodyPr wrap="square">
            <a:spAutoFit/>
          </a:bodyPr>
          <a:lstStyle/>
          <a:p>
            <a:pPr algn="just"/>
            <a:r>
              <a:rPr lang="ru-RU" dirty="0"/>
              <a:t>ПТ1: ЕСЛИ постоянно менять цвет ниток,</a:t>
            </a:r>
          </a:p>
          <a:p>
            <a:pPr algn="just"/>
            <a:r>
              <a:rPr lang="ru-RU" dirty="0"/>
              <a:t>ТО (+) цвет нити будет совпадать с цветом ткани,</a:t>
            </a:r>
          </a:p>
          <a:p>
            <a:pPr algn="just"/>
            <a:r>
              <a:rPr lang="ru-RU" dirty="0"/>
              <a:t>НО (-) это тормозит работу.</a:t>
            </a:r>
          </a:p>
          <a:p>
            <a:pPr algn="just"/>
            <a:endParaRPr lang="ru-RU" dirty="0"/>
          </a:p>
          <a:p>
            <a:pPr algn="just"/>
            <a:r>
              <a:rPr lang="ru-RU" dirty="0"/>
              <a:t>ПТ2: ЕСЛИ не менять цвет ниток,</a:t>
            </a:r>
          </a:p>
          <a:p>
            <a:pPr algn="just"/>
            <a:r>
              <a:rPr lang="ru-RU" dirty="0"/>
              <a:t>ТО (+) работа идет быстро,</a:t>
            </a:r>
          </a:p>
          <a:p>
            <a:pPr algn="just"/>
            <a:r>
              <a:rPr lang="ru-RU" dirty="0"/>
              <a:t>НО (-) нитка видна ткани.</a:t>
            </a:r>
          </a:p>
          <a:p>
            <a:pPr algn="just"/>
            <a:endParaRPr lang="ru-RU" dirty="0"/>
          </a:p>
          <a:p>
            <a:pPr algn="just"/>
            <a:r>
              <a:rPr lang="ru-RU" dirty="0"/>
              <a:t>КП: Цвет нитки и ткань</a:t>
            </a:r>
          </a:p>
          <a:p>
            <a:pPr algn="just"/>
            <a:endParaRPr lang="ru-RU" dirty="0"/>
          </a:p>
          <a:p>
            <a:pPr algn="just"/>
            <a:r>
              <a:rPr lang="ru-RU" dirty="0"/>
              <a:t>ИКР: нитка САМА становится того же цвета что и ткань.</a:t>
            </a:r>
          </a:p>
          <a:p>
            <a:pPr algn="just"/>
            <a:endParaRPr lang="ru-RU" dirty="0"/>
          </a:p>
          <a:p>
            <a:pPr algn="just"/>
            <a:r>
              <a:rPr lang="ru-RU" dirty="0"/>
              <a:t>ПС: нитки должны быть разноцветные, чтобы совпадать с цветом ткани, и должны быть одноцветные, чтобы не тормозить работу.</a:t>
            </a:r>
          </a:p>
          <a:p>
            <a:pPr algn="just"/>
            <a:endParaRPr lang="ru-RU" dirty="0"/>
          </a:p>
          <a:p>
            <a:pPr algn="just"/>
            <a:r>
              <a:rPr lang="ru-RU" dirty="0"/>
              <a:t>Контрольное решение: использовать прозрачные нитки.</a:t>
            </a:r>
          </a:p>
        </p:txBody>
      </p:sp>
      <p:pic>
        <p:nvPicPr>
          <p:cNvPr id="5" name="Picture 2">
            <a:extLst>
              <a:ext uri="{FF2B5EF4-FFF2-40B4-BE49-F238E27FC236}">
                <a16:creationId xmlns:a16="http://schemas.microsoft.com/office/drawing/2014/main" id="{8E5C5F8A-B53F-4E3F-B000-9A89ACF09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480" y="1484784"/>
            <a:ext cx="242869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09905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F47C6-DF57-4DDF-89EA-5E1207A55F69}"/>
              </a:ext>
            </a:extLst>
          </p:cNvPr>
          <p:cNvSpPr>
            <a:spLocks noGrp="1"/>
          </p:cNvSpPr>
          <p:nvPr>
            <p:ph type="title"/>
          </p:nvPr>
        </p:nvSpPr>
        <p:spPr/>
        <p:txBody>
          <a:bodyPr/>
          <a:lstStyle/>
          <a:p>
            <a:r>
              <a:rPr lang="ru-RU" dirty="0"/>
              <a:t>Разбор задания Кубка 2015-2016. Категория 11-14 лет</a:t>
            </a:r>
          </a:p>
        </p:txBody>
      </p:sp>
      <p:sp>
        <p:nvSpPr>
          <p:cNvPr id="7" name="TextBox 6">
            <a:extLst>
              <a:ext uri="{FF2B5EF4-FFF2-40B4-BE49-F238E27FC236}">
                <a16:creationId xmlns:a16="http://schemas.microsoft.com/office/drawing/2014/main" id="{4F5857A2-5F55-4264-A5DB-561FA6E928A8}"/>
              </a:ext>
            </a:extLst>
          </p:cNvPr>
          <p:cNvSpPr txBox="1"/>
          <p:nvPr/>
        </p:nvSpPr>
        <p:spPr>
          <a:xfrm>
            <a:off x="360727" y="751399"/>
            <a:ext cx="8422546" cy="2677656"/>
          </a:xfrm>
          <a:prstGeom prst="rect">
            <a:avLst/>
          </a:prstGeom>
          <a:noFill/>
        </p:spPr>
        <p:txBody>
          <a:bodyPr wrap="square">
            <a:spAutoFit/>
          </a:bodyPr>
          <a:lstStyle/>
          <a:p>
            <a:pPr algn="just"/>
            <a:r>
              <a:rPr lang="ru-RU" sz="2400" b="1" dirty="0">
                <a:solidFill>
                  <a:srgbClr val="000000"/>
                </a:solidFill>
                <a:latin typeface="Arial" panose="020B0604020202020204" pitchFamily="34" charset="0"/>
              </a:rPr>
              <a:t>Задача «Я уколов не боюсь». </a:t>
            </a:r>
            <a:r>
              <a:rPr lang="ru-RU" sz="2400" b="0" i="0" dirty="0">
                <a:solidFill>
                  <a:srgbClr val="000000"/>
                </a:solidFill>
                <a:effectLst/>
                <a:latin typeface="Arial" panose="020B0604020202020204" pitchFamily="34" charset="0"/>
              </a:rPr>
              <a:t>Многие люди очень боятся уколов, и скорее будут терпеть боль или примут таблетку, чем согласятся на инъекцию. Однако есть лекарства (например, инсулин), которые нельзя принимать в виде таблеток: они перевариваются, теряют свои свойства быстрее, чем действуют. Что можно предложить в этой ситуации?</a:t>
            </a:r>
            <a:endParaRPr lang="ru-RU" sz="2400" dirty="0"/>
          </a:p>
        </p:txBody>
      </p:sp>
      <p:pic>
        <p:nvPicPr>
          <p:cNvPr id="4098" name="Picture 2">
            <a:extLst>
              <a:ext uri="{FF2B5EF4-FFF2-40B4-BE49-F238E27FC236}">
                <a16:creationId xmlns:a16="http://schemas.microsoft.com/office/drawing/2014/main" id="{2435D6E9-EB4D-44D4-986F-4844CD423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628" y="3183535"/>
            <a:ext cx="2172197" cy="16317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26BD96-F59D-495C-A004-0EF8145EE77D}"/>
              </a:ext>
            </a:extLst>
          </p:cNvPr>
          <p:cNvSpPr txBox="1"/>
          <p:nvPr/>
        </p:nvSpPr>
        <p:spPr>
          <a:xfrm>
            <a:off x="360727" y="4085438"/>
            <a:ext cx="6065240" cy="461665"/>
          </a:xfrm>
          <a:prstGeom prst="rect">
            <a:avLst/>
          </a:prstGeom>
          <a:noFill/>
        </p:spPr>
        <p:txBody>
          <a:bodyPr wrap="square" rtlCol="0">
            <a:spAutoFit/>
          </a:bodyPr>
          <a:lstStyle/>
          <a:p>
            <a:r>
              <a:rPr lang="ru-RU" sz="2400" dirty="0"/>
              <a:t>Используйте Мини-АРИЗ</a:t>
            </a:r>
          </a:p>
        </p:txBody>
      </p:sp>
    </p:spTree>
    <p:extLst>
      <p:ext uri="{BB962C8B-B14F-4D97-AF65-F5344CB8AC3E}">
        <p14:creationId xmlns:p14="http://schemas.microsoft.com/office/powerpoint/2010/main" val="231404895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168CE9F5-FCFB-4051-BDB4-1C2E196AA5C7}"/>
              </a:ext>
            </a:extLst>
          </p:cNvPr>
          <p:cNvSpPr>
            <a:spLocks noGrp="1"/>
          </p:cNvSpPr>
          <p:nvPr>
            <p:ph type="title"/>
          </p:nvPr>
        </p:nvSpPr>
        <p:spPr>
          <a:xfrm>
            <a:off x="649288" y="109538"/>
            <a:ext cx="7983537" cy="458787"/>
          </a:xfrm>
        </p:spPr>
        <p:txBody>
          <a:bodyPr/>
          <a:lstStyle/>
          <a:p>
            <a:r>
              <a:rPr lang="ru-RU" dirty="0"/>
              <a:t>Разбор задания Кубка 2015-2016. Категория 11-14 лет</a:t>
            </a:r>
          </a:p>
        </p:txBody>
      </p:sp>
      <p:sp>
        <p:nvSpPr>
          <p:cNvPr id="5" name="TextBox 4">
            <a:extLst>
              <a:ext uri="{FF2B5EF4-FFF2-40B4-BE49-F238E27FC236}">
                <a16:creationId xmlns:a16="http://schemas.microsoft.com/office/drawing/2014/main" id="{802BF1BC-AD70-46DC-8C7F-7E4E545643D3}"/>
              </a:ext>
            </a:extLst>
          </p:cNvPr>
          <p:cNvSpPr txBox="1"/>
          <p:nvPr/>
        </p:nvSpPr>
        <p:spPr>
          <a:xfrm>
            <a:off x="209725" y="906011"/>
            <a:ext cx="8724549" cy="5262979"/>
          </a:xfrm>
          <a:prstGeom prst="rect">
            <a:avLst/>
          </a:prstGeom>
          <a:noFill/>
        </p:spPr>
        <p:txBody>
          <a:bodyPr wrap="square" rtlCol="0">
            <a:spAutoFit/>
          </a:bodyPr>
          <a:lstStyle/>
          <a:p>
            <a:r>
              <a:rPr lang="ru-RU" sz="1600" dirty="0"/>
              <a:t>Как доставить инсулин в кровь, не используя укол?</a:t>
            </a:r>
          </a:p>
          <a:p>
            <a:endParaRPr lang="ru-RU" sz="1600" dirty="0"/>
          </a:p>
          <a:p>
            <a:r>
              <a:rPr lang="ru-RU" sz="1600" dirty="0"/>
              <a:t>Требование 1 – инсулин должен попасть непосредственно в кровь</a:t>
            </a:r>
          </a:p>
          <a:p>
            <a:endParaRPr lang="ru-RU" sz="1600" dirty="0"/>
          </a:p>
          <a:p>
            <a:r>
              <a:rPr lang="ru-RU" sz="1600" dirty="0"/>
              <a:t>Требование 2 – нельзя использовать укол</a:t>
            </a:r>
          </a:p>
          <a:p>
            <a:endParaRPr lang="ru-RU" sz="1600" dirty="0"/>
          </a:p>
          <a:p>
            <a:r>
              <a:rPr lang="ru-RU" sz="1600" dirty="0"/>
              <a:t>Решение, предлагаемое в задаче – таблетки и уколы</a:t>
            </a:r>
          </a:p>
          <a:p>
            <a:endParaRPr lang="ru-RU" sz="1600" dirty="0"/>
          </a:p>
          <a:p>
            <a:r>
              <a:rPr lang="ru-RU" sz="1600" dirty="0"/>
              <a:t>ПТ1: Если изготовить инсулин в виде таблеток, </a:t>
            </a:r>
          </a:p>
          <a:p>
            <a:r>
              <a:rPr lang="ru-RU" sz="1600" dirty="0"/>
              <a:t>То не надо делать укол,</a:t>
            </a:r>
          </a:p>
          <a:p>
            <a:r>
              <a:rPr lang="ru-RU" sz="1600" dirty="0"/>
              <a:t>Но переварится и не подействует</a:t>
            </a:r>
          </a:p>
          <a:p>
            <a:endParaRPr lang="ru-RU" sz="1600" dirty="0"/>
          </a:p>
          <a:p>
            <a:r>
              <a:rPr lang="ru-RU" sz="1600" dirty="0"/>
              <a:t>ПТ2: Если делать укол,</a:t>
            </a:r>
          </a:p>
          <a:p>
            <a:r>
              <a:rPr lang="ru-RU" sz="1600" dirty="0"/>
              <a:t>То попадет сразу в кровь,</a:t>
            </a:r>
          </a:p>
          <a:p>
            <a:r>
              <a:rPr lang="ru-RU" sz="1600" dirty="0"/>
              <a:t>Но уколы запрещены условиями задачи</a:t>
            </a:r>
          </a:p>
          <a:p>
            <a:endParaRPr lang="ru-RU" sz="1600" dirty="0"/>
          </a:p>
          <a:p>
            <a:r>
              <a:rPr lang="ru-RU" sz="1600" dirty="0"/>
              <a:t>КП: инсулин и пищеварительные ферменты</a:t>
            </a:r>
          </a:p>
          <a:p>
            <a:r>
              <a:rPr lang="ru-RU" sz="1600" dirty="0"/>
              <a:t>Инсулин и кровеносный сосуд</a:t>
            </a:r>
          </a:p>
          <a:p>
            <a:endParaRPr lang="ru-RU" sz="1600" dirty="0"/>
          </a:p>
          <a:p>
            <a:r>
              <a:rPr lang="ru-RU" sz="1600" dirty="0"/>
              <a:t>ИКР (функциональный): «таблетка» САМА позволяет не используя укол, доставлять инсулин в кровь</a:t>
            </a:r>
            <a:endParaRPr lang="ru-RU" dirty="0"/>
          </a:p>
        </p:txBody>
      </p:sp>
    </p:spTree>
    <p:extLst>
      <p:ext uri="{BB962C8B-B14F-4D97-AF65-F5344CB8AC3E}">
        <p14:creationId xmlns:p14="http://schemas.microsoft.com/office/powerpoint/2010/main" val="20021630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168CE9F5-FCFB-4051-BDB4-1C2E196AA5C7}"/>
              </a:ext>
            </a:extLst>
          </p:cNvPr>
          <p:cNvSpPr>
            <a:spLocks noGrp="1"/>
          </p:cNvSpPr>
          <p:nvPr>
            <p:ph type="title"/>
          </p:nvPr>
        </p:nvSpPr>
        <p:spPr>
          <a:xfrm>
            <a:off x="649288" y="109538"/>
            <a:ext cx="7983537" cy="458787"/>
          </a:xfrm>
        </p:spPr>
        <p:txBody>
          <a:bodyPr/>
          <a:lstStyle/>
          <a:p>
            <a:r>
              <a:rPr lang="ru-RU" dirty="0"/>
              <a:t>Разбор задания Кубка 2015-2016. Категория 11-14 лет</a:t>
            </a:r>
          </a:p>
        </p:txBody>
      </p:sp>
      <p:sp>
        <p:nvSpPr>
          <p:cNvPr id="5" name="TextBox 4">
            <a:extLst>
              <a:ext uri="{FF2B5EF4-FFF2-40B4-BE49-F238E27FC236}">
                <a16:creationId xmlns:a16="http://schemas.microsoft.com/office/drawing/2014/main" id="{802BF1BC-AD70-46DC-8C7F-7E4E545643D3}"/>
              </a:ext>
            </a:extLst>
          </p:cNvPr>
          <p:cNvSpPr txBox="1"/>
          <p:nvPr/>
        </p:nvSpPr>
        <p:spPr>
          <a:xfrm>
            <a:off x="209725" y="906011"/>
            <a:ext cx="8724549" cy="5293757"/>
          </a:xfrm>
          <a:prstGeom prst="rect">
            <a:avLst/>
          </a:prstGeom>
          <a:noFill/>
        </p:spPr>
        <p:txBody>
          <a:bodyPr wrap="square" rtlCol="0">
            <a:spAutoFit/>
          </a:bodyPr>
          <a:lstStyle/>
          <a:p>
            <a:r>
              <a:rPr lang="ru-RU" sz="1600" dirty="0"/>
              <a:t>ПС:</a:t>
            </a:r>
          </a:p>
          <a:p>
            <a:r>
              <a:rPr lang="ru-RU" sz="1600" dirty="0"/>
              <a:t>«таблетка» должна быть гладкой, чтобы ее легко было проглотить, и должна быть острой, чтобы доставить инсулин в кровь</a:t>
            </a:r>
          </a:p>
          <a:p>
            <a:endParaRPr lang="ru-RU" sz="1600" dirty="0"/>
          </a:p>
          <a:p>
            <a:r>
              <a:rPr lang="ru-RU" sz="1600" dirty="0"/>
              <a:t>Поверхность «таблетки» должна быть плотной, чтобы доставить инсулин до места введения, и должна быть тонкой для проникновения лекарства в кровь</a:t>
            </a:r>
          </a:p>
          <a:p>
            <a:endParaRPr lang="ru-RU" sz="1600" dirty="0"/>
          </a:p>
          <a:p>
            <a:r>
              <a:rPr lang="ru-RU" sz="1600" dirty="0"/>
              <a:t>Поверхность «таблетки» должна быть большой, чтобы быстро передавать инсулин, и должна быть маленькой, чтобы ее удобно было использовать</a:t>
            </a:r>
          </a:p>
          <a:p>
            <a:endParaRPr lang="ru-RU" sz="1600" dirty="0"/>
          </a:p>
          <a:p>
            <a:r>
              <a:rPr lang="ru-RU" sz="1600" dirty="0"/>
              <a:t>ИКР2 (ресурсный): Поверхность «таблетки», абсолютно не усложняя систему и не вызывая вредных явлений, САМА доставляет инсулин в кровь, без необходимости делать укол.</a:t>
            </a:r>
          </a:p>
          <a:p>
            <a:endParaRPr lang="ru-RU" sz="1600" dirty="0"/>
          </a:p>
          <a:p>
            <a:r>
              <a:rPr lang="ru-RU" sz="1600" dirty="0"/>
              <a:t>Приемы: </a:t>
            </a:r>
          </a:p>
          <a:p>
            <a:r>
              <a:rPr lang="ru-RU" sz="1600" dirty="0"/>
              <a:t>как сделать укол, не делая укол</a:t>
            </a:r>
          </a:p>
          <a:p>
            <a:endParaRPr lang="ru-RU" sz="1600" dirty="0"/>
          </a:p>
          <a:p>
            <a:r>
              <a:rPr lang="ru-RU" sz="1600" dirty="0"/>
              <a:t>Надо прокалывать сосуд (кожу) – нельзя прокалывать сосуд (кожу)</a:t>
            </a:r>
          </a:p>
          <a:p>
            <a:endParaRPr lang="ru-RU" sz="1600" dirty="0"/>
          </a:p>
          <a:p>
            <a:r>
              <a:rPr lang="ru-RU" sz="1600" dirty="0"/>
              <a:t>«колючая таблетка»</a:t>
            </a:r>
          </a:p>
          <a:p>
            <a:endParaRPr lang="ru-RU" dirty="0"/>
          </a:p>
        </p:txBody>
      </p:sp>
    </p:spTree>
    <p:extLst>
      <p:ext uri="{BB962C8B-B14F-4D97-AF65-F5344CB8AC3E}">
        <p14:creationId xmlns:p14="http://schemas.microsoft.com/office/powerpoint/2010/main" val="153116215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90000">
              <a:schemeClr val="accent1">
                <a:lumMod val="45000"/>
                <a:lumOff val="55000"/>
              </a:schemeClr>
            </a:gs>
            <a:gs pos="95000">
              <a:schemeClr val="accent1">
                <a:lumMod val="45000"/>
                <a:lumOff val="55000"/>
              </a:schemeClr>
            </a:gs>
            <a:gs pos="9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CA6768-DE77-40FE-B1F7-BD8F3E761DBA}"/>
              </a:ext>
            </a:extLst>
          </p:cNvPr>
          <p:cNvSpPr>
            <a:spLocks noGrp="1"/>
          </p:cNvSpPr>
          <p:nvPr>
            <p:ph type="title"/>
          </p:nvPr>
        </p:nvSpPr>
        <p:spPr/>
        <p:txBody>
          <a:bodyPr/>
          <a:lstStyle/>
          <a:p>
            <a:r>
              <a:rPr lang="ru-RU" dirty="0"/>
              <a:t>Приемы разрешения противоречий требований</a:t>
            </a:r>
          </a:p>
        </p:txBody>
      </p:sp>
      <p:graphicFrame>
        <p:nvGraphicFramePr>
          <p:cNvPr id="4" name="Таблица 3">
            <a:extLst>
              <a:ext uri="{FF2B5EF4-FFF2-40B4-BE49-F238E27FC236}">
                <a16:creationId xmlns:a16="http://schemas.microsoft.com/office/drawing/2014/main" id="{96191329-AAF6-497A-8587-98F4E10AF941}"/>
              </a:ext>
            </a:extLst>
          </p:cNvPr>
          <p:cNvGraphicFramePr>
            <a:graphicFrameLocks noGrp="1"/>
          </p:cNvGraphicFramePr>
          <p:nvPr>
            <p:extLst>
              <p:ext uri="{D42A27DB-BD31-4B8C-83A1-F6EECF244321}">
                <p14:modId xmlns:p14="http://schemas.microsoft.com/office/powerpoint/2010/main" val="2894691115"/>
              </p:ext>
            </p:extLst>
          </p:nvPr>
        </p:nvGraphicFramePr>
        <p:xfrm>
          <a:off x="109057" y="644394"/>
          <a:ext cx="8919441" cy="5826760"/>
        </p:xfrm>
        <a:graphic>
          <a:graphicData uri="http://schemas.openxmlformats.org/drawingml/2006/table">
            <a:tbl>
              <a:tblPr>
                <a:tableStyleId>{5C22544A-7EE6-4342-B048-85BDC9FD1C3A}</a:tableStyleId>
              </a:tblPr>
              <a:tblGrid>
                <a:gridCol w="1499840">
                  <a:extLst>
                    <a:ext uri="{9D8B030D-6E8A-4147-A177-3AD203B41FA5}">
                      <a16:colId xmlns:a16="http://schemas.microsoft.com/office/drawing/2014/main" val="3536820141"/>
                    </a:ext>
                  </a:extLst>
                </a:gridCol>
                <a:gridCol w="7419601">
                  <a:extLst>
                    <a:ext uri="{9D8B030D-6E8A-4147-A177-3AD203B41FA5}">
                      <a16:colId xmlns:a16="http://schemas.microsoft.com/office/drawing/2014/main" val="391939597"/>
                    </a:ext>
                  </a:extLst>
                </a:gridCol>
              </a:tblGrid>
              <a:tr h="0">
                <a:tc>
                  <a:txBody>
                    <a:bodyPr/>
                    <a:lstStyle/>
                    <a:p>
                      <a:pPr>
                        <a:lnSpc>
                          <a:spcPct val="100000"/>
                        </a:lnSpc>
                        <a:spcAft>
                          <a:spcPts val="1000"/>
                        </a:spcAft>
                      </a:pPr>
                      <a:r>
                        <a:rPr lang="ru-RU" sz="1200">
                          <a:effectLst/>
                        </a:rPr>
                        <a:t>Прием разрешения противоречий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Детализация приема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2150832497"/>
                  </a:ext>
                </a:extLst>
              </a:tr>
              <a:tr h="576759">
                <a:tc>
                  <a:txBody>
                    <a:bodyPr/>
                    <a:lstStyle/>
                    <a:p>
                      <a:pPr>
                        <a:lnSpc>
                          <a:spcPct val="100000"/>
                        </a:lnSpc>
                        <a:spcAft>
                          <a:spcPts val="1000"/>
                        </a:spcAft>
                      </a:pPr>
                      <a:r>
                        <a:rPr lang="ru-RU" sz="1200">
                          <a:effectLst/>
                        </a:rPr>
                        <a:t>Дробления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разделить объект на независимые части;</a:t>
                      </a:r>
                    </a:p>
                    <a:p>
                      <a:pPr>
                        <a:lnSpc>
                          <a:spcPct val="100000"/>
                        </a:lnSpc>
                        <a:spcAft>
                          <a:spcPts val="1000"/>
                        </a:spcAft>
                      </a:pPr>
                      <a:r>
                        <a:rPr lang="ru-RU" sz="1200" dirty="0">
                          <a:effectLst/>
                        </a:rPr>
                        <a:t>б) выполнить объект разборным;</a:t>
                      </a:r>
                    </a:p>
                    <a:p>
                      <a:pPr>
                        <a:lnSpc>
                          <a:spcPct val="100000"/>
                        </a:lnSpc>
                        <a:spcAft>
                          <a:spcPts val="1000"/>
                        </a:spcAft>
                      </a:pPr>
                      <a:r>
                        <a:rPr lang="ru-RU" sz="1200" dirty="0">
                          <a:effectLst/>
                        </a:rPr>
                        <a:t>в) увеличить степень дробления (измельчения) объекта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3117145250"/>
                  </a:ext>
                </a:extLst>
              </a:tr>
              <a:tr h="130086">
                <a:tc>
                  <a:txBody>
                    <a:bodyPr/>
                    <a:lstStyle/>
                    <a:p>
                      <a:pPr>
                        <a:lnSpc>
                          <a:spcPct val="100000"/>
                        </a:lnSpc>
                        <a:spcAft>
                          <a:spcPts val="1000"/>
                        </a:spcAft>
                      </a:pPr>
                      <a:r>
                        <a:rPr lang="ru-RU" sz="1200">
                          <a:effectLst/>
                        </a:rPr>
                        <a:t>Вынесения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Отделить от объекта мешающую часть (мешающее свойство) или, наоборот, выделить единственно нужную</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824988339"/>
                  </a:ext>
                </a:extLst>
              </a:tr>
              <a:tr h="303848">
                <a:tc>
                  <a:txBody>
                    <a:bodyPr/>
                    <a:lstStyle/>
                    <a:p>
                      <a:pPr>
                        <a:lnSpc>
                          <a:spcPct val="100000"/>
                        </a:lnSpc>
                        <a:spcAft>
                          <a:spcPts val="1000"/>
                        </a:spcAft>
                      </a:pPr>
                      <a:r>
                        <a:rPr lang="ru-RU" sz="1200" dirty="0">
                          <a:effectLst/>
                        </a:rPr>
                        <a:t>Объединения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объединить однородные или предназначенные для смежных операций объекты;</a:t>
                      </a:r>
                    </a:p>
                    <a:p>
                      <a:pPr>
                        <a:lnSpc>
                          <a:spcPct val="100000"/>
                        </a:lnSpc>
                        <a:spcAft>
                          <a:spcPts val="1000"/>
                        </a:spcAft>
                      </a:pPr>
                      <a:r>
                        <a:rPr lang="ru-RU" sz="1200" dirty="0">
                          <a:effectLst/>
                        </a:rPr>
                        <a:t>б) объединить во времени однородные или смежные операции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1987320588"/>
                  </a:ext>
                </a:extLst>
              </a:tr>
              <a:tr h="130086">
                <a:tc>
                  <a:txBody>
                    <a:bodyPr/>
                    <a:lstStyle/>
                    <a:p>
                      <a:pPr>
                        <a:lnSpc>
                          <a:spcPct val="100000"/>
                        </a:lnSpc>
                        <a:spcAft>
                          <a:spcPts val="1000"/>
                        </a:spcAft>
                      </a:pPr>
                      <a:r>
                        <a:rPr lang="ru-RU" sz="1200">
                          <a:effectLst/>
                        </a:rPr>
                        <a:t>Универсальности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Объект выполняет несколько разных функций, благодаря чему отпадает необходимость в других объектах</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4131504889"/>
                  </a:ext>
                </a:extLst>
              </a:tr>
              <a:tr h="303848">
                <a:tc>
                  <a:txBody>
                    <a:bodyPr/>
                    <a:lstStyle/>
                    <a:p>
                      <a:pPr>
                        <a:lnSpc>
                          <a:spcPct val="100000"/>
                        </a:lnSpc>
                        <a:spcAft>
                          <a:spcPts val="1000"/>
                        </a:spcAft>
                      </a:pPr>
                      <a:r>
                        <a:rPr lang="ru-RU" sz="1200">
                          <a:effectLst/>
                        </a:rPr>
                        <a:t>Матрешки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а) один объект расположен внутри другого, который в свою очередь находится внутри третьего и так далее;</a:t>
                      </a:r>
                    </a:p>
                    <a:p>
                      <a:pPr>
                        <a:lnSpc>
                          <a:spcPct val="100000"/>
                        </a:lnSpc>
                        <a:spcAft>
                          <a:spcPts val="1000"/>
                        </a:spcAft>
                      </a:pPr>
                      <a:r>
                        <a:rPr lang="ru-RU" sz="1200">
                          <a:effectLst/>
                        </a:rPr>
                        <a:t>б) один объект проходит через полости другого объекта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4235015044"/>
                  </a:ext>
                </a:extLst>
              </a:tr>
              <a:tr h="303848">
                <a:tc>
                  <a:txBody>
                    <a:bodyPr/>
                    <a:lstStyle/>
                    <a:p>
                      <a:pPr>
                        <a:lnSpc>
                          <a:spcPct val="100000"/>
                        </a:lnSpc>
                        <a:spcAft>
                          <a:spcPts val="1000"/>
                        </a:spcAft>
                      </a:pPr>
                      <a:r>
                        <a:rPr lang="ru-RU" sz="1200">
                          <a:effectLst/>
                        </a:rPr>
                        <a:t>Предварительного антидействия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заранее придать объекту напряжения, противоположные недопустимым или нежелательным рабочим напряжениям;</a:t>
                      </a:r>
                    </a:p>
                    <a:p>
                      <a:pPr>
                        <a:lnSpc>
                          <a:spcPct val="100000"/>
                        </a:lnSpc>
                        <a:spcAft>
                          <a:spcPts val="1000"/>
                        </a:spcAft>
                      </a:pPr>
                      <a:r>
                        <a:rPr lang="ru-RU" sz="1200" dirty="0">
                          <a:effectLst/>
                        </a:rPr>
                        <a:t>б) если по условиям задачи необходимо совершить какие-либо действия, надо заранее совершить </a:t>
                      </a:r>
                      <a:r>
                        <a:rPr lang="ru-RU" sz="1200" dirty="0" err="1">
                          <a:effectLst/>
                        </a:rPr>
                        <a:t>антидействие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2634974752"/>
                  </a:ext>
                </a:extLst>
              </a:tr>
              <a:tr h="303848">
                <a:tc>
                  <a:txBody>
                    <a:bodyPr/>
                    <a:lstStyle/>
                    <a:p>
                      <a:pPr>
                        <a:lnSpc>
                          <a:spcPct val="100000"/>
                        </a:lnSpc>
                        <a:spcAft>
                          <a:spcPts val="1000"/>
                        </a:spcAft>
                      </a:pPr>
                      <a:r>
                        <a:rPr lang="ru-RU" sz="1200">
                          <a:effectLst/>
                        </a:rPr>
                        <a:t>Предварительного действия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заранее выполнить требуемое действие (полностью или хотя бы частично);</a:t>
                      </a:r>
                    </a:p>
                    <a:p>
                      <a:pPr>
                        <a:lnSpc>
                          <a:spcPct val="100000"/>
                        </a:lnSpc>
                        <a:spcAft>
                          <a:spcPts val="1000"/>
                        </a:spcAft>
                      </a:pPr>
                      <a:r>
                        <a:rPr lang="ru-RU" sz="1200" dirty="0">
                          <a:effectLst/>
                        </a:rPr>
                        <a:t>б) заранее расставить объекты так, чтобы они могли в действие без затрат времени на доставку и с наиболее удобного места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309362247"/>
                  </a:ext>
                </a:extLst>
              </a:tr>
              <a:tr h="130086">
                <a:tc>
                  <a:txBody>
                    <a:bodyPr/>
                    <a:lstStyle/>
                    <a:p>
                      <a:pPr>
                        <a:lnSpc>
                          <a:spcPct val="100000"/>
                        </a:lnSpc>
                        <a:spcAft>
                          <a:spcPts val="1000"/>
                        </a:spcAft>
                      </a:pPr>
                      <a:r>
                        <a:rPr lang="ru-RU" sz="1200">
                          <a:effectLst/>
                        </a:rPr>
                        <a:t>Заранее подложенной подушки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a:effectLst/>
                        </a:rPr>
                        <a:t>Компенсировать относительно невысокую надежность объекта заранее подготовленными аварийными средствами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1253781871"/>
                  </a:ext>
                </a:extLst>
              </a:tr>
              <a:tr h="303848">
                <a:tc>
                  <a:txBody>
                    <a:bodyPr/>
                    <a:lstStyle/>
                    <a:p>
                      <a:pPr>
                        <a:lnSpc>
                          <a:spcPct val="100000"/>
                        </a:lnSpc>
                        <a:spcAft>
                          <a:spcPts val="1000"/>
                        </a:spcAft>
                      </a:pPr>
                      <a:r>
                        <a:rPr lang="ru-RU" sz="1200">
                          <a:effectLst/>
                        </a:rPr>
                        <a:t>Наоборот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tc>
                  <a:txBody>
                    <a:bodyPr/>
                    <a:lstStyle/>
                    <a:p>
                      <a:pPr>
                        <a:lnSpc>
                          <a:spcPct val="100000"/>
                        </a:lnSpc>
                        <a:spcAft>
                          <a:spcPts val="1000"/>
                        </a:spcAft>
                      </a:pPr>
                      <a:r>
                        <a:rPr lang="ru-RU" sz="1200" dirty="0">
                          <a:effectLst/>
                        </a:rPr>
                        <a:t>а) вместо действия, диктуемого условиями задачи, осуществить обратное действие;</a:t>
                      </a:r>
                    </a:p>
                    <a:p>
                      <a:pPr>
                        <a:lnSpc>
                          <a:spcPct val="100000"/>
                        </a:lnSpc>
                        <a:spcAft>
                          <a:spcPts val="1000"/>
                        </a:spcAft>
                      </a:pPr>
                      <a:r>
                        <a:rPr lang="ru-RU" sz="1200" dirty="0">
                          <a:effectLst/>
                        </a:rPr>
                        <a:t>б) сделать движущуюся часть объекта или внешней среды неподвижной, а неподвижную – движущуюся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noFill/>
                  </a:tcPr>
                </a:tc>
                <a:extLst>
                  <a:ext uri="{0D108BD9-81ED-4DB2-BD59-A6C34878D82A}">
                    <a16:rowId xmlns:a16="http://schemas.microsoft.com/office/drawing/2014/main" val="1089978236"/>
                  </a:ext>
                </a:extLst>
              </a:tr>
            </a:tbl>
          </a:graphicData>
        </a:graphic>
      </p:graphicFrame>
    </p:spTree>
    <p:extLst>
      <p:ext uri="{BB962C8B-B14F-4D97-AF65-F5344CB8AC3E}">
        <p14:creationId xmlns:p14="http://schemas.microsoft.com/office/powerpoint/2010/main" val="73862461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1B1AC062-4FF6-4A54-AFA7-09A614EE09A0}"/>
              </a:ext>
            </a:extLst>
          </p:cNvPr>
          <p:cNvGraphicFramePr>
            <a:graphicFrameLocks noGrp="1"/>
          </p:cNvGraphicFramePr>
          <p:nvPr>
            <p:extLst>
              <p:ext uri="{D42A27DB-BD31-4B8C-83A1-F6EECF244321}">
                <p14:modId xmlns:p14="http://schemas.microsoft.com/office/powerpoint/2010/main" val="1675460907"/>
              </p:ext>
            </p:extLst>
          </p:nvPr>
        </p:nvGraphicFramePr>
        <p:xfrm>
          <a:off x="184558" y="680411"/>
          <a:ext cx="8774884" cy="5293360"/>
        </p:xfrm>
        <a:graphic>
          <a:graphicData uri="http://schemas.openxmlformats.org/drawingml/2006/table">
            <a:tbl>
              <a:tblPr>
                <a:tableStyleId>{5C22544A-7EE6-4342-B048-85BDC9FD1C3A}</a:tableStyleId>
              </a:tblPr>
              <a:tblGrid>
                <a:gridCol w="1475532">
                  <a:extLst>
                    <a:ext uri="{9D8B030D-6E8A-4147-A177-3AD203B41FA5}">
                      <a16:colId xmlns:a16="http://schemas.microsoft.com/office/drawing/2014/main" val="3249011823"/>
                    </a:ext>
                  </a:extLst>
                </a:gridCol>
                <a:gridCol w="7299352">
                  <a:extLst>
                    <a:ext uri="{9D8B030D-6E8A-4147-A177-3AD203B41FA5}">
                      <a16:colId xmlns:a16="http://schemas.microsoft.com/office/drawing/2014/main" val="1784510455"/>
                    </a:ext>
                  </a:extLst>
                </a:gridCol>
              </a:tblGrid>
              <a:tr h="576759">
                <a:tc>
                  <a:txBody>
                    <a:bodyPr/>
                    <a:lstStyle/>
                    <a:p>
                      <a:pPr>
                        <a:lnSpc>
                          <a:spcPct val="100000"/>
                        </a:lnSpc>
                        <a:spcAft>
                          <a:spcPts val="1000"/>
                        </a:spcAft>
                      </a:pPr>
                      <a:r>
                        <a:rPr lang="ru-RU" sz="1200">
                          <a:effectLst/>
                        </a:rPr>
                        <a:t>Динамичности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характеристики объекта (или внешней среды) должны меняться так, чтобы быть оптимальным на каждом этапе работы;</a:t>
                      </a:r>
                    </a:p>
                    <a:p>
                      <a:pPr>
                        <a:lnSpc>
                          <a:spcPct val="100000"/>
                        </a:lnSpc>
                        <a:spcAft>
                          <a:spcPts val="1000"/>
                        </a:spcAft>
                      </a:pPr>
                      <a:r>
                        <a:rPr lang="ru-RU" sz="1200">
                          <a:effectLst/>
                        </a:rPr>
                        <a:t>б) разделить объект на части, способные перемещаться относительно друг друга;</a:t>
                      </a:r>
                    </a:p>
                    <a:p>
                      <a:pPr>
                        <a:lnSpc>
                          <a:spcPct val="100000"/>
                        </a:lnSpc>
                        <a:spcAft>
                          <a:spcPts val="1000"/>
                        </a:spcAft>
                      </a:pPr>
                      <a:r>
                        <a:rPr lang="ru-RU" sz="1200">
                          <a:effectLst/>
                        </a:rPr>
                        <a:t>в) если объект в целом неподвижен, сделать его подвижным, перемещающимся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3956932326"/>
                  </a:ext>
                </a:extLst>
              </a:tr>
              <a:tr h="576759">
                <a:tc>
                  <a:txBody>
                    <a:bodyPr/>
                    <a:lstStyle/>
                    <a:p>
                      <a:pPr>
                        <a:lnSpc>
                          <a:spcPct val="100000"/>
                        </a:lnSpc>
                        <a:spcAft>
                          <a:spcPts val="1000"/>
                        </a:spcAft>
                      </a:pPr>
                      <a:r>
                        <a:rPr lang="ru-RU" sz="1200">
                          <a:effectLst/>
                        </a:rPr>
                        <a:t>Обратить вред в пользу</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использовать вредные факторы (в частности, вредное воздействие среды) для получения положительного эффекта;</a:t>
                      </a:r>
                    </a:p>
                    <a:p>
                      <a:pPr>
                        <a:lnSpc>
                          <a:spcPct val="100000"/>
                        </a:lnSpc>
                        <a:spcAft>
                          <a:spcPts val="1000"/>
                        </a:spcAft>
                      </a:pPr>
                      <a:r>
                        <a:rPr lang="ru-RU" sz="1200">
                          <a:effectLst/>
                        </a:rPr>
                        <a:t>б) устранить вредный фактор за счет сложения с другими вредными факторами;</a:t>
                      </a:r>
                    </a:p>
                    <a:p>
                      <a:pPr>
                        <a:lnSpc>
                          <a:spcPct val="100000"/>
                        </a:lnSpc>
                        <a:spcAft>
                          <a:spcPts val="1000"/>
                        </a:spcAft>
                      </a:pPr>
                      <a:r>
                        <a:rPr lang="ru-RU" sz="1200">
                          <a:effectLst/>
                        </a:rPr>
                        <a:t>в) усилить вредный фактор до такой степени, чтобы он перестал быть вредным</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2493713555"/>
                  </a:ext>
                </a:extLst>
              </a:tr>
              <a:tr h="303848">
                <a:tc>
                  <a:txBody>
                    <a:bodyPr/>
                    <a:lstStyle/>
                    <a:p>
                      <a:pPr>
                        <a:lnSpc>
                          <a:spcPct val="100000"/>
                        </a:lnSpc>
                        <a:spcAft>
                          <a:spcPts val="1000"/>
                        </a:spcAft>
                      </a:pPr>
                      <a:r>
                        <a:rPr lang="ru-RU" sz="1200">
                          <a:effectLst/>
                        </a:rPr>
                        <a:t>Обратной связи</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ввести обратную связь;</a:t>
                      </a:r>
                    </a:p>
                    <a:p>
                      <a:pPr>
                        <a:lnSpc>
                          <a:spcPct val="100000"/>
                        </a:lnSpc>
                        <a:spcAft>
                          <a:spcPts val="1000"/>
                        </a:spcAft>
                      </a:pPr>
                      <a:r>
                        <a:rPr lang="ru-RU" sz="1200">
                          <a:effectLst/>
                        </a:rPr>
                        <a:t>б) если обратная связь есть, изменить ее</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1928913155"/>
                  </a:ext>
                </a:extLst>
              </a:tr>
              <a:tr h="303848">
                <a:tc>
                  <a:txBody>
                    <a:bodyPr/>
                    <a:lstStyle/>
                    <a:p>
                      <a:pPr>
                        <a:lnSpc>
                          <a:spcPct val="100000"/>
                        </a:lnSpc>
                        <a:spcAft>
                          <a:spcPts val="1000"/>
                        </a:spcAft>
                      </a:pPr>
                      <a:r>
                        <a:rPr lang="ru-RU" sz="1200">
                          <a:effectLst/>
                        </a:rPr>
                        <a:t>Посредника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использовать промежуточный объект, переносящий или передающий действие;</a:t>
                      </a:r>
                    </a:p>
                    <a:p>
                      <a:pPr>
                        <a:lnSpc>
                          <a:spcPct val="100000"/>
                        </a:lnSpc>
                        <a:spcAft>
                          <a:spcPts val="1000"/>
                        </a:spcAft>
                      </a:pPr>
                      <a:r>
                        <a:rPr lang="ru-RU" sz="1200">
                          <a:effectLst/>
                        </a:rPr>
                        <a:t>б) на время присоединить к объекту другой (легкоудаляемый) объект</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1106908451"/>
                  </a:ext>
                </a:extLst>
              </a:tr>
              <a:tr h="303848">
                <a:tc>
                  <a:txBody>
                    <a:bodyPr/>
                    <a:lstStyle/>
                    <a:p>
                      <a:pPr>
                        <a:lnSpc>
                          <a:spcPct val="100000"/>
                        </a:lnSpc>
                        <a:spcAft>
                          <a:spcPts val="1000"/>
                        </a:spcAft>
                      </a:pPr>
                      <a:r>
                        <a:rPr lang="ru-RU" sz="1200">
                          <a:effectLst/>
                        </a:rPr>
                        <a:t>Самообслуживания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a:effectLst/>
                        </a:rPr>
                        <a:t>а) объект должен сам себя обслуживать, выполняя вспомогательные и ремонтные операции;</a:t>
                      </a:r>
                    </a:p>
                    <a:p>
                      <a:pPr>
                        <a:lnSpc>
                          <a:spcPct val="100000"/>
                        </a:lnSpc>
                        <a:spcAft>
                          <a:spcPts val="1000"/>
                        </a:spcAft>
                      </a:pPr>
                      <a:r>
                        <a:rPr lang="ru-RU" sz="1200">
                          <a:effectLst/>
                        </a:rPr>
                        <a:t>б) использовать отходы (энергии, вещества)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3530015252"/>
                  </a:ext>
                </a:extLst>
              </a:tr>
              <a:tr h="582222">
                <a:tc>
                  <a:txBody>
                    <a:bodyPr/>
                    <a:lstStyle/>
                    <a:p>
                      <a:pPr>
                        <a:lnSpc>
                          <a:spcPct val="100000"/>
                        </a:lnSpc>
                        <a:spcAft>
                          <a:spcPts val="1000"/>
                        </a:spcAft>
                      </a:pPr>
                      <a:r>
                        <a:rPr lang="ru-RU" sz="1200">
                          <a:effectLst/>
                        </a:rPr>
                        <a:t>Копирования</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dirty="0">
                          <a:effectLst/>
                        </a:rPr>
                        <a:t>а) вместо недоступного, сложного, дорогостоящего, неудобного или хрупкого объекта использовать его упрощенные или дешевые копии;</a:t>
                      </a:r>
                    </a:p>
                    <a:p>
                      <a:pPr>
                        <a:lnSpc>
                          <a:spcPct val="100000"/>
                        </a:lnSpc>
                        <a:spcAft>
                          <a:spcPts val="1000"/>
                        </a:spcAft>
                      </a:pPr>
                      <a:r>
                        <a:rPr lang="ru-RU" sz="1200" dirty="0">
                          <a:effectLst/>
                        </a:rPr>
                        <a:t>б) заменить объект или систему объектов их оптическими копиями (изображениями). Использовать при этом изменения масштаба (увеличение или уменьшение копии);</a:t>
                      </a:r>
                    </a:p>
                    <a:p>
                      <a:pPr>
                        <a:lnSpc>
                          <a:spcPct val="100000"/>
                        </a:lnSpc>
                        <a:spcAft>
                          <a:spcPts val="1000"/>
                        </a:spcAft>
                      </a:pPr>
                      <a:r>
                        <a:rPr lang="ru-RU" sz="1200" dirty="0">
                          <a:effectLst/>
                        </a:rPr>
                        <a:t>в) если использовать видимые оптические копии, перейти к копиям инфракрасным или ультрафиолетовым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1535756452"/>
                  </a:ext>
                </a:extLst>
              </a:tr>
              <a:tr h="303848">
                <a:tc>
                  <a:txBody>
                    <a:bodyPr/>
                    <a:lstStyle/>
                    <a:p>
                      <a:pPr>
                        <a:lnSpc>
                          <a:spcPct val="100000"/>
                        </a:lnSpc>
                        <a:spcAft>
                          <a:spcPts val="1000"/>
                        </a:spcAft>
                      </a:pPr>
                      <a:r>
                        <a:rPr lang="ru-RU" sz="1200" dirty="0">
                          <a:effectLst/>
                        </a:rPr>
                        <a:t>Изменения окраски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tc>
                  <a:txBody>
                    <a:bodyPr/>
                    <a:lstStyle/>
                    <a:p>
                      <a:pPr>
                        <a:lnSpc>
                          <a:spcPct val="100000"/>
                        </a:lnSpc>
                        <a:spcAft>
                          <a:spcPts val="1000"/>
                        </a:spcAft>
                      </a:pPr>
                      <a:r>
                        <a:rPr lang="ru-RU" sz="1200" dirty="0">
                          <a:effectLst/>
                        </a:rPr>
                        <a:t>а) заменить окраску объекта или внешней среды;</a:t>
                      </a:r>
                    </a:p>
                    <a:p>
                      <a:pPr>
                        <a:lnSpc>
                          <a:spcPct val="100000"/>
                        </a:lnSpc>
                        <a:spcAft>
                          <a:spcPts val="1000"/>
                        </a:spcAft>
                      </a:pPr>
                      <a:r>
                        <a:rPr lang="ru-RU" sz="1200" dirty="0">
                          <a:effectLst/>
                        </a:rPr>
                        <a:t>б) изменить степень прозрачности объекта или внешней среды</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8" marR="4958" marT="0" marB="0"/>
                </a:tc>
                <a:extLst>
                  <a:ext uri="{0D108BD9-81ED-4DB2-BD59-A6C34878D82A}">
                    <a16:rowId xmlns:a16="http://schemas.microsoft.com/office/drawing/2014/main" val="3971080128"/>
                  </a:ext>
                </a:extLst>
              </a:tr>
            </a:tbl>
          </a:graphicData>
        </a:graphic>
      </p:graphicFrame>
      <p:sp>
        <p:nvSpPr>
          <p:cNvPr id="5" name="Заголовок 1">
            <a:extLst>
              <a:ext uri="{FF2B5EF4-FFF2-40B4-BE49-F238E27FC236}">
                <a16:creationId xmlns:a16="http://schemas.microsoft.com/office/drawing/2014/main" id="{925927AD-A732-48E7-81AB-C2945D039FB2}"/>
              </a:ext>
            </a:extLst>
          </p:cNvPr>
          <p:cNvSpPr>
            <a:spLocks noGrp="1"/>
          </p:cNvSpPr>
          <p:nvPr>
            <p:ph type="title"/>
          </p:nvPr>
        </p:nvSpPr>
        <p:spPr>
          <a:xfrm>
            <a:off x="649288" y="109538"/>
            <a:ext cx="7983537" cy="458787"/>
          </a:xfrm>
        </p:spPr>
        <p:txBody>
          <a:bodyPr/>
          <a:lstStyle/>
          <a:p>
            <a:r>
              <a:rPr lang="ru-RU" dirty="0"/>
              <a:t>Приемы разрешения противоречий требований</a:t>
            </a:r>
          </a:p>
        </p:txBody>
      </p:sp>
    </p:spTree>
    <p:extLst>
      <p:ext uri="{BB962C8B-B14F-4D97-AF65-F5344CB8AC3E}">
        <p14:creationId xmlns:p14="http://schemas.microsoft.com/office/powerpoint/2010/main" val="204791427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F3EBAE-6561-4796-9D74-6C1E36E4B79A}"/>
              </a:ext>
            </a:extLst>
          </p:cNvPr>
          <p:cNvSpPr>
            <a:spLocks noGrp="1"/>
          </p:cNvSpPr>
          <p:nvPr>
            <p:ph type="title"/>
          </p:nvPr>
        </p:nvSpPr>
        <p:spPr/>
        <p:txBody>
          <a:bodyPr/>
          <a:lstStyle/>
          <a:p>
            <a:r>
              <a:rPr lang="ru-RU" dirty="0"/>
              <a:t>Разбор</a:t>
            </a:r>
          </a:p>
        </p:txBody>
      </p:sp>
      <p:sp>
        <p:nvSpPr>
          <p:cNvPr id="3" name="Объект 2">
            <a:extLst>
              <a:ext uri="{FF2B5EF4-FFF2-40B4-BE49-F238E27FC236}">
                <a16:creationId xmlns:a16="http://schemas.microsoft.com/office/drawing/2014/main" id="{662F0571-1B3D-47A3-A85D-E050785855DD}"/>
              </a:ext>
            </a:extLst>
          </p:cNvPr>
          <p:cNvSpPr>
            <a:spLocks noGrp="1"/>
          </p:cNvSpPr>
          <p:nvPr>
            <p:ph idx="1"/>
          </p:nvPr>
        </p:nvSpPr>
        <p:spPr>
          <a:xfrm>
            <a:off x="196209" y="613299"/>
            <a:ext cx="8763233" cy="6108678"/>
          </a:xfrm>
        </p:spPr>
        <p:txBody>
          <a:bodyPr/>
          <a:lstStyle/>
          <a:p>
            <a:pPr marL="0" indent="0">
              <a:buNone/>
            </a:pPr>
            <a:r>
              <a:rPr lang="ru-RU" dirty="0"/>
              <a:t>Решения:</a:t>
            </a:r>
          </a:p>
          <a:p>
            <a:pPr marL="0" indent="0">
              <a:buNone/>
            </a:pPr>
            <a:r>
              <a:rPr lang="ru-RU" sz="1600" b="0" dirty="0"/>
              <a:t>Прием дробления: «разборная таблетка», очень мелкие частицы</a:t>
            </a:r>
          </a:p>
          <a:p>
            <a:pPr>
              <a:buFontTx/>
              <a:buChar char="-"/>
            </a:pPr>
            <a:r>
              <a:rPr lang="ru-RU" sz="1600" b="0" dirty="0"/>
              <a:t>Решение применяется для пищеварительных ферментов</a:t>
            </a:r>
          </a:p>
          <a:p>
            <a:pPr marL="0" indent="0">
              <a:buNone/>
            </a:pPr>
            <a:r>
              <a:rPr lang="ru-RU" sz="1600" b="0" dirty="0"/>
              <a:t>Прием вынесения: на поверхности «таблетки» должны быть «уколы»</a:t>
            </a:r>
          </a:p>
          <a:p>
            <a:pPr>
              <a:buFontTx/>
              <a:buChar char="-"/>
            </a:pPr>
            <a:r>
              <a:rPr lang="ru-RU" sz="1600" dirty="0"/>
              <a:t>Контрольное решение – таблетки с жидким содержимым, с растворимой оболочкой, под которой острая оболочка, которая прокалывает капилляры в кишечнике</a:t>
            </a:r>
          </a:p>
          <a:p>
            <a:pPr marL="0" indent="0">
              <a:buNone/>
            </a:pPr>
            <a:r>
              <a:rPr lang="ru-RU" sz="1600" b="0" dirty="0"/>
              <a:t>Прием объединения: можно представить предыдущее решение как объединение оболочек</a:t>
            </a:r>
          </a:p>
          <a:p>
            <a:pPr marL="0" indent="0">
              <a:buNone/>
            </a:pPr>
            <a:r>
              <a:rPr lang="ru-RU" sz="1600" b="0" dirty="0"/>
              <a:t>Прием универсальности: таблетка и легко проглатывается, и колется</a:t>
            </a:r>
          </a:p>
          <a:p>
            <a:pPr marL="0" indent="0">
              <a:buNone/>
            </a:pPr>
            <a:r>
              <a:rPr lang="ru-RU" sz="1600" b="0" dirty="0"/>
              <a:t>Прием «матрешки»: одна оболочка в другой</a:t>
            </a:r>
          </a:p>
          <a:p>
            <a:pPr marL="0" indent="0">
              <a:buNone/>
            </a:pPr>
            <a:r>
              <a:rPr lang="ru-RU" sz="1600" b="0" dirty="0"/>
              <a:t>Прием предварительного </a:t>
            </a:r>
            <a:r>
              <a:rPr lang="ru-RU" sz="1600" b="0" dirty="0" err="1"/>
              <a:t>антидействия</a:t>
            </a:r>
            <a:r>
              <a:rPr lang="ru-RU" sz="1600" b="0" dirty="0"/>
              <a:t>: не подходит</a:t>
            </a:r>
          </a:p>
          <a:p>
            <a:pPr marL="0" indent="0">
              <a:buNone/>
            </a:pPr>
            <a:r>
              <a:rPr lang="ru-RU" sz="1600" b="0" dirty="0"/>
              <a:t>Прием предварительного действия: заранее расположить «иглы» внутри «таблетки»</a:t>
            </a:r>
          </a:p>
          <a:p>
            <a:pPr marL="0" indent="0">
              <a:buNone/>
            </a:pPr>
            <a:r>
              <a:rPr lang="ru-RU" sz="1600" b="0" dirty="0"/>
              <a:t>Прием заранее подложенной подушки: наверное нужны средства «залечивания» капилляров</a:t>
            </a:r>
          </a:p>
        </p:txBody>
      </p:sp>
    </p:spTree>
    <p:extLst>
      <p:ext uri="{BB962C8B-B14F-4D97-AF65-F5344CB8AC3E}">
        <p14:creationId xmlns:p14="http://schemas.microsoft.com/office/powerpoint/2010/main" val="7573390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320D01-89B4-4F0B-85EB-7C6991722980}"/>
              </a:ext>
            </a:extLst>
          </p:cNvPr>
          <p:cNvSpPr>
            <a:spLocks noGrp="1"/>
          </p:cNvSpPr>
          <p:nvPr>
            <p:ph idx="1"/>
          </p:nvPr>
        </p:nvSpPr>
        <p:spPr>
          <a:xfrm>
            <a:off x="0" y="0"/>
            <a:ext cx="9144000" cy="1398414"/>
          </a:xfrm>
          <a:gradFill>
            <a:gsLst>
              <a:gs pos="91000">
                <a:srgbClr val="0070C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ru-RU" sz="2400" dirty="0">
                <a:solidFill>
                  <a:schemeClr val="bg1"/>
                </a:solidFill>
              </a:rPr>
              <a:t>Файл самооценки системы «Икар и Дедал»</a:t>
            </a:r>
          </a:p>
          <a:p>
            <a:pPr marL="0" indent="0" algn="ctr">
              <a:buNone/>
            </a:pPr>
            <a:r>
              <a:rPr lang="ru-RU" sz="2400" dirty="0">
                <a:solidFill>
                  <a:schemeClr val="bg1"/>
                </a:solidFill>
              </a:rPr>
              <a:t>Задания для диагностики</a:t>
            </a:r>
          </a:p>
        </p:txBody>
      </p:sp>
      <p:pic>
        <p:nvPicPr>
          <p:cNvPr id="4" name="Рисунок 3">
            <a:extLst>
              <a:ext uri="{FF2B5EF4-FFF2-40B4-BE49-F238E27FC236}">
                <a16:creationId xmlns:a16="http://schemas.microsoft.com/office/drawing/2014/main" id="{8C03F58E-1413-4EFA-A33B-3FDC3755FB39}"/>
              </a:ext>
            </a:extLst>
          </p:cNvPr>
          <p:cNvPicPr>
            <a:picLocks noChangeAspect="1"/>
          </p:cNvPicPr>
          <p:nvPr/>
        </p:nvPicPr>
        <p:blipFill rotWithShape="1">
          <a:blip r:embed="rId2">
            <a:extLst>
              <a:ext uri="{28A0092B-C50C-407E-A947-70E740481C1C}">
                <a14:useLocalDpi xmlns:a14="http://schemas.microsoft.com/office/drawing/2010/main" val="0"/>
              </a:ext>
            </a:extLst>
          </a:blip>
          <a:srcRect l="2896" r="2703" b="5506"/>
          <a:stretch/>
        </p:blipFill>
        <p:spPr>
          <a:xfrm>
            <a:off x="2954103" y="2548156"/>
            <a:ext cx="3235794" cy="204825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90790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F3EBAE-6561-4796-9D74-6C1E36E4B79A}"/>
              </a:ext>
            </a:extLst>
          </p:cNvPr>
          <p:cNvSpPr>
            <a:spLocks noGrp="1"/>
          </p:cNvSpPr>
          <p:nvPr>
            <p:ph type="title"/>
          </p:nvPr>
        </p:nvSpPr>
        <p:spPr/>
        <p:txBody>
          <a:bodyPr/>
          <a:lstStyle/>
          <a:p>
            <a:r>
              <a:rPr lang="ru-RU" dirty="0"/>
              <a:t>Разбор</a:t>
            </a:r>
          </a:p>
        </p:txBody>
      </p:sp>
      <p:sp>
        <p:nvSpPr>
          <p:cNvPr id="3" name="Объект 2">
            <a:extLst>
              <a:ext uri="{FF2B5EF4-FFF2-40B4-BE49-F238E27FC236}">
                <a16:creationId xmlns:a16="http://schemas.microsoft.com/office/drawing/2014/main" id="{662F0571-1B3D-47A3-A85D-E050785855DD}"/>
              </a:ext>
            </a:extLst>
          </p:cNvPr>
          <p:cNvSpPr>
            <a:spLocks noGrp="1"/>
          </p:cNvSpPr>
          <p:nvPr>
            <p:ph idx="1"/>
          </p:nvPr>
        </p:nvSpPr>
        <p:spPr>
          <a:xfrm>
            <a:off x="196209" y="697189"/>
            <a:ext cx="8763233" cy="5542369"/>
          </a:xfrm>
        </p:spPr>
        <p:txBody>
          <a:bodyPr/>
          <a:lstStyle/>
          <a:p>
            <a:pPr marL="0" indent="0">
              <a:buNone/>
            </a:pPr>
            <a:r>
              <a:rPr lang="ru-RU" dirty="0"/>
              <a:t>Решения:</a:t>
            </a:r>
          </a:p>
          <a:p>
            <a:pPr marL="0" indent="0">
              <a:buNone/>
            </a:pPr>
            <a:r>
              <a:rPr lang="ru-RU" sz="1600" b="0" dirty="0"/>
              <a:t>Прием наоборот: сделать укол таблеткой</a:t>
            </a:r>
          </a:p>
          <a:p>
            <a:pPr marL="0" indent="0">
              <a:buNone/>
            </a:pPr>
            <a:r>
              <a:rPr lang="ru-RU" sz="1600" b="0" dirty="0"/>
              <a:t>Прием динамичности: динамично изменяющаяся «таблетка»</a:t>
            </a:r>
          </a:p>
          <a:p>
            <a:pPr marL="0" indent="0">
              <a:buNone/>
            </a:pPr>
            <a:r>
              <a:rPr lang="ru-RU" sz="1600" b="0" dirty="0"/>
              <a:t>Прием обратить вред в пользу: сделать много маленьких «уколов»</a:t>
            </a:r>
          </a:p>
          <a:p>
            <a:pPr marL="0" indent="0">
              <a:buNone/>
            </a:pPr>
            <a:r>
              <a:rPr lang="ru-RU" sz="1600" dirty="0"/>
              <a:t>Решение – доставка вещества с помощью пластыря, колючей поверхности, которая ранит кожу и проводит вещество внутрь</a:t>
            </a:r>
          </a:p>
          <a:p>
            <a:pPr marL="0" indent="0">
              <a:buNone/>
            </a:pPr>
            <a:r>
              <a:rPr lang="ru-RU" sz="1600" b="0" dirty="0"/>
              <a:t>Прием обратной связи: не подходит</a:t>
            </a:r>
          </a:p>
          <a:p>
            <a:pPr marL="0" indent="0">
              <a:buNone/>
            </a:pPr>
            <a:r>
              <a:rPr lang="ru-RU" sz="1600" b="0" dirty="0"/>
              <a:t>Прием посредника: присоединить что-то, что сможет доставить (или защитить) вещество до сосуда</a:t>
            </a:r>
          </a:p>
          <a:p>
            <a:pPr marL="0" indent="0">
              <a:buNone/>
            </a:pPr>
            <a:r>
              <a:rPr lang="ru-RU" sz="1600" b="0" dirty="0"/>
              <a:t>Решение – есть решения, в которых изменяется сам инсулин</a:t>
            </a:r>
          </a:p>
          <a:p>
            <a:pPr marL="0" indent="0">
              <a:buNone/>
            </a:pPr>
            <a:r>
              <a:rPr lang="ru-RU" sz="1600" b="0" dirty="0"/>
              <a:t>Прием самообслуживания: не подходит</a:t>
            </a:r>
          </a:p>
          <a:p>
            <a:pPr marL="0" indent="0">
              <a:buNone/>
            </a:pPr>
            <a:r>
              <a:rPr lang="ru-RU" sz="1600" b="0" dirty="0"/>
              <a:t>Прием копирования: не подходит</a:t>
            </a:r>
          </a:p>
          <a:p>
            <a:pPr marL="0" indent="0">
              <a:buNone/>
            </a:pPr>
            <a:r>
              <a:rPr lang="ru-RU" sz="1600" b="0" dirty="0"/>
              <a:t>Прием окраски: не подходит</a:t>
            </a:r>
          </a:p>
        </p:txBody>
      </p:sp>
    </p:spTree>
    <p:extLst>
      <p:ext uri="{BB962C8B-B14F-4D97-AF65-F5344CB8AC3E}">
        <p14:creationId xmlns:p14="http://schemas.microsoft.com/office/powerpoint/2010/main" val="11046706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D06890-A64F-4C54-BB3F-1795F5D8E2CE}"/>
              </a:ext>
            </a:extLst>
          </p:cNvPr>
          <p:cNvSpPr>
            <a:spLocks noGrp="1"/>
          </p:cNvSpPr>
          <p:nvPr>
            <p:ph type="title"/>
          </p:nvPr>
        </p:nvSpPr>
        <p:spPr/>
        <p:txBody>
          <a:bodyPr/>
          <a:lstStyle/>
          <a:p>
            <a:r>
              <a:rPr lang="en-US" dirty="0" err="1"/>
              <a:t>Compinno</a:t>
            </a:r>
            <a:r>
              <a:rPr lang="en-US" dirty="0"/>
              <a:t>-TRIZ </a:t>
            </a:r>
            <a:r>
              <a:rPr lang="ru-RU" dirty="0"/>
              <a:t>для решения изобретательских задач</a:t>
            </a:r>
          </a:p>
        </p:txBody>
      </p:sp>
      <p:pic>
        <p:nvPicPr>
          <p:cNvPr id="5" name="Рисунок 4">
            <a:extLst>
              <a:ext uri="{FF2B5EF4-FFF2-40B4-BE49-F238E27FC236}">
                <a16:creationId xmlns:a16="http://schemas.microsoft.com/office/drawing/2014/main" id="{256FBC85-6F70-4288-8879-3976463F73B3}"/>
              </a:ext>
            </a:extLst>
          </p:cNvPr>
          <p:cNvPicPr>
            <a:picLocks noChangeAspect="1"/>
          </p:cNvPicPr>
          <p:nvPr/>
        </p:nvPicPr>
        <p:blipFill>
          <a:blip r:embed="rId2"/>
          <a:stretch>
            <a:fillRect/>
          </a:stretch>
        </p:blipFill>
        <p:spPr>
          <a:xfrm>
            <a:off x="0" y="1342938"/>
            <a:ext cx="9144000" cy="4675461"/>
          </a:xfrm>
          <a:prstGeom prst="rect">
            <a:avLst/>
          </a:prstGeom>
        </p:spPr>
      </p:pic>
      <p:sp>
        <p:nvSpPr>
          <p:cNvPr id="6" name="TextBox 5">
            <a:extLst>
              <a:ext uri="{FF2B5EF4-FFF2-40B4-BE49-F238E27FC236}">
                <a16:creationId xmlns:a16="http://schemas.microsoft.com/office/drawing/2014/main" id="{29EDE917-0727-440A-A0CC-1BA16F37F1CF}"/>
              </a:ext>
            </a:extLst>
          </p:cNvPr>
          <p:cNvSpPr txBox="1"/>
          <p:nvPr/>
        </p:nvSpPr>
        <p:spPr>
          <a:xfrm>
            <a:off x="749547" y="654935"/>
            <a:ext cx="3260390" cy="369332"/>
          </a:xfrm>
          <a:prstGeom prst="rect">
            <a:avLst/>
          </a:prstGeom>
          <a:noFill/>
        </p:spPr>
        <p:txBody>
          <a:bodyPr wrap="square">
            <a:spAutoFit/>
          </a:bodyPr>
          <a:lstStyle/>
          <a:p>
            <a:r>
              <a:rPr lang="en-US" dirty="0">
                <a:hlinkClick r:id="rId3"/>
              </a:rPr>
              <a:t>http://ariz-2010.appspot.com/</a:t>
            </a:r>
            <a:r>
              <a:rPr lang="en-US" dirty="0"/>
              <a:t> </a:t>
            </a:r>
            <a:endParaRPr lang="ru-RU" dirty="0"/>
          </a:p>
        </p:txBody>
      </p:sp>
    </p:spTree>
    <p:extLst>
      <p:ext uri="{BB962C8B-B14F-4D97-AF65-F5344CB8AC3E}">
        <p14:creationId xmlns:p14="http://schemas.microsoft.com/office/powerpoint/2010/main" val="163089402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196752"/>
            <a:ext cx="8856984" cy="4810539"/>
          </a:xfrm>
        </p:spPr>
        <p:txBody>
          <a:bodyPr>
            <a:normAutofit/>
          </a:bodyPr>
          <a:lstStyle/>
          <a:p>
            <a:pPr marL="109728" indent="0">
              <a:buNone/>
            </a:pPr>
            <a:endParaRPr lang="ru-RU" sz="2400" dirty="0"/>
          </a:p>
          <a:p>
            <a:pPr marL="109728" indent="0">
              <a:buNone/>
            </a:pPr>
            <a:endParaRPr lang="ru-RU" dirty="0"/>
          </a:p>
          <a:p>
            <a:pPr marL="109728" indent="0">
              <a:buNone/>
            </a:pPr>
            <a:endParaRPr lang="ru-RU" dirty="0"/>
          </a:p>
        </p:txBody>
      </p:sp>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mtClean="0"/>
              <a:pPr/>
              <a:t>32</a:t>
            </a:fld>
            <a:endParaRPr lang="ru-RU"/>
          </a:p>
        </p:txBody>
      </p:sp>
      <p:sp>
        <p:nvSpPr>
          <p:cNvPr id="8" name="Прямоугольник 7">
            <a:extLst>
              <a:ext uri="{FF2B5EF4-FFF2-40B4-BE49-F238E27FC236}">
                <a16:creationId xmlns:a16="http://schemas.microsoft.com/office/drawing/2014/main" id="{E71B5256-E132-4EDA-9C87-E5933B4C0089}"/>
              </a:ext>
            </a:extLst>
          </p:cNvPr>
          <p:cNvSpPr/>
          <p:nvPr/>
        </p:nvSpPr>
        <p:spPr>
          <a:xfrm>
            <a:off x="190292" y="1366774"/>
            <a:ext cx="8928992" cy="4247317"/>
          </a:xfrm>
          <a:prstGeom prst="rect">
            <a:avLst/>
          </a:prstGeom>
        </p:spPr>
        <p:txBody>
          <a:bodyPr wrap="square">
            <a:spAutoFit/>
          </a:bodyPr>
          <a:lstStyle/>
          <a:p>
            <a:r>
              <a:rPr lang="ru-RU" b="1" dirty="0"/>
              <a:t>Задания номинации «Изобретательство» оцениваются по следующим критериям:</a:t>
            </a:r>
          </a:p>
          <a:p>
            <a:pPr marL="285750" indent="-285750">
              <a:buFontTx/>
              <a:buChar char="-"/>
            </a:pPr>
            <a:r>
              <a:rPr lang="ru-RU" b="1" u="sng" dirty="0"/>
              <a:t>Формулировка противоречий </a:t>
            </a:r>
            <a:r>
              <a:rPr lang="ru-RU" b="1" dirty="0"/>
              <a:t>(точность формулировки, последовательность от изобретательской ситуации (дана в задаче) – противоречие требований – противоречие свойств)</a:t>
            </a:r>
          </a:p>
          <a:p>
            <a:pPr marL="285750" indent="-285750">
              <a:buFontTx/>
              <a:buChar char="-"/>
            </a:pPr>
            <a:r>
              <a:rPr lang="ru-RU" b="1" dirty="0"/>
              <a:t>Выявление Конфликтной Пары (Инструмент и Изделие)</a:t>
            </a:r>
          </a:p>
          <a:p>
            <a:pPr marL="285750" indent="-285750">
              <a:buFontTx/>
              <a:buChar char="-"/>
            </a:pPr>
            <a:r>
              <a:rPr lang="ru-RU" b="1" u="sng" dirty="0"/>
              <a:t>Формулировка ИКР </a:t>
            </a:r>
            <a:r>
              <a:rPr lang="ru-RU" b="1" dirty="0"/>
              <a:t>(точность формулировки, соответствие противоречиям)</a:t>
            </a:r>
          </a:p>
          <a:p>
            <a:pPr marL="285750" indent="-285750">
              <a:buFontTx/>
              <a:buChar char="-"/>
            </a:pPr>
            <a:r>
              <a:rPr lang="ru-RU" b="1" u="sng" dirty="0"/>
              <a:t>Использование приемов </a:t>
            </a:r>
            <a:r>
              <a:rPr lang="ru-RU" b="1" dirty="0"/>
              <a:t>(соответствует ли выбор приемов сформулированным противоречиям)</a:t>
            </a:r>
          </a:p>
          <a:p>
            <a:pPr marL="285750" indent="-285750">
              <a:buFontTx/>
              <a:buChar char="-"/>
            </a:pPr>
            <a:r>
              <a:rPr lang="ru-RU" b="1" dirty="0"/>
              <a:t>Насколько подробно рассматриваются и как используются </a:t>
            </a:r>
            <a:r>
              <a:rPr lang="ru-RU" b="1" u="sng" dirty="0"/>
              <a:t>ресурсы</a:t>
            </a:r>
          </a:p>
          <a:p>
            <a:pPr marL="285750" indent="-285750">
              <a:buFontTx/>
              <a:buChar char="-"/>
            </a:pPr>
            <a:r>
              <a:rPr lang="ru-RU" b="1" u="sng" dirty="0"/>
              <a:t>Разрешено ли </a:t>
            </a:r>
            <a:r>
              <a:rPr lang="ru-RU" b="1" dirty="0"/>
              <a:t>сформулированное </a:t>
            </a:r>
            <a:r>
              <a:rPr lang="ru-RU" b="1" u="sng" dirty="0"/>
              <a:t>противоречие</a:t>
            </a:r>
            <a:r>
              <a:rPr lang="ru-RU" b="1" dirty="0"/>
              <a:t> или решение «ушло в сторону»</a:t>
            </a:r>
          </a:p>
          <a:p>
            <a:pPr marL="285750" indent="-285750">
              <a:buFontTx/>
              <a:buChar char="-"/>
            </a:pPr>
            <a:r>
              <a:rPr lang="ru-RU" b="1" dirty="0"/>
              <a:t>Критерий </a:t>
            </a:r>
            <a:r>
              <a:rPr lang="ru-RU" b="1" u="sng" dirty="0"/>
              <a:t>«оригинальность» </a:t>
            </a:r>
            <a:r>
              <a:rPr lang="ru-RU" b="1" dirty="0"/>
              <a:t>в основном относится к решениям предлагаемым дополнительно к контрольному</a:t>
            </a:r>
          </a:p>
        </p:txBody>
      </p:sp>
      <p:pic>
        <p:nvPicPr>
          <p:cNvPr id="7" name="Picture 10">
            <a:extLst>
              <a:ext uri="{FF2B5EF4-FFF2-40B4-BE49-F238E27FC236}">
                <a16:creationId xmlns:a16="http://schemas.microsoft.com/office/drawing/2014/main" id="{BF33128D-0518-4F90-87E0-21A07448B4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875" y="234858"/>
            <a:ext cx="805769" cy="63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5">
            <a:extLst>
              <a:ext uri="{FF2B5EF4-FFF2-40B4-BE49-F238E27FC236}">
                <a16:creationId xmlns:a16="http://schemas.microsoft.com/office/drawing/2014/main" id="{FEEA707F-6596-4E40-BE5F-60E432264574}"/>
              </a:ext>
            </a:extLst>
          </p:cNvPr>
          <p:cNvSpPr>
            <a:spLocks noGrp="1"/>
          </p:cNvSpPr>
          <p:nvPr>
            <p:ph type="title"/>
          </p:nvPr>
        </p:nvSpPr>
        <p:spPr/>
        <p:txBody>
          <a:bodyPr/>
          <a:lstStyle/>
          <a:p>
            <a:r>
              <a:rPr lang="ru-RU" dirty="0"/>
              <a:t>Критерии оценки</a:t>
            </a:r>
          </a:p>
        </p:txBody>
      </p:sp>
    </p:spTree>
    <p:extLst>
      <p:ext uri="{BB962C8B-B14F-4D97-AF65-F5344CB8AC3E}">
        <p14:creationId xmlns:p14="http://schemas.microsoft.com/office/powerpoint/2010/main" val="147874104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64E8DF-970A-43E8-95BB-9EC98BCA3B40}"/>
              </a:ext>
            </a:extLst>
          </p:cNvPr>
          <p:cNvSpPr>
            <a:spLocks noGrp="1"/>
          </p:cNvSpPr>
          <p:nvPr>
            <p:ph type="title"/>
          </p:nvPr>
        </p:nvSpPr>
        <p:spPr/>
        <p:txBody>
          <a:bodyPr/>
          <a:lstStyle/>
          <a:p>
            <a:r>
              <a:rPr lang="ru-RU" dirty="0"/>
              <a:t>АРИЗ – эталон изобретательского мышления</a:t>
            </a:r>
          </a:p>
        </p:txBody>
      </p:sp>
      <p:sp>
        <p:nvSpPr>
          <p:cNvPr id="4" name="Объект 1">
            <a:extLst>
              <a:ext uri="{FF2B5EF4-FFF2-40B4-BE49-F238E27FC236}">
                <a16:creationId xmlns:a16="http://schemas.microsoft.com/office/drawing/2014/main" id="{76CFA8BB-FFF0-4DE3-A01E-2665ADCD3C9B}"/>
              </a:ext>
            </a:extLst>
          </p:cNvPr>
          <p:cNvSpPr txBox="1">
            <a:spLocks/>
          </p:cNvSpPr>
          <p:nvPr/>
        </p:nvSpPr>
        <p:spPr>
          <a:xfrm>
            <a:off x="121640" y="1194132"/>
            <a:ext cx="8900719" cy="5117435"/>
          </a:xfrm>
          <a:prstGeom prst="rect">
            <a:avLst/>
          </a:prstGeom>
        </p:spPr>
        <p:txBody>
          <a:bodyPr vert="horz" lIns="91440" tIns="45720" rIns="91440" bIns="45720" numCol="2" rtlCol="0">
            <a:normAutofit fontScale="70000" lnSpcReduction="20000"/>
          </a:bodyPr>
          <a:lstStyle>
            <a:lvl1pPr marL="365760" indent="-256032" algn="l" defTabSz="914400" rtl="0" eaLnBrk="1" latinLnBrk="0" hangingPunct="1">
              <a:lnSpc>
                <a:spcPct val="90000"/>
              </a:lnSpc>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defTabSz="914400" rtl="0" eaLnBrk="1" latinLnBrk="0" hangingPunct="1">
              <a:lnSpc>
                <a:spcPct val="90000"/>
              </a:lnSpc>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defTabSz="914400" rtl="0" eaLnBrk="1" latinLnBrk="0" hangingPunct="1">
              <a:lnSpc>
                <a:spcPct val="90000"/>
              </a:lnSpc>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defTabSz="914400" rtl="0" eaLnBrk="1" latinLnBrk="0" hangingPunct="1">
              <a:lnSpc>
                <a:spcPct val="90000"/>
              </a:lnSpc>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defTabSz="914400" rtl="0" eaLnBrk="1" latinLnBrk="0" hangingPunct="1">
              <a:lnSpc>
                <a:spcPct val="90000"/>
              </a:lnSpc>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defTabSz="914400" rtl="0" eaLnBrk="1" latinLnBrk="0" hangingPunct="1">
              <a:lnSpc>
                <a:spcPct val="90000"/>
              </a:lnSpc>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defTabSz="914400" rtl="0" eaLnBrk="1" latinLnBrk="0" hangingPunct="1">
              <a:lnSpc>
                <a:spcPct val="90000"/>
              </a:lnSpc>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defTabSz="914400" rtl="0" eaLnBrk="1" latinLnBrk="0" hangingPunct="1">
              <a:lnSpc>
                <a:spcPct val="90000"/>
              </a:lnSpc>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defTabSz="914400" rtl="0" eaLnBrk="1" latinLnBrk="0" hangingPunct="1">
              <a:lnSpc>
                <a:spcPct val="90000"/>
              </a:lnSpc>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 Анализ.</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А. Компонентный анализ</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Б. Структурный анализ</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В. Анализ функций</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lang="ru-RU" sz="3200" dirty="0">
                <a:solidFill>
                  <a:sysClr val="windowText" lastClr="000000"/>
                </a:solidFill>
                <a:latin typeface="Calibri" panose="020F0502020204030204"/>
              </a:rPr>
              <a:t>Г. Переход в надсистему</a:t>
            </a:r>
            <a:endPar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lang="ru-RU" sz="3200" dirty="0">
                <a:solidFill>
                  <a:sysClr val="windowText" lastClr="000000"/>
                </a:solidFill>
                <a:latin typeface="Calibri" panose="020F0502020204030204"/>
              </a:rPr>
              <a:t>Д</a:t>
            </a: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Изменение систем во времени.</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lang="ru-RU" sz="3200" dirty="0">
                <a:solidFill>
                  <a:sysClr val="windowText" lastClr="000000"/>
                </a:solidFill>
                <a:latin typeface="Calibri" panose="020F0502020204030204"/>
              </a:rPr>
              <a:t>Е</a:t>
            </a: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Чувствительность к противоречиям.</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lang="ru-RU" sz="3200" dirty="0">
                <a:solidFill>
                  <a:sysClr val="windowText" lastClr="000000"/>
                </a:solidFill>
                <a:latin typeface="Calibri" panose="020F0502020204030204"/>
              </a:rPr>
              <a:t>Ж</a:t>
            </a: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Идеальное моделирование.</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II. Синтез.</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Ж. Использование ресурсов.</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З. Использование аналогий.</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И. Гибкость (способность генерировать большое количество разнообразных идей).</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К. Применение приемов разрешения противоречий.</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ru-RU"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III. Оценка.</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Л. Чувствительность к разрешению противоречий.</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М. Критичность.</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Н. Оригинальность.</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ru-RU" sz="3100" b="0" i="0" u="none" strike="noStrike" kern="1200" cap="none" spc="0" normalizeH="0" baseline="0" noProof="0" dirty="0">
                <a:ln>
                  <a:noFill/>
                </a:ln>
                <a:solidFill>
                  <a:sysClr val="windowText" lastClr="000000"/>
                </a:solidFill>
                <a:effectLst/>
                <a:uLnTx/>
                <a:uFillTx/>
                <a:latin typeface="Lucida Sans Unicode"/>
                <a:ea typeface="+mn-ea"/>
                <a:cs typeface="+mn-cs"/>
              </a:rPr>
              <a:t> </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ru-RU"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
        <p:nvSpPr>
          <p:cNvPr id="7" name="TextBox 6">
            <a:extLst>
              <a:ext uri="{FF2B5EF4-FFF2-40B4-BE49-F238E27FC236}">
                <a16:creationId xmlns:a16="http://schemas.microsoft.com/office/drawing/2014/main" id="{894A69F3-C973-4492-A6D1-A4D2403C682F}"/>
              </a:ext>
            </a:extLst>
          </p:cNvPr>
          <p:cNvSpPr txBox="1"/>
          <p:nvPr/>
        </p:nvSpPr>
        <p:spPr>
          <a:xfrm>
            <a:off x="121640" y="4162425"/>
            <a:ext cx="4345585" cy="2308324"/>
          </a:xfrm>
          <a:prstGeom prst="rect">
            <a:avLst/>
          </a:prstGeom>
          <a:solidFill>
            <a:srgbClr val="89CCFF"/>
          </a:solidFill>
        </p:spPr>
        <p:txBody>
          <a:bodyPr wrap="square" rtlCol="0">
            <a:spAutoFit/>
          </a:bodyPr>
          <a:lstStyle/>
          <a:p>
            <a:pPr marL="285750" indent="-285750">
              <a:buFont typeface="Arial" panose="020B0604020202020204" pitchFamily="34" charset="0"/>
              <a:buChar char="•"/>
            </a:pPr>
            <a:r>
              <a:rPr lang="ru-RU" dirty="0"/>
              <a:t>1 уровень – готовая задача</a:t>
            </a:r>
          </a:p>
          <a:p>
            <a:pPr marL="285750" indent="-285750">
              <a:buFont typeface="Arial" panose="020B0604020202020204" pitchFamily="34" charset="0"/>
              <a:buChar char="•"/>
            </a:pPr>
            <a:r>
              <a:rPr lang="ru-RU" dirty="0"/>
              <a:t>2 уровень – выбор задачи или объекта</a:t>
            </a:r>
          </a:p>
          <a:p>
            <a:pPr marL="285750" indent="-285750">
              <a:buFont typeface="Arial" panose="020B0604020202020204" pitchFamily="34" charset="0"/>
              <a:buChar char="•"/>
            </a:pPr>
            <a:r>
              <a:rPr lang="ru-RU" dirty="0"/>
              <a:t>3 уровень – частичное изменение</a:t>
            </a:r>
          </a:p>
          <a:p>
            <a:pPr marL="285750" indent="-285750">
              <a:buFont typeface="Arial" panose="020B0604020202020204" pitchFamily="34" charset="0"/>
              <a:buChar char="•"/>
            </a:pPr>
            <a:r>
              <a:rPr lang="ru-RU" dirty="0"/>
              <a:t>4 уровень – создание нового или полное изменение старого</a:t>
            </a:r>
          </a:p>
          <a:p>
            <a:pPr marL="285750" indent="-285750">
              <a:buFont typeface="Arial" panose="020B0604020202020204" pitchFamily="34" charset="0"/>
              <a:buChar char="•"/>
            </a:pPr>
            <a:r>
              <a:rPr lang="ru-RU" dirty="0"/>
              <a:t>5 уровень – создание нового комплекса объектов</a:t>
            </a:r>
          </a:p>
        </p:txBody>
      </p:sp>
      <p:sp>
        <p:nvSpPr>
          <p:cNvPr id="8" name="TextBox 7">
            <a:extLst>
              <a:ext uri="{FF2B5EF4-FFF2-40B4-BE49-F238E27FC236}">
                <a16:creationId xmlns:a16="http://schemas.microsoft.com/office/drawing/2014/main" id="{E0A0DE9F-F5B2-4B9A-8C8F-EC3EBE488FA6}"/>
              </a:ext>
            </a:extLst>
          </p:cNvPr>
          <p:cNvSpPr txBox="1"/>
          <p:nvPr/>
        </p:nvSpPr>
        <p:spPr>
          <a:xfrm>
            <a:off x="19050" y="658241"/>
            <a:ext cx="9124950" cy="369332"/>
          </a:xfrm>
          <a:prstGeom prst="rect">
            <a:avLst/>
          </a:prstGeom>
          <a:noFill/>
        </p:spPr>
        <p:txBody>
          <a:bodyPr wrap="square" rtlCol="0">
            <a:spAutoFit/>
          </a:bodyPr>
          <a:lstStyle/>
          <a:p>
            <a:r>
              <a:rPr lang="ru-RU" dirty="0"/>
              <a:t>Во всех модификациях АРИЗ выделяются три стадии: АНАЛИЗ, СИНТЕЗ, ОЦЕНКА</a:t>
            </a:r>
          </a:p>
        </p:txBody>
      </p:sp>
      <p:pic>
        <p:nvPicPr>
          <p:cNvPr id="9" name="Picture 2">
            <a:extLst>
              <a:ext uri="{FF2B5EF4-FFF2-40B4-BE49-F238E27FC236}">
                <a16:creationId xmlns:a16="http://schemas.microsoft.com/office/drawing/2014/main" id="{8C68A8D6-9632-4962-9D59-BAB61527A0C2}"/>
              </a:ext>
            </a:extLst>
          </p:cNvPr>
          <p:cNvPicPr>
            <a:picLocks noChangeAspect="1" noChangeArrowheads="1"/>
          </p:cNvPicPr>
          <p:nvPr/>
        </p:nvPicPr>
        <p:blipFill>
          <a:blip r:embed="rId2" cstate="print">
            <a:duotone>
              <a:prstClr val="black"/>
              <a:srgbClr val="23997A">
                <a:tint val="45000"/>
                <a:satMod val="400000"/>
              </a:srgb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68109" y="4579268"/>
            <a:ext cx="1837758" cy="18914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84125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B51D3-1859-4085-BCC4-ABB26F81F476}"/>
              </a:ext>
            </a:extLst>
          </p:cNvPr>
          <p:cNvSpPr>
            <a:spLocks noGrp="1"/>
          </p:cNvSpPr>
          <p:nvPr>
            <p:ph type="title"/>
          </p:nvPr>
        </p:nvSpPr>
        <p:spPr/>
        <p:txBody>
          <a:bodyPr/>
          <a:lstStyle/>
          <a:p>
            <a:r>
              <a:rPr lang="ru-RU" dirty="0"/>
              <a:t>Шкала изобретательности. АНАЛИЗ</a:t>
            </a:r>
          </a:p>
        </p:txBody>
      </p:sp>
      <p:graphicFrame>
        <p:nvGraphicFramePr>
          <p:cNvPr id="9" name="Таблица 8">
            <a:extLst>
              <a:ext uri="{FF2B5EF4-FFF2-40B4-BE49-F238E27FC236}">
                <a16:creationId xmlns:a16="http://schemas.microsoft.com/office/drawing/2014/main" id="{18D017FE-1C63-4E5D-B35C-CF2112579A12}"/>
              </a:ext>
            </a:extLst>
          </p:cNvPr>
          <p:cNvGraphicFramePr>
            <a:graphicFrameLocks noGrp="1"/>
          </p:cNvGraphicFramePr>
          <p:nvPr/>
        </p:nvGraphicFramePr>
        <p:xfrm>
          <a:off x="25167" y="792290"/>
          <a:ext cx="9093669" cy="5661199"/>
        </p:xfrm>
        <a:graphic>
          <a:graphicData uri="http://schemas.openxmlformats.org/drawingml/2006/table">
            <a:tbl>
              <a:tblPr firstRow="1" firstCol="1" lastRow="1" lastCol="1" bandRow="1" bandCol="1"/>
              <a:tblGrid>
                <a:gridCol w="1191237">
                  <a:extLst>
                    <a:ext uri="{9D8B030D-6E8A-4147-A177-3AD203B41FA5}">
                      <a16:colId xmlns:a16="http://schemas.microsoft.com/office/drawing/2014/main" val="3647459340"/>
                    </a:ext>
                  </a:extLst>
                </a:gridCol>
                <a:gridCol w="1164852">
                  <a:extLst>
                    <a:ext uri="{9D8B030D-6E8A-4147-A177-3AD203B41FA5}">
                      <a16:colId xmlns:a16="http://schemas.microsoft.com/office/drawing/2014/main" val="1608064049"/>
                    </a:ext>
                  </a:extLst>
                </a:gridCol>
                <a:gridCol w="1298113">
                  <a:extLst>
                    <a:ext uri="{9D8B030D-6E8A-4147-A177-3AD203B41FA5}">
                      <a16:colId xmlns:a16="http://schemas.microsoft.com/office/drawing/2014/main" val="3481345227"/>
                    </a:ext>
                  </a:extLst>
                </a:gridCol>
                <a:gridCol w="1362414">
                  <a:extLst>
                    <a:ext uri="{9D8B030D-6E8A-4147-A177-3AD203B41FA5}">
                      <a16:colId xmlns:a16="http://schemas.microsoft.com/office/drawing/2014/main" val="750197338"/>
                    </a:ext>
                  </a:extLst>
                </a:gridCol>
                <a:gridCol w="1375795">
                  <a:extLst>
                    <a:ext uri="{9D8B030D-6E8A-4147-A177-3AD203B41FA5}">
                      <a16:colId xmlns:a16="http://schemas.microsoft.com/office/drawing/2014/main" val="2761022275"/>
                    </a:ext>
                  </a:extLst>
                </a:gridCol>
                <a:gridCol w="1342239">
                  <a:extLst>
                    <a:ext uri="{9D8B030D-6E8A-4147-A177-3AD203B41FA5}">
                      <a16:colId xmlns:a16="http://schemas.microsoft.com/office/drawing/2014/main" val="3995600199"/>
                    </a:ext>
                  </a:extLst>
                </a:gridCol>
                <a:gridCol w="1359019">
                  <a:extLst>
                    <a:ext uri="{9D8B030D-6E8A-4147-A177-3AD203B41FA5}">
                      <a16:colId xmlns:a16="http://schemas.microsoft.com/office/drawing/2014/main" val="1013449534"/>
                    </a:ext>
                  </a:extLst>
                </a:gridCol>
              </a:tblGrid>
              <a:tr h="209759">
                <a:tc>
                  <a:txBody>
                    <a:bodyPr/>
                    <a:lstStyle/>
                    <a:p>
                      <a:r>
                        <a:rPr lang="ru-RU" sz="1400">
                          <a:effectLst/>
                          <a:latin typeface="Times New Roman" panose="02020603050405020304" pitchFamily="18" charset="0"/>
                          <a:ea typeface="MS Mincho" panose="02020609040205080304" pitchFamily="49" charset="-128"/>
                        </a:rPr>
                        <a:t>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50" b="1" dirty="0">
                          <a:effectLst/>
                          <a:latin typeface="Times New Roman" panose="02020603050405020304" pitchFamily="18" charset="0"/>
                          <a:ea typeface="MS Mincho" panose="02020609040205080304" pitchFamily="49" charset="-128"/>
                        </a:rPr>
                        <a:t>0 уровень </a:t>
                      </a:r>
                      <a:endParaRPr lang="ru-RU" sz="105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50" b="1">
                          <a:effectLst/>
                          <a:latin typeface="Times New Roman" panose="02020603050405020304" pitchFamily="18" charset="0"/>
                          <a:ea typeface="MS Mincho" panose="02020609040205080304" pitchFamily="49" charset="-128"/>
                        </a:rPr>
                        <a:t>1 уровень </a:t>
                      </a:r>
                      <a:endParaRPr lang="ru-RU" sz="105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50" b="1">
                          <a:effectLst/>
                          <a:latin typeface="Times New Roman" panose="02020603050405020304" pitchFamily="18" charset="0"/>
                          <a:ea typeface="MS Mincho" panose="02020609040205080304" pitchFamily="49" charset="-128"/>
                        </a:rPr>
                        <a:t>2 уровень </a:t>
                      </a:r>
                      <a:endParaRPr lang="ru-RU" sz="105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b="1">
                          <a:effectLst/>
                          <a:latin typeface="Times New Roman" panose="02020603050405020304" pitchFamily="18" charset="0"/>
                          <a:ea typeface="MS Mincho" panose="02020609040205080304" pitchFamily="49" charset="-128"/>
                        </a:rPr>
                        <a:t>3 уровень </a:t>
                      </a:r>
                      <a:endParaRPr lang="ru-RU" sz="105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b="1">
                          <a:effectLst/>
                          <a:latin typeface="Times New Roman" panose="02020603050405020304" pitchFamily="18" charset="0"/>
                          <a:ea typeface="MS Mincho" panose="02020609040205080304" pitchFamily="49" charset="-128"/>
                        </a:rPr>
                        <a:t>4 уровень </a:t>
                      </a:r>
                      <a:endParaRPr lang="ru-RU" sz="105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b="1" dirty="0">
                          <a:effectLst/>
                          <a:latin typeface="Times New Roman" panose="02020603050405020304" pitchFamily="18" charset="0"/>
                          <a:ea typeface="MS Mincho" panose="02020609040205080304" pitchFamily="49" charset="-128"/>
                        </a:rPr>
                        <a:t>5 уровень </a:t>
                      </a:r>
                      <a:endParaRPr lang="ru-RU" sz="105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567669"/>
                  </a:ext>
                </a:extLst>
              </a:tr>
              <a:tr h="599311">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1.1. А. Компонентный анализ.</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MS Mincho" panose="02020609040205080304" pitchFamily="49" charset="-128"/>
                        </a:rPr>
                        <a:t>не может выделять элементы системы.</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элементы выделяются бессистемно.</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выделяет элементы, составляющие конфликтную пару.</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выстраивает элементы системы в цепочки по убыванию рангов.</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предлагает видоизменения микроструктуры</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предлагает способы управления элементами. </a:t>
                      </a:r>
                    </a:p>
                    <a:p>
                      <a:pPr algn="just"/>
                      <a:r>
                        <a:rPr lang="ru-RU" sz="1000">
                          <a:effectLst/>
                          <a:latin typeface="Times New Roman" panose="02020603050405020304" pitchFamily="18" charset="0"/>
                          <a:ea typeface="MS Mincho" panose="02020609040205080304" pitchFamily="49" charset="-128"/>
                        </a:rPr>
                        <a:t>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893134"/>
                  </a:ext>
                </a:extLst>
              </a:tr>
              <a:tr h="749138">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1.2. Б. Структурный анализ.</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выделены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выделены «однозвенные»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выбор взаимосвязи и взаимодействия необходимые для решения задачи.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изменены существующие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введены новые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исследованы не характерные для данной системы взаимосвязи и взаимодействия.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847935"/>
                  </a:ext>
                </a:extLst>
              </a:tr>
              <a:tr h="749138">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1.3. В. Анализ функций</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может сформулировать функции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выделяются случайные, не относящиеся к задаче функции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выбирает главную функцию системы, относящуюся к решению задачи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выстраивает цепочки функций, обеспечивающие выполнение главной функции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отделяет функции от их носителей</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ru-RU" sz="1000">
                          <a:effectLst/>
                          <a:latin typeface="Times New Roman" panose="02020603050405020304" pitchFamily="18" charset="0"/>
                          <a:ea typeface="MS Mincho" panose="02020609040205080304" pitchFamily="49" charset="-128"/>
                        </a:rPr>
                        <a:t>предлагает способы управления функциями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372860"/>
                  </a:ext>
                </a:extLst>
              </a:tr>
              <a:tr h="728870">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1.4. Г. Переход в надсистему</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может объединять элементы в систему и/или надсистему.</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для объединения используются только внешние признаки.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выбирает из множества систему и/или надсистему, относящуюся к задаче.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элементы выстраиваются в цепочки по возрастанию рангов.</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предлагает способы изменения системы.</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предлагает способы изменения надсистемы.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226862"/>
                  </a:ext>
                </a:extLst>
              </a:tr>
              <a:tr h="809069">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1.5. Д. Изменение систем во времени</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изменяет систему во времени.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MS Mincho" panose="02020609040205080304" pitchFamily="49" charset="-128"/>
                        </a:rPr>
                        <a:t>изменения во времени случайны, не относятся к задаче.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MS Mincho" panose="02020609040205080304" pitchFamily="49" charset="-128"/>
                        </a:rPr>
                        <a:t>определяет оперативное время.</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a:effectLst/>
                          <a:latin typeface="Times New Roman" panose="02020603050405020304" pitchFamily="18" charset="0"/>
                          <a:ea typeface="MS Mincho" panose="02020609040205080304" pitchFamily="49" charset="-128"/>
                        </a:rPr>
                        <a:t>определяет состояние элементов на разных промежутках оперативного времени.</a:t>
                      </a:r>
                      <a:endParaRPr lang="ru-RU" sz="100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предлагает способы изменения системы во времени.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a:effectLst/>
                          <a:latin typeface="Times New Roman" panose="02020603050405020304" pitchFamily="18" charset="0"/>
                          <a:ea typeface="MS Mincho" panose="02020609040205080304" pitchFamily="49" charset="-128"/>
                        </a:rPr>
                        <a:t>может представить, какими были похожие системы в прошлом и прогнозировать развитие таких систем в будущем (филогенез).</a:t>
                      </a:r>
                      <a:endParaRPr lang="ru-RU" sz="100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731231"/>
                  </a:ext>
                </a:extLst>
              </a:tr>
              <a:tr h="979116">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1.6. Е. Чувствительность к противоречиям</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выделяет конфликт в предложенной задаче.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выделяет противоположные требования в системе.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выделяет элементы системы, связанные с конфликтующими требованиями.</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выделяет противоположные состояния элементов в системе.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предлагает изменения элементов на микроуровне.</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может обострять состояние элементов конфликта.</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646659"/>
                  </a:ext>
                </a:extLst>
              </a:tr>
              <a:tr h="783293">
                <a:tc>
                  <a:txBody>
                    <a:bodyPr/>
                    <a:lstStyle/>
                    <a:p>
                      <a:pPr marL="0" lvl="0" indent="0">
                        <a:buFont typeface="+mj-lt"/>
                        <a:buNone/>
                      </a:pPr>
                      <a:r>
                        <a:rPr lang="ru-RU" sz="1200" b="1" dirty="0">
                          <a:effectLst/>
                          <a:latin typeface="Times New Roman" panose="02020603050405020304" pitchFamily="18" charset="0"/>
                          <a:ea typeface="MS Mincho" panose="02020609040205080304" pitchFamily="49" charset="-128"/>
                        </a:rPr>
                        <a:t>1.7. Ж. Идеальное моделирование</a:t>
                      </a:r>
                      <a:endParaRPr lang="ru-RU" sz="1200" dirty="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не может мысленно изменять образ.</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мысленно изменяет элементы, структуру и свойства данной системы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выбор способа изменения элементов, структуры и свойств.</a:t>
                      </a:r>
                    </a:p>
                    <a:p>
                      <a:r>
                        <a:rPr lang="ru-RU" sz="1000">
                          <a:effectLst/>
                          <a:latin typeface="Times New Roman" panose="02020603050405020304" pitchFamily="18" charset="0"/>
                          <a:ea typeface="MS Mincho" panose="02020609040205080304" pitchFamily="49" charset="-128"/>
                        </a:rPr>
                        <a:t> </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изменение системы в зоне конфликта.</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900">
                          <a:effectLst/>
                          <a:latin typeface="Times New Roman" panose="02020603050405020304" pitchFamily="18" charset="0"/>
                          <a:ea typeface="MS Mincho" panose="02020609040205080304" pitchFamily="49" charset="-128"/>
                        </a:rPr>
                        <a:t>изменение системы в соответствие с требуемыми свойствами и функциями.</a:t>
                      </a:r>
                      <a:endParaRPr lang="ru-RU" sz="1000">
                        <a:effectLst/>
                        <a:latin typeface="Times New Roman" panose="02020603050405020304" pitchFamily="18" charset="0"/>
                        <a:ea typeface="MS Mincho" panose="02020609040205080304" pitchFamily="49" charset="-128"/>
                      </a:endParaRP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dirty="0">
                          <a:effectLst/>
                          <a:latin typeface="Times New Roman" panose="02020603050405020304" pitchFamily="18" charset="0"/>
                          <a:ea typeface="MS Mincho" panose="02020609040205080304" pitchFamily="49" charset="-128"/>
                        </a:rPr>
                        <a:t>полностью изменена система в соответствии с идеальным образом.</a:t>
                      </a:r>
                    </a:p>
                  </a:txBody>
                  <a:tcPr marL="38386" marR="38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318485"/>
                  </a:ext>
                </a:extLst>
              </a:tr>
            </a:tbl>
          </a:graphicData>
        </a:graphic>
      </p:graphicFrame>
    </p:spTree>
    <p:extLst>
      <p:ext uri="{BB962C8B-B14F-4D97-AF65-F5344CB8AC3E}">
        <p14:creationId xmlns:p14="http://schemas.microsoft.com/office/powerpoint/2010/main" val="324281785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D1BFB6-DFEC-4E55-8276-C1CA8935FA7B}"/>
              </a:ext>
            </a:extLst>
          </p:cNvPr>
          <p:cNvSpPr>
            <a:spLocks noGrp="1"/>
          </p:cNvSpPr>
          <p:nvPr>
            <p:ph type="title"/>
          </p:nvPr>
        </p:nvSpPr>
        <p:spPr/>
        <p:txBody>
          <a:bodyPr/>
          <a:lstStyle/>
          <a:p>
            <a:r>
              <a:rPr lang="ru-RU" dirty="0"/>
              <a:t>Шкала изобретательности. СИНТЕЗ. ОЦЕНКА.</a:t>
            </a:r>
          </a:p>
        </p:txBody>
      </p:sp>
      <p:graphicFrame>
        <p:nvGraphicFramePr>
          <p:cNvPr id="5" name="Таблица 4">
            <a:extLst>
              <a:ext uri="{FF2B5EF4-FFF2-40B4-BE49-F238E27FC236}">
                <a16:creationId xmlns:a16="http://schemas.microsoft.com/office/drawing/2014/main" id="{EDAA27DD-C508-40E9-9770-DEDF5ED04A53}"/>
              </a:ext>
            </a:extLst>
          </p:cNvPr>
          <p:cNvGraphicFramePr>
            <a:graphicFrameLocks noGrp="1"/>
          </p:cNvGraphicFramePr>
          <p:nvPr/>
        </p:nvGraphicFramePr>
        <p:xfrm>
          <a:off x="0" y="805498"/>
          <a:ext cx="9144000" cy="5548581"/>
        </p:xfrm>
        <a:graphic>
          <a:graphicData uri="http://schemas.openxmlformats.org/drawingml/2006/table">
            <a:tbl>
              <a:tblPr firstRow="1" firstCol="1" lastRow="1" lastCol="1" bandRow="1" bandCol="1"/>
              <a:tblGrid>
                <a:gridCol w="1143937">
                  <a:extLst>
                    <a:ext uri="{9D8B030D-6E8A-4147-A177-3AD203B41FA5}">
                      <a16:colId xmlns:a16="http://schemas.microsoft.com/office/drawing/2014/main" val="1986384550"/>
                    </a:ext>
                  </a:extLst>
                </a:gridCol>
                <a:gridCol w="1225193">
                  <a:extLst>
                    <a:ext uri="{9D8B030D-6E8A-4147-A177-3AD203B41FA5}">
                      <a16:colId xmlns:a16="http://schemas.microsoft.com/office/drawing/2014/main" val="4044218196"/>
                    </a:ext>
                  </a:extLst>
                </a:gridCol>
                <a:gridCol w="1305298">
                  <a:extLst>
                    <a:ext uri="{9D8B030D-6E8A-4147-A177-3AD203B41FA5}">
                      <a16:colId xmlns:a16="http://schemas.microsoft.com/office/drawing/2014/main" val="2595147659"/>
                    </a:ext>
                  </a:extLst>
                </a:gridCol>
                <a:gridCol w="1392522">
                  <a:extLst>
                    <a:ext uri="{9D8B030D-6E8A-4147-A177-3AD203B41FA5}">
                      <a16:colId xmlns:a16="http://schemas.microsoft.com/office/drawing/2014/main" val="4273874661"/>
                    </a:ext>
                  </a:extLst>
                </a:gridCol>
                <a:gridCol w="1392573">
                  <a:extLst>
                    <a:ext uri="{9D8B030D-6E8A-4147-A177-3AD203B41FA5}">
                      <a16:colId xmlns:a16="http://schemas.microsoft.com/office/drawing/2014/main" val="4293609896"/>
                    </a:ext>
                  </a:extLst>
                </a:gridCol>
                <a:gridCol w="1308683">
                  <a:extLst>
                    <a:ext uri="{9D8B030D-6E8A-4147-A177-3AD203B41FA5}">
                      <a16:colId xmlns:a16="http://schemas.microsoft.com/office/drawing/2014/main" val="3942458846"/>
                    </a:ext>
                  </a:extLst>
                </a:gridCol>
                <a:gridCol w="1375794">
                  <a:extLst>
                    <a:ext uri="{9D8B030D-6E8A-4147-A177-3AD203B41FA5}">
                      <a16:colId xmlns:a16="http://schemas.microsoft.com/office/drawing/2014/main" val="1978766218"/>
                    </a:ext>
                  </a:extLst>
                </a:gridCol>
              </a:tblGrid>
              <a:tr h="724259">
                <a:tc>
                  <a:txBody>
                    <a:bodyPr/>
                    <a:lstStyle/>
                    <a:p>
                      <a:r>
                        <a:rPr lang="ru-RU" sz="1050" b="1">
                          <a:effectLst/>
                          <a:latin typeface="Times New Roman" panose="02020603050405020304" pitchFamily="18" charset="0"/>
                          <a:ea typeface="MS Mincho" panose="02020609040205080304" pitchFamily="49" charset="-128"/>
                        </a:rPr>
                        <a:t>2.1. З. Использование ресурсов</a:t>
                      </a:r>
                      <a:endParaRPr lang="ru-RU" sz="105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не используются ресурсы.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используются внутрисистемные ресурсы, данные в условиях задачи.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целенаправленный выбор ресурсов для решения задачи.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использует  ресурсы, не входящие в описанную в задаче систему.</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создает производные ресурсы из всех доступных.</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используются ранее не известные для данной задачи ресурсы.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568257"/>
                  </a:ext>
                </a:extLst>
              </a:tr>
              <a:tr h="724259">
                <a:tc>
                  <a:txBody>
                    <a:bodyPr/>
                    <a:lstStyle/>
                    <a:p>
                      <a:r>
                        <a:rPr lang="ru-RU" sz="1050" b="1">
                          <a:effectLst/>
                          <a:latin typeface="Times New Roman" panose="02020603050405020304" pitchFamily="18" charset="0"/>
                          <a:ea typeface="MS Mincho" panose="02020609040205080304" pitchFamily="49" charset="-128"/>
                        </a:rPr>
                        <a:t>2.2. И. Использование аналогий </a:t>
                      </a:r>
                      <a:endParaRPr lang="ru-RU" sz="105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не используются аналогии.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использование аналогий и сравнений с подобными системами.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выбрана аналогия по имеющемуся противоречию (или по способу его разрешения).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аналогичные решения изменены в соответствии с искомой функцией.</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аналогия с ИКР.</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найдены новые принципы для построения аналогий.</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238299"/>
                  </a:ext>
                </a:extLst>
              </a:tr>
              <a:tr h="1013963">
                <a:tc>
                  <a:txBody>
                    <a:bodyPr/>
                    <a:lstStyle/>
                    <a:p>
                      <a:r>
                        <a:rPr lang="ru-RU" sz="900" b="1" dirty="0">
                          <a:effectLst/>
                          <a:latin typeface="Times New Roman" panose="02020603050405020304" pitchFamily="18" charset="0"/>
                          <a:ea typeface="MS Mincho" panose="02020609040205080304" pitchFamily="49" charset="-128"/>
                        </a:rPr>
                        <a:t>2.3. К. Гибкость (способность генерировать большое количество разнообразных идей)</a:t>
                      </a:r>
                      <a:endParaRPr lang="ru-RU" sz="900" dirty="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нет идей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использует известные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использует несколько известных решений.</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развивает известные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предлагает новые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предлагает новые принципы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213545"/>
                  </a:ext>
                </a:extLst>
              </a:tr>
              <a:tr h="724259">
                <a:tc>
                  <a:txBody>
                    <a:bodyPr/>
                    <a:lstStyle/>
                    <a:p>
                      <a:r>
                        <a:rPr lang="ru-RU" sz="1050" b="1" dirty="0">
                          <a:effectLst/>
                          <a:latin typeface="Times New Roman" panose="02020603050405020304" pitchFamily="18" charset="0"/>
                          <a:ea typeface="MS Mincho" panose="02020609040205080304" pitchFamily="49" charset="-128"/>
                        </a:rPr>
                        <a:t>2.4. Л. Применение приемов разрешения противоречий</a:t>
                      </a:r>
                      <a:endParaRPr lang="ru-RU" sz="1050" dirty="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не использует приемы.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использует известные для данной задачи приемы.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использует известное сочетание приемов.</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использует новое сочетание приемов.</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использует приемы, ранее не применявшиеся в данной задаче.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найдены новые приемы или эффекты.</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278185"/>
                  </a:ext>
                </a:extLst>
              </a:tr>
              <a:tr h="724259">
                <a:tc>
                  <a:txBody>
                    <a:bodyPr/>
                    <a:lstStyle/>
                    <a:p>
                      <a:r>
                        <a:rPr lang="ru-RU" sz="1050" b="1">
                          <a:effectLst/>
                          <a:latin typeface="Times New Roman" panose="02020603050405020304" pitchFamily="18" charset="0"/>
                          <a:ea typeface="MS Mincho" panose="02020609040205080304" pitchFamily="49" charset="-128"/>
                        </a:rPr>
                        <a:t>3.1. М. Чувствительность к разрешению противоречий</a:t>
                      </a:r>
                      <a:endParaRPr lang="ru-RU" sz="105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предлагаемые решения не разрешают противоречия.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предлагаемые решения частично разрешают противоречие.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выбирается решение с наименьшими отрицательными последствиями.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разрешено основное противоречие.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найдено новое решение.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найденное решение – основа для получения нового принципа.</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632928"/>
                  </a:ext>
                </a:extLst>
              </a:tr>
              <a:tr h="724259">
                <a:tc>
                  <a:txBody>
                    <a:bodyPr/>
                    <a:lstStyle/>
                    <a:p>
                      <a:r>
                        <a:rPr lang="ru-RU" sz="1050" b="1" dirty="0">
                          <a:effectLst/>
                          <a:latin typeface="Times New Roman" panose="02020603050405020304" pitchFamily="18" charset="0"/>
                          <a:ea typeface="MS Mincho" panose="02020609040205080304" pitchFamily="49" charset="-128"/>
                        </a:rPr>
                        <a:t>3.2. Н. Критичность</a:t>
                      </a:r>
                      <a:endParaRPr lang="ru-RU" sz="1050" dirty="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не оценивает найденные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оценивает по аналогии с известными решениями.</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выбирает наиболее идеальное решение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найденное решение изменено в соответствии с идеальным решением.</a:t>
                      </a:r>
                      <a:endParaRPr lang="ru-RU" sz="110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найденное решение оценивается с точки зрения применимости в других задачах.</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найденное решение – основа для получения нового принципа.</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192122"/>
                  </a:ext>
                </a:extLst>
              </a:tr>
              <a:tr h="482840">
                <a:tc>
                  <a:txBody>
                    <a:bodyPr/>
                    <a:lstStyle/>
                    <a:p>
                      <a:r>
                        <a:rPr lang="ru-RU" sz="1050" b="1" dirty="0">
                          <a:effectLst/>
                          <a:latin typeface="Times New Roman" panose="02020603050405020304" pitchFamily="18" charset="0"/>
                          <a:ea typeface="MS Mincho" panose="02020609040205080304" pitchFamily="49" charset="-128"/>
                        </a:rPr>
                        <a:t>3.3. О. Оригинальность</a:t>
                      </a:r>
                      <a:endParaRPr lang="ru-RU" sz="1050" dirty="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000">
                          <a:effectLst/>
                          <a:latin typeface="Times New Roman" panose="02020603050405020304" pitchFamily="18" charset="0"/>
                          <a:ea typeface="MS Mincho" panose="02020609040205080304" pitchFamily="49" charset="-128"/>
                        </a:rPr>
                        <a:t>стереотипное решение (в соответствии с вектором инерции).</a:t>
                      </a:r>
                      <a:endParaRPr lang="ru-RU" sz="1100">
                        <a:effectLst/>
                        <a:latin typeface="Times New Roman" panose="02020603050405020304" pitchFamily="18" charset="0"/>
                        <a:ea typeface="MS Mincho" panose="02020609040205080304" pitchFamily="49" charset="-128"/>
                      </a:endParaRP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использовано известное решение.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предлагается несколько решений.</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изменяются известные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a:effectLst/>
                          <a:latin typeface="Times New Roman" panose="02020603050405020304" pitchFamily="18" charset="0"/>
                          <a:ea typeface="MS Mincho" panose="02020609040205080304" pitchFamily="49" charset="-128"/>
                        </a:rPr>
                        <a:t>найдено новое решение.</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100" dirty="0">
                          <a:effectLst/>
                          <a:latin typeface="Times New Roman" panose="02020603050405020304" pitchFamily="18" charset="0"/>
                          <a:ea typeface="MS Mincho" panose="02020609040205080304" pitchFamily="49" charset="-128"/>
                        </a:rPr>
                        <a:t>найден новый принцип решения.</a:t>
                      </a:r>
                    </a:p>
                  </a:txBody>
                  <a:tcPr marL="54319" marR="543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280712"/>
                  </a:ext>
                </a:extLst>
              </a:tr>
            </a:tbl>
          </a:graphicData>
        </a:graphic>
      </p:graphicFrame>
    </p:spTree>
    <p:extLst>
      <p:ext uri="{BB962C8B-B14F-4D97-AF65-F5344CB8AC3E}">
        <p14:creationId xmlns:p14="http://schemas.microsoft.com/office/powerpoint/2010/main" val="27467015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7">
            <a:extLst>
              <a:ext uri="{FF2B5EF4-FFF2-40B4-BE49-F238E27FC236}">
                <a16:creationId xmlns:a16="http://schemas.microsoft.com/office/drawing/2014/main" id="{EF3C0CB0-3D9D-4C1A-A92B-910495136729}"/>
              </a:ext>
            </a:extLst>
          </p:cNvPr>
          <p:cNvGrpSpPr>
            <a:grpSpLocks/>
          </p:cNvGrpSpPr>
          <p:nvPr/>
        </p:nvGrpSpPr>
        <p:grpSpPr bwMode="auto">
          <a:xfrm>
            <a:off x="1444487" y="1099933"/>
            <a:ext cx="6016487" cy="4081667"/>
            <a:chOff x="892507" y="675991"/>
            <a:chExt cx="7504113" cy="5629275"/>
          </a:xfrm>
        </p:grpSpPr>
        <p:pic>
          <p:nvPicPr>
            <p:cNvPr id="5" name="Picture 4" descr="http://900igr.net/datas/geometrija/Prizma/0012-012-Spasibo-za-vnimanie.jpg">
              <a:extLst>
                <a:ext uri="{FF2B5EF4-FFF2-40B4-BE49-F238E27FC236}">
                  <a16:creationId xmlns:a16="http://schemas.microsoft.com/office/drawing/2014/main" id="{87B77E25-563B-49F0-BDE8-06F7CD005D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507" y="675991"/>
              <a:ext cx="7504113" cy="5629275"/>
            </a:xfrm>
            <a:prstGeom prst="rect">
              <a:avLst/>
            </a:prstGeom>
            <a:noFill/>
            <a:ln w="9525">
              <a:noFill/>
              <a:miter lim="800000"/>
              <a:headEnd/>
              <a:tailEnd/>
            </a:ln>
          </p:spPr>
        </p:pic>
        <p:pic>
          <p:nvPicPr>
            <p:cNvPr id="6" name="Picture 6">
              <a:extLst>
                <a:ext uri="{FF2B5EF4-FFF2-40B4-BE49-F238E27FC236}">
                  <a16:creationId xmlns:a16="http://schemas.microsoft.com/office/drawing/2014/main" id="{6B1ED992-8625-4529-8D7F-4DE4DEC0EF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7748" y="5163023"/>
              <a:ext cx="5138737" cy="1122363"/>
            </a:xfrm>
            <a:prstGeom prst="rect">
              <a:avLst/>
            </a:prstGeom>
            <a:noFill/>
            <a:ln w="12700" algn="ctr">
              <a:noFill/>
              <a:miter lim="800000"/>
              <a:headEnd/>
              <a:tailEnd/>
            </a:ln>
          </p:spPr>
        </p:pic>
      </p:grpSp>
      <p:sp>
        <p:nvSpPr>
          <p:cNvPr id="7" name="TextBox 6">
            <a:extLst>
              <a:ext uri="{FF2B5EF4-FFF2-40B4-BE49-F238E27FC236}">
                <a16:creationId xmlns:a16="http://schemas.microsoft.com/office/drawing/2014/main" id="{E61FEEFD-4AB8-409F-9D52-6D50ECEB95D4}"/>
              </a:ext>
            </a:extLst>
          </p:cNvPr>
          <p:cNvSpPr txBox="1"/>
          <p:nvPr/>
        </p:nvSpPr>
        <p:spPr>
          <a:xfrm>
            <a:off x="2464905" y="5353477"/>
            <a:ext cx="6188638" cy="830997"/>
          </a:xfrm>
          <a:prstGeom prst="rect">
            <a:avLst/>
          </a:prstGeom>
          <a:noFill/>
        </p:spPr>
        <p:txBody>
          <a:bodyPr wrap="square" rtlCol="0">
            <a:spAutoFit/>
          </a:bodyPr>
          <a:lstStyle/>
          <a:p>
            <a:pPr algn="r"/>
            <a:r>
              <a:rPr lang="en-US" sz="2400" b="1" dirty="0">
                <a:hlinkClick r:id="rId4"/>
              </a:rPr>
              <a:t>natasha-rubina@yandex.ru</a:t>
            </a:r>
            <a:r>
              <a:rPr lang="en-US" sz="2400" b="1" dirty="0"/>
              <a:t> </a:t>
            </a:r>
          </a:p>
          <a:p>
            <a:pPr algn="r"/>
            <a:r>
              <a:rPr lang="en-US" sz="2400" b="1" dirty="0">
                <a:hlinkClick r:id="rId5"/>
              </a:rPr>
              <a:t>www.triz-summit.ru</a:t>
            </a:r>
            <a:r>
              <a:rPr lang="en-US" sz="2400" b="1" dirty="0"/>
              <a:t> </a:t>
            </a:r>
            <a:endParaRPr lang="ru-RU" sz="2400" b="1" dirty="0"/>
          </a:p>
        </p:txBody>
      </p:sp>
    </p:spTree>
    <p:extLst>
      <p:ext uri="{BB962C8B-B14F-4D97-AF65-F5344CB8AC3E}">
        <p14:creationId xmlns:p14="http://schemas.microsoft.com/office/powerpoint/2010/main" val="8269709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337C9-91BF-45EF-AE77-9CB9FA8EBA6F}"/>
              </a:ext>
            </a:extLst>
          </p:cNvPr>
          <p:cNvSpPr>
            <a:spLocks noGrp="1"/>
          </p:cNvSpPr>
          <p:nvPr>
            <p:ph type="title"/>
          </p:nvPr>
        </p:nvSpPr>
        <p:spPr/>
        <p:txBody>
          <a:bodyPr/>
          <a:lstStyle/>
          <a:p>
            <a:r>
              <a:rPr lang="ru-RU" dirty="0"/>
              <a:t>Файл самооценки. Система «Икар и Дедал»</a:t>
            </a:r>
          </a:p>
        </p:txBody>
      </p:sp>
      <p:pic>
        <p:nvPicPr>
          <p:cNvPr id="4" name="Рисунок 3">
            <a:extLst>
              <a:ext uri="{FF2B5EF4-FFF2-40B4-BE49-F238E27FC236}">
                <a16:creationId xmlns:a16="http://schemas.microsoft.com/office/drawing/2014/main" id="{86A28421-B3A2-4F16-B690-6F8140328116}"/>
              </a:ext>
            </a:extLst>
          </p:cNvPr>
          <p:cNvPicPr>
            <a:picLocks noChangeAspect="1"/>
          </p:cNvPicPr>
          <p:nvPr/>
        </p:nvPicPr>
        <p:blipFill>
          <a:blip r:embed="rId2"/>
          <a:stretch>
            <a:fillRect/>
          </a:stretch>
        </p:blipFill>
        <p:spPr>
          <a:xfrm>
            <a:off x="0" y="595619"/>
            <a:ext cx="9144000" cy="4983144"/>
          </a:xfrm>
          <a:prstGeom prst="rect">
            <a:avLst/>
          </a:prstGeom>
        </p:spPr>
      </p:pic>
    </p:spTree>
    <p:extLst>
      <p:ext uri="{BB962C8B-B14F-4D97-AF65-F5344CB8AC3E}">
        <p14:creationId xmlns:p14="http://schemas.microsoft.com/office/powerpoint/2010/main" val="13067403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5">
            <a:extLst>
              <a:ext uri="{FF2B5EF4-FFF2-40B4-BE49-F238E27FC236}">
                <a16:creationId xmlns:a16="http://schemas.microsoft.com/office/drawing/2014/main" id="{211690A2-DE77-4643-9D23-D03D6C4490EE}"/>
              </a:ext>
            </a:extLst>
          </p:cNvPr>
          <p:cNvSpPr>
            <a:spLocks noGrp="1"/>
          </p:cNvSpPr>
          <p:nvPr>
            <p:ph type="title"/>
          </p:nvPr>
        </p:nvSpPr>
        <p:spPr>
          <a:xfrm>
            <a:off x="649288" y="109538"/>
            <a:ext cx="7983537" cy="458787"/>
          </a:xfrm>
        </p:spPr>
        <p:txBody>
          <a:bodyPr/>
          <a:lstStyle/>
          <a:p>
            <a:r>
              <a:rPr lang="ru-RU" dirty="0"/>
              <a:t>Задачи для диагностики</a:t>
            </a:r>
          </a:p>
        </p:txBody>
      </p:sp>
      <p:sp>
        <p:nvSpPr>
          <p:cNvPr id="9" name="Объект 1">
            <a:extLst>
              <a:ext uri="{FF2B5EF4-FFF2-40B4-BE49-F238E27FC236}">
                <a16:creationId xmlns:a16="http://schemas.microsoft.com/office/drawing/2014/main" id="{452B2D16-F9A2-4D7E-B3EB-EC471095DA77}"/>
              </a:ext>
            </a:extLst>
          </p:cNvPr>
          <p:cNvSpPr txBox="1">
            <a:spLocks/>
          </p:cNvSpPr>
          <p:nvPr/>
        </p:nvSpPr>
        <p:spPr>
          <a:xfrm>
            <a:off x="107504" y="618750"/>
            <a:ext cx="8928992" cy="570316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100000"/>
              <a:buFont typeface="Wingdings 3"/>
              <a:buChar char=""/>
              <a:defRPr kumimoji="0" sz="2400" b="1" kern="1200">
                <a:solidFill>
                  <a:schemeClr val="tx1"/>
                </a:solidFill>
                <a:latin typeface="+mn-lt"/>
                <a:ea typeface="+mn-ea"/>
                <a:cs typeface="+mn-cs"/>
              </a:defRPr>
            </a:lvl1pPr>
            <a:lvl2pPr marL="621792" indent="-228600" algn="l" rtl="0" eaLnBrk="1" latinLnBrk="0" hangingPunct="1">
              <a:spcBef>
                <a:spcPts val="324"/>
              </a:spcBef>
              <a:buClr>
                <a:schemeClr val="accent1"/>
              </a:buClr>
              <a:buSzPct val="90000"/>
              <a:buFont typeface="Wingdings" pitchFamily="2" charset="2"/>
              <a:buChar char="Ø"/>
              <a:defRPr kumimoji="0" sz="2000" kern="1200">
                <a:solidFill>
                  <a:schemeClr val="tx1"/>
                </a:solidFill>
                <a:latin typeface="+mn-lt"/>
                <a:ea typeface="+mn-ea"/>
                <a:cs typeface="+mn-cs"/>
              </a:defRPr>
            </a:lvl2pPr>
            <a:lvl3pPr marL="859536" indent="-228600" algn="l" rtl="0" eaLnBrk="1" latinLnBrk="0" hangingPunct="1">
              <a:spcBef>
                <a:spcPts val="350"/>
              </a:spcBef>
              <a:buClr>
                <a:srgbClr val="0070C0"/>
              </a:buClr>
              <a:buSzPct val="100000"/>
              <a:buFont typeface="Wingdings" pitchFamily="2" charset="2"/>
              <a:buChar char="§"/>
              <a:defRPr kumimoji="0" sz="2000" kern="1200">
                <a:solidFill>
                  <a:schemeClr val="tx1"/>
                </a:solidFill>
                <a:latin typeface="+mn-lt"/>
                <a:ea typeface="+mn-ea"/>
                <a:cs typeface="+mn-cs"/>
              </a:defRPr>
            </a:lvl3pPr>
            <a:lvl4pPr marL="1143000" indent="-228600" algn="l" rtl="0" eaLnBrk="1" latinLnBrk="0" hangingPunct="1">
              <a:spcBef>
                <a:spcPts val="350"/>
              </a:spcBef>
              <a:buClr>
                <a:srgbClr val="0070C0"/>
              </a:buClr>
              <a:buFont typeface="Arial" pitchFamily="34" charset="0"/>
              <a:buChar char="•"/>
              <a:defRPr kumimoji="0" sz="18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sng" strike="noStrike" kern="1200" cap="none" spc="0" normalizeH="0" baseline="0" noProof="0" dirty="0">
                <a:ln>
                  <a:noFill/>
                </a:ln>
                <a:solidFill>
                  <a:sysClr val="windowText" lastClr="000000"/>
                </a:solidFill>
                <a:effectLst/>
                <a:uLnTx/>
                <a:uFillTx/>
                <a:latin typeface="Lucida Sans Unicode"/>
                <a:ea typeface="+mn-ea"/>
                <a:cs typeface="+mn-cs"/>
              </a:rPr>
              <a:t>Задание 1. Задача «Бутылочка для «яда».</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У молодой мамы множество забот, а если малыш заболел, очень трудно справится с беспокойством. Малыш капризничает, плачет. Нужно дать ему лекарство. Не глядя на бутылочку, молодая женщина наливает лекарство и поит малыша из ложечки. Через короткое время малыш затихает. Все в порядке, маму беспокоит только то, что он так долго спит. Оказалось, в спешке мама перепутала бутылочки и дала малышу сильное снотворное. В этот раз ребенка удалось спасти, но ведь все могло закончится трагически.</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Такие случаи не редкость. Часто в такие ситуации попадают пожилые люди, особенно, если лекарство нужно принять ночью.</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Одна фармацевтическая фирма решила объявить конкурс на лучшую этикетку для флакона с ядовитыми жидкостями. Первый приз был получен за предложение несколько нарушавшее условия конкурса, но зато гарантирующее требуемый результат. Что было предложено?</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sng" strike="noStrike" kern="1200" cap="none" spc="0" normalizeH="0" baseline="0" noProof="0" dirty="0">
                <a:ln>
                  <a:noFill/>
                </a:ln>
                <a:solidFill>
                  <a:sysClr val="windowText" lastClr="000000"/>
                </a:solidFill>
                <a:effectLst/>
                <a:uLnTx/>
                <a:uFillTx/>
                <a:latin typeface="Lucida Sans Unicode"/>
                <a:ea typeface="+mn-ea"/>
                <a:cs typeface="+mn-cs"/>
              </a:rPr>
              <a:t>Задание 2. Фантастическое явление природы.</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Начало фильма. Панорама: Кремль, Храм Василия Блаженного, Москва-река. Действие происходит в Москве, в… 3013 году. Необходимо придумать фантастическое явление природы, которое сразу перенесет зрителя в будущее. Прототипами могут быть реальные земные явления природы.</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sng" strike="noStrike" kern="1200" cap="none" spc="0" normalizeH="0" baseline="0" noProof="0" dirty="0">
                <a:ln>
                  <a:noFill/>
                </a:ln>
                <a:solidFill>
                  <a:sysClr val="windowText" lastClr="000000"/>
                </a:solidFill>
                <a:effectLst/>
                <a:uLnTx/>
                <a:uFillTx/>
                <a:latin typeface="Lucida Sans Unicode"/>
                <a:ea typeface="+mn-ea"/>
                <a:cs typeface="+mn-cs"/>
              </a:rPr>
              <a:t>Задание 3. Персонаж для мультфильма.</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Для новой обучающей детской программы нужно разработать фантастический персонаж. Он должен органично вписываться в сюжет любой сказки и обладать следующими свойствами:</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маленьким, как пушистый белый котенок и большим, как бескрайняя снежная пустыня;</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черным, как едкий дым и белым, как снежные хлопья;</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мягким, как пуховая перина и твердым, как ледяная горка;</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шумным, как могучий океан и тихим, как лесной ручеек;</a:t>
            </a:r>
          </a:p>
          <a:p>
            <a:pPr marL="365760" marR="0" lvl="0" indent="-256032" algn="just" defTabSz="914400" rtl="0" eaLnBrk="1" fontAlgn="auto" latinLnBrk="0" hangingPunct="1">
              <a:lnSpc>
                <a:spcPct val="100000"/>
              </a:lnSpc>
              <a:spcBef>
                <a:spcPts val="400"/>
              </a:spcBef>
              <a:spcAft>
                <a:spcPts val="0"/>
              </a:spcAft>
              <a:buClr>
                <a:srgbClr val="2DA2BF"/>
              </a:buClr>
              <a:buSzPct val="100000"/>
              <a:buFont typeface="Wingdings 3"/>
              <a:buChar char=""/>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теплым, как солнечные лучи и холодным, как брызги фонтана.</a:t>
            </a:r>
          </a:p>
          <a:p>
            <a:pPr marL="109728" marR="0" lvl="0" indent="0" algn="just" defTabSz="914400" rtl="0" eaLnBrk="1" fontAlgn="auto" latinLnBrk="0" hangingPunct="1">
              <a:lnSpc>
                <a:spcPct val="100000"/>
              </a:lnSpc>
              <a:spcBef>
                <a:spcPts val="400"/>
              </a:spcBef>
              <a:spcAft>
                <a:spcPts val="0"/>
              </a:spcAft>
              <a:buClr>
                <a:srgbClr val="2DA2BF"/>
              </a:buClr>
              <a:buSzPct val="100000"/>
              <a:buFont typeface="Wingdings 3"/>
              <a:buNone/>
              <a:tabLst/>
              <a:defRPr/>
            </a:pPr>
            <a:r>
              <a:rPr kumimoji="0" lang="ru-RU" sz="1300" b="1" i="0" u="none" strike="noStrike" kern="1200" cap="none" spc="0" normalizeH="0" baseline="0" noProof="0" dirty="0">
                <a:ln>
                  <a:noFill/>
                </a:ln>
                <a:solidFill>
                  <a:sysClr val="windowText" lastClr="000000"/>
                </a:solidFill>
                <a:effectLst/>
                <a:uLnTx/>
                <a:uFillTx/>
                <a:latin typeface="Lucida Sans Unicode"/>
                <a:ea typeface="+mn-ea"/>
                <a:cs typeface="+mn-cs"/>
              </a:rPr>
              <a:t>Нарисуйте фантастический персонаж.</a:t>
            </a:r>
          </a:p>
        </p:txBody>
      </p:sp>
    </p:spTree>
    <p:extLst>
      <p:ext uri="{BB962C8B-B14F-4D97-AF65-F5344CB8AC3E}">
        <p14:creationId xmlns:p14="http://schemas.microsoft.com/office/powerpoint/2010/main" val="26121165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E88045-1B42-4636-BDF6-FCAB3960CBE8}"/>
              </a:ext>
            </a:extLst>
          </p:cNvPr>
          <p:cNvSpPr>
            <a:spLocks noGrp="1"/>
          </p:cNvSpPr>
          <p:nvPr>
            <p:ph type="title"/>
          </p:nvPr>
        </p:nvSpPr>
        <p:spPr/>
        <p:txBody>
          <a:bodyPr/>
          <a:lstStyle/>
          <a:p>
            <a:r>
              <a:rPr lang="ru-RU" dirty="0"/>
              <a:t>Результат</a:t>
            </a:r>
          </a:p>
        </p:txBody>
      </p:sp>
      <p:graphicFrame>
        <p:nvGraphicFramePr>
          <p:cNvPr id="5" name="Объект 4">
            <a:extLst>
              <a:ext uri="{FF2B5EF4-FFF2-40B4-BE49-F238E27FC236}">
                <a16:creationId xmlns:a16="http://schemas.microsoft.com/office/drawing/2014/main" id="{C32AF424-235A-489C-A591-2F4164A7EDC7}"/>
              </a:ext>
            </a:extLst>
          </p:cNvPr>
          <p:cNvGraphicFramePr>
            <a:graphicFrameLocks/>
          </p:cNvGraphicFramePr>
          <p:nvPr>
            <p:extLst>
              <p:ext uri="{D42A27DB-BD31-4B8C-83A1-F6EECF244321}">
                <p14:modId xmlns:p14="http://schemas.microsoft.com/office/powerpoint/2010/main" val="1955196957"/>
              </p:ext>
            </p:extLst>
          </p:nvPr>
        </p:nvGraphicFramePr>
        <p:xfrm>
          <a:off x="83892" y="611777"/>
          <a:ext cx="6014906" cy="2416650"/>
        </p:xfrm>
        <a:graphic>
          <a:graphicData uri="http://schemas.openxmlformats.org/presentationml/2006/ole">
            <mc:AlternateContent xmlns:mc="http://schemas.openxmlformats.org/markup-compatibility/2006">
              <mc:Choice xmlns:v="urn:schemas-microsoft-com:vml" Requires="v">
                <p:oleObj spid="_x0000_s3089" name="Worksheet" r:id="rId3" imgW="6153212" imgH="2940219" progId="Excel.Sheet.8">
                  <p:embed/>
                </p:oleObj>
              </mc:Choice>
              <mc:Fallback>
                <p:oleObj name="Worksheet" r:id="rId3" imgW="6153212" imgH="2940219" progId="Excel.Sheet.8">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2" y="611777"/>
                        <a:ext cx="6014906" cy="2416650"/>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1521D8D7-7894-46BD-9070-C7458EF9E2E5}"/>
              </a:ext>
            </a:extLst>
          </p:cNvPr>
          <p:cNvSpPr txBox="1"/>
          <p:nvPr/>
        </p:nvSpPr>
        <p:spPr>
          <a:xfrm>
            <a:off x="159389" y="4502714"/>
            <a:ext cx="8825220" cy="2246769"/>
          </a:xfrm>
          <a:prstGeom prst="rect">
            <a:avLst/>
          </a:prstGeom>
          <a:noFill/>
        </p:spPr>
        <p:txBody>
          <a:bodyPr wrap="square">
            <a:spAutoFit/>
          </a:bodyPr>
          <a:lstStyle/>
          <a:p>
            <a:pPr algn="just"/>
            <a:r>
              <a:rPr lang="ru-RU" sz="1400" dirty="0"/>
              <a:t>При дальнейшем обучении </a:t>
            </a:r>
            <a:r>
              <a:rPr lang="ru-RU" sz="1400" b="1" dirty="0"/>
              <a:t>необходимо обратить внимание на следующие компоненты мышления:</a:t>
            </a:r>
          </a:p>
          <a:p>
            <a:pPr algn="just"/>
            <a:r>
              <a:rPr lang="ru-RU" sz="1400" dirty="0"/>
              <a:t>- изменение систем во времени (филогенетическое развитие систем). Для развития этого компонента мышления важно обращать внимание не только на онтогенез (индивидуальное) развитие систем, но и на филогенетическое (эволюционное) развитие;</a:t>
            </a:r>
          </a:p>
          <a:p>
            <a:pPr algn="just"/>
            <a:r>
              <a:rPr lang="ru-RU" sz="1400" dirty="0"/>
              <a:t>- умение применять приемы для разрешения противоречий. Для развития этого компонента нужна практика решения задач с использованием приемов разрешения противоречий, работа по сбору картотеки примеров применения приемов разрешения противоречий;</a:t>
            </a:r>
          </a:p>
          <a:p>
            <a:pPr algn="just"/>
            <a:r>
              <a:rPr lang="ru-RU" sz="1400" dirty="0"/>
              <a:t>- критичность (анализ применения полученных решений). Этот компонент мышления требует специальных тренингов.</a:t>
            </a:r>
          </a:p>
        </p:txBody>
      </p:sp>
      <p:sp>
        <p:nvSpPr>
          <p:cNvPr id="9" name="TextBox 8">
            <a:extLst>
              <a:ext uri="{FF2B5EF4-FFF2-40B4-BE49-F238E27FC236}">
                <a16:creationId xmlns:a16="http://schemas.microsoft.com/office/drawing/2014/main" id="{8A2B3D90-8BB9-42A8-87A6-82B550B717FB}"/>
              </a:ext>
            </a:extLst>
          </p:cNvPr>
          <p:cNvSpPr txBox="1"/>
          <p:nvPr/>
        </p:nvSpPr>
        <p:spPr>
          <a:xfrm>
            <a:off x="6098800" y="804439"/>
            <a:ext cx="2885809" cy="2031325"/>
          </a:xfrm>
          <a:prstGeom prst="rect">
            <a:avLst/>
          </a:prstGeom>
          <a:noFill/>
        </p:spPr>
        <p:txBody>
          <a:bodyPr wrap="square">
            <a:spAutoFit/>
          </a:bodyPr>
          <a:lstStyle/>
          <a:p>
            <a:r>
              <a:rPr lang="ru-RU" sz="1400" b="1" dirty="0"/>
              <a:t>К сильным сторонам мышления можно отнести умения:</a:t>
            </a:r>
          </a:p>
          <a:p>
            <a:pPr algn="just"/>
            <a:r>
              <a:rPr lang="ru-RU" sz="1400" dirty="0"/>
              <a:t>- выделять компоненты системы. При решении задач и выполнении творческих заданий анализируются компоненты системы, в которых возникло противоречие.</a:t>
            </a:r>
          </a:p>
        </p:txBody>
      </p:sp>
      <p:sp>
        <p:nvSpPr>
          <p:cNvPr id="11" name="TextBox 10">
            <a:extLst>
              <a:ext uri="{FF2B5EF4-FFF2-40B4-BE49-F238E27FC236}">
                <a16:creationId xmlns:a16="http://schemas.microsoft.com/office/drawing/2014/main" id="{00F6A938-9B95-4CC4-AA0D-7373551B41C0}"/>
              </a:ext>
            </a:extLst>
          </p:cNvPr>
          <p:cNvSpPr txBox="1"/>
          <p:nvPr/>
        </p:nvSpPr>
        <p:spPr>
          <a:xfrm>
            <a:off x="159391" y="3610986"/>
            <a:ext cx="8724549" cy="954107"/>
          </a:xfrm>
          <a:prstGeom prst="rect">
            <a:avLst/>
          </a:prstGeom>
          <a:noFill/>
        </p:spPr>
        <p:txBody>
          <a:bodyPr wrap="square">
            <a:spAutoFit/>
          </a:bodyPr>
          <a:lstStyle/>
          <a:p>
            <a:pPr algn="just"/>
            <a:r>
              <a:rPr lang="ru-RU" sz="1400" dirty="0"/>
              <a:t>- использовать аналогии для поиска новых решений. Аналогичные решения изменяются в соответствии с требованиями задачи. </a:t>
            </a:r>
          </a:p>
          <a:p>
            <a:pPr algn="just"/>
            <a:r>
              <a:rPr lang="ru-RU" sz="1400" dirty="0"/>
              <a:t>- гибкость – умение предлагать много разных идей. Предлагается несколько решений и интересных сочетаний идей. </a:t>
            </a:r>
          </a:p>
        </p:txBody>
      </p:sp>
      <p:sp>
        <p:nvSpPr>
          <p:cNvPr id="13" name="TextBox 12">
            <a:extLst>
              <a:ext uri="{FF2B5EF4-FFF2-40B4-BE49-F238E27FC236}">
                <a16:creationId xmlns:a16="http://schemas.microsoft.com/office/drawing/2014/main" id="{C3BF4874-F55B-4E3F-BB7B-B15C96C07552}"/>
              </a:ext>
            </a:extLst>
          </p:cNvPr>
          <p:cNvSpPr txBox="1"/>
          <p:nvPr/>
        </p:nvSpPr>
        <p:spPr>
          <a:xfrm>
            <a:off x="159389" y="2980931"/>
            <a:ext cx="8724549" cy="738664"/>
          </a:xfrm>
          <a:prstGeom prst="rect">
            <a:avLst/>
          </a:prstGeom>
          <a:noFill/>
        </p:spPr>
        <p:txBody>
          <a:bodyPr wrap="square">
            <a:spAutoFit/>
          </a:bodyPr>
          <a:lstStyle/>
          <a:p>
            <a:pPr algn="just"/>
            <a:r>
              <a:rPr lang="ru-RU" sz="1400" dirty="0"/>
              <a:t>- использовать ресурсы для поиска новых решений. Для получения решений задач и фантастических идей используются ресурсы данной в задаче системы, выбираются и видоизменяются наиболее подходящие для решений ресурсы.</a:t>
            </a:r>
          </a:p>
        </p:txBody>
      </p:sp>
    </p:spTree>
    <p:extLst>
      <p:ext uri="{BB962C8B-B14F-4D97-AF65-F5344CB8AC3E}">
        <p14:creationId xmlns:p14="http://schemas.microsoft.com/office/powerpoint/2010/main" val="40230957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320D01-89B4-4F0B-85EB-7C6991722980}"/>
              </a:ext>
            </a:extLst>
          </p:cNvPr>
          <p:cNvSpPr>
            <a:spLocks noGrp="1"/>
          </p:cNvSpPr>
          <p:nvPr>
            <p:ph idx="1"/>
          </p:nvPr>
        </p:nvSpPr>
        <p:spPr>
          <a:xfrm>
            <a:off x="0" y="0"/>
            <a:ext cx="9144000" cy="1398414"/>
          </a:xfrm>
          <a:gradFill>
            <a:gsLst>
              <a:gs pos="91000">
                <a:srgbClr val="0070C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ru-RU" sz="2400" dirty="0">
                <a:solidFill>
                  <a:schemeClr val="bg1"/>
                </a:solidFill>
              </a:rPr>
              <a:t>Номинация «Изобретательство»</a:t>
            </a:r>
          </a:p>
          <a:p>
            <a:pPr marL="0" indent="0" algn="ctr">
              <a:buNone/>
            </a:pPr>
            <a:r>
              <a:rPr lang="ru-RU" sz="2400" dirty="0">
                <a:solidFill>
                  <a:schemeClr val="bg1"/>
                </a:solidFill>
              </a:rPr>
              <a:t>Инструменты ТРИЗ</a:t>
            </a:r>
          </a:p>
        </p:txBody>
      </p:sp>
      <p:pic>
        <p:nvPicPr>
          <p:cNvPr id="4" name="Рисунок 3">
            <a:extLst>
              <a:ext uri="{FF2B5EF4-FFF2-40B4-BE49-F238E27FC236}">
                <a16:creationId xmlns:a16="http://schemas.microsoft.com/office/drawing/2014/main" id="{8C03F58E-1413-4EFA-A33B-3FDC3755FB39}"/>
              </a:ext>
            </a:extLst>
          </p:cNvPr>
          <p:cNvPicPr>
            <a:picLocks noChangeAspect="1"/>
          </p:cNvPicPr>
          <p:nvPr/>
        </p:nvPicPr>
        <p:blipFill rotWithShape="1">
          <a:blip r:embed="rId2">
            <a:extLst>
              <a:ext uri="{28A0092B-C50C-407E-A947-70E740481C1C}">
                <a14:useLocalDpi xmlns:a14="http://schemas.microsoft.com/office/drawing/2010/main" val="0"/>
              </a:ext>
            </a:extLst>
          </a:blip>
          <a:srcRect l="2896" r="2703" b="5506"/>
          <a:stretch/>
        </p:blipFill>
        <p:spPr>
          <a:xfrm>
            <a:off x="2954103" y="2548156"/>
            <a:ext cx="3235794" cy="204825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33469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647272" y="6407944"/>
            <a:ext cx="365760" cy="365125"/>
          </a:xfrm>
          <a:prstGeom prst="rect">
            <a:avLst/>
          </a:prstGeom>
        </p:spPr>
        <p:txBody>
          <a:bodyPr vert="horz" anchor="b"/>
          <a:lstStyle>
            <a:defPPr>
              <a:defRPr lang="ru-RU"/>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mtClean="0"/>
              <a:pPr/>
              <a:t>8</a:t>
            </a:fld>
            <a:endParaRPr lang="ru-RU"/>
          </a:p>
        </p:txBody>
      </p:sp>
      <p:sp>
        <p:nvSpPr>
          <p:cNvPr id="9" name="Заголовок 8">
            <a:extLst>
              <a:ext uri="{FF2B5EF4-FFF2-40B4-BE49-F238E27FC236}">
                <a16:creationId xmlns:a16="http://schemas.microsoft.com/office/drawing/2014/main" id="{50E0E1E3-1D9B-4D91-A49E-775A3F5F264F}"/>
              </a:ext>
            </a:extLst>
          </p:cNvPr>
          <p:cNvSpPr>
            <a:spLocks noGrp="1"/>
          </p:cNvSpPr>
          <p:nvPr>
            <p:ph type="title"/>
          </p:nvPr>
        </p:nvSpPr>
        <p:spPr/>
        <p:txBody>
          <a:bodyPr>
            <a:normAutofit/>
          </a:bodyPr>
          <a:lstStyle/>
          <a:p>
            <a:r>
              <a:rPr lang="ru-RU" dirty="0"/>
              <a:t>Номинация «Изобретательство»</a:t>
            </a:r>
          </a:p>
        </p:txBody>
      </p:sp>
      <p:pic>
        <p:nvPicPr>
          <p:cNvPr id="12" name="Picture 2">
            <a:extLst>
              <a:ext uri="{FF2B5EF4-FFF2-40B4-BE49-F238E27FC236}">
                <a16:creationId xmlns:a16="http://schemas.microsoft.com/office/drawing/2014/main" id="{436948CE-7962-49BC-84B9-EF6D791B6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7321" y="1700808"/>
            <a:ext cx="1665959" cy="128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Прямоугольник 19">
            <a:extLst>
              <a:ext uri="{FF2B5EF4-FFF2-40B4-BE49-F238E27FC236}">
                <a16:creationId xmlns:a16="http://schemas.microsoft.com/office/drawing/2014/main" id="{6A63DFF4-3065-49B2-80EA-ACC5169C14A9}"/>
              </a:ext>
            </a:extLst>
          </p:cNvPr>
          <p:cNvSpPr/>
          <p:nvPr/>
        </p:nvSpPr>
        <p:spPr>
          <a:xfrm>
            <a:off x="1835696" y="2564904"/>
            <a:ext cx="6676014" cy="2862322"/>
          </a:xfrm>
          <a:prstGeom prst="rect">
            <a:avLst/>
          </a:prstGeom>
        </p:spPr>
        <p:txBody>
          <a:bodyPr wrap="square">
            <a:spAutoFit/>
          </a:bodyPr>
          <a:lstStyle/>
          <a:p>
            <a:pPr algn="r"/>
            <a:r>
              <a:rPr lang="ru-RU" sz="2000" dirty="0"/>
              <a:t>Задания номинации «Изобретательство» предполагают умение решать изобретательские задачи, используя методы ТРИЗ. Для возрастной категории 8-10 лет – задачи 1-2 уровня; для категории 11-14 лет – задачи 2-3 уровня; для категории 15-17 лет и студентов – задачи из реальной изобретательской практики 2-3 уровня. Важной особенностью заданий конкурса является высокая вариативность при их выполнении.</a:t>
            </a:r>
          </a:p>
        </p:txBody>
      </p:sp>
    </p:spTree>
    <p:extLst>
      <p:ext uri="{BB962C8B-B14F-4D97-AF65-F5344CB8AC3E}">
        <p14:creationId xmlns:p14="http://schemas.microsoft.com/office/powerpoint/2010/main" val="26359862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F73B0D-CE5D-46E0-ABE4-B459B4B1EE2F}"/>
              </a:ext>
            </a:extLst>
          </p:cNvPr>
          <p:cNvSpPr>
            <a:spLocks noGrp="1"/>
          </p:cNvSpPr>
          <p:nvPr>
            <p:ph type="title"/>
          </p:nvPr>
        </p:nvSpPr>
        <p:spPr>
          <a:xfrm>
            <a:off x="302004" y="109538"/>
            <a:ext cx="8330821" cy="458787"/>
          </a:xfrm>
        </p:spPr>
        <p:txBody>
          <a:bodyPr/>
          <a:lstStyle/>
          <a:p>
            <a:r>
              <a:rPr lang="ru-RU" dirty="0"/>
              <a:t>Мини-АРИЗ (младшие школьники)</a:t>
            </a:r>
          </a:p>
        </p:txBody>
      </p:sp>
      <p:pic>
        <p:nvPicPr>
          <p:cNvPr id="5" name="Рисунок 4">
            <a:extLst>
              <a:ext uri="{FF2B5EF4-FFF2-40B4-BE49-F238E27FC236}">
                <a16:creationId xmlns:a16="http://schemas.microsoft.com/office/drawing/2014/main" id="{17496D18-B2A2-4E0B-B70B-0092066EE9E0}"/>
              </a:ext>
            </a:extLst>
          </p:cNvPr>
          <p:cNvPicPr>
            <a:picLocks noChangeAspect="1"/>
          </p:cNvPicPr>
          <p:nvPr/>
        </p:nvPicPr>
        <p:blipFill rotWithShape="1">
          <a:blip r:embed="rId2"/>
          <a:srcRect t="5651"/>
          <a:stretch/>
        </p:blipFill>
        <p:spPr>
          <a:xfrm>
            <a:off x="243281" y="721453"/>
            <a:ext cx="5083728" cy="5822321"/>
          </a:xfrm>
          <a:prstGeom prst="rect">
            <a:avLst/>
          </a:prstGeom>
        </p:spPr>
      </p:pic>
      <p:sp>
        <p:nvSpPr>
          <p:cNvPr id="6" name="TextBox 5">
            <a:extLst>
              <a:ext uri="{FF2B5EF4-FFF2-40B4-BE49-F238E27FC236}">
                <a16:creationId xmlns:a16="http://schemas.microsoft.com/office/drawing/2014/main" id="{6DDB0453-F17E-439A-9034-6302D6CAAAB2}"/>
              </a:ext>
            </a:extLst>
          </p:cNvPr>
          <p:cNvSpPr txBox="1"/>
          <p:nvPr/>
        </p:nvSpPr>
        <p:spPr>
          <a:xfrm>
            <a:off x="5436066" y="1686187"/>
            <a:ext cx="3464653" cy="4154984"/>
          </a:xfrm>
          <a:prstGeom prst="rect">
            <a:avLst/>
          </a:prstGeom>
          <a:noFill/>
        </p:spPr>
        <p:txBody>
          <a:bodyPr wrap="square" rtlCol="0">
            <a:spAutoFit/>
          </a:bodyPr>
          <a:lstStyle/>
          <a:p>
            <a:r>
              <a:rPr lang="ru-RU" dirty="0"/>
              <a:t>Противоречие Требований</a:t>
            </a:r>
          </a:p>
          <a:p>
            <a:endParaRPr lang="ru-RU" dirty="0"/>
          </a:p>
          <a:p>
            <a:r>
              <a:rPr lang="ru-RU" dirty="0"/>
              <a:t>Конфликтная пара</a:t>
            </a:r>
          </a:p>
          <a:p>
            <a:endParaRPr lang="ru-RU" dirty="0"/>
          </a:p>
          <a:p>
            <a:r>
              <a:rPr lang="ru-RU" dirty="0"/>
              <a:t>Инструмент</a:t>
            </a:r>
          </a:p>
          <a:p>
            <a:endParaRPr lang="ru-RU" dirty="0"/>
          </a:p>
          <a:p>
            <a:r>
              <a:rPr lang="ru-RU" dirty="0"/>
              <a:t>Изделие</a:t>
            </a:r>
          </a:p>
          <a:p>
            <a:endParaRPr lang="ru-RU" dirty="0"/>
          </a:p>
          <a:p>
            <a:r>
              <a:rPr lang="ru-RU" sz="1600" dirty="0"/>
              <a:t>Идеальный Конечный Результат</a:t>
            </a:r>
          </a:p>
          <a:p>
            <a:endParaRPr lang="ru-RU" dirty="0"/>
          </a:p>
          <a:p>
            <a:r>
              <a:rPr lang="ru-RU" dirty="0"/>
              <a:t>Противоречие Свойства</a:t>
            </a:r>
          </a:p>
          <a:p>
            <a:endParaRPr lang="ru-RU" dirty="0"/>
          </a:p>
          <a:p>
            <a:r>
              <a:rPr lang="ru-RU" dirty="0"/>
              <a:t>Ресурсы</a:t>
            </a:r>
          </a:p>
          <a:p>
            <a:endParaRPr lang="ru-RU" dirty="0"/>
          </a:p>
          <a:p>
            <a:r>
              <a:rPr lang="ru-RU" sz="1400" dirty="0"/>
              <a:t>Приемы разрешения противоречий</a:t>
            </a:r>
          </a:p>
        </p:txBody>
      </p:sp>
    </p:spTree>
    <p:extLst>
      <p:ext uri="{BB962C8B-B14F-4D97-AF65-F5344CB8AC3E}">
        <p14:creationId xmlns:p14="http://schemas.microsoft.com/office/powerpoint/2010/main" val="674868767"/>
      </p:ext>
    </p:extLst>
  </p:cSld>
  <p:clrMapOvr>
    <a:masterClrMapping/>
  </p:clrMapOvr>
  <p:transition spd="med"/>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Template NEW">
  <a:themeElements>
    <a:clrScheme name="">
      <a:dk1>
        <a:srgbClr val="000000"/>
      </a:dk1>
      <a:lt1>
        <a:srgbClr val="FFFFFF"/>
      </a:lt1>
      <a:dk2>
        <a:srgbClr val="FFFFFF"/>
      </a:dk2>
      <a:lt2>
        <a:srgbClr val="76767C"/>
      </a:lt2>
      <a:accent1>
        <a:srgbClr val="9DB78B"/>
      </a:accent1>
      <a:accent2>
        <a:srgbClr val="5C6F6A"/>
      </a:accent2>
      <a:accent3>
        <a:srgbClr val="FFFFFF"/>
      </a:accent3>
      <a:accent4>
        <a:srgbClr val="000000"/>
      </a:accent4>
      <a:accent5>
        <a:srgbClr val="CCD8C4"/>
      </a:accent5>
      <a:accent6>
        <a:srgbClr val="53645F"/>
      </a:accent6>
      <a:hlink>
        <a:srgbClr val="496D77"/>
      </a:hlink>
      <a:folHlink>
        <a:srgbClr val="EFBC35"/>
      </a:folHlink>
    </a:clrScheme>
    <a:fontScheme name="PPT Template NEW">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PPT Template 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mplate 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mplate 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mplate 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mplate 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mplate 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mplate 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mplate 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mplate 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mplate 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mplate 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mplate 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 Template NEW 13">
        <a:dk1>
          <a:srgbClr val="000000"/>
        </a:dk1>
        <a:lt1>
          <a:srgbClr val="FFFFFF"/>
        </a:lt1>
        <a:dk2>
          <a:srgbClr val="000000"/>
        </a:dk2>
        <a:lt2>
          <a:srgbClr val="969696"/>
        </a:lt2>
        <a:accent1>
          <a:srgbClr val="CC6600"/>
        </a:accent1>
        <a:accent2>
          <a:srgbClr val="000066"/>
        </a:accent2>
        <a:accent3>
          <a:srgbClr val="FFFFFF"/>
        </a:accent3>
        <a:accent4>
          <a:srgbClr val="000000"/>
        </a:accent4>
        <a:accent5>
          <a:srgbClr val="E2B8AA"/>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4">
        <a:dk1>
          <a:srgbClr val="000000"/>
        </a:dk1>
        <a:lt1>
          <a:srgbClr val="FFFFFF"/>
        </a:lt1>
        <a:dk2>
          <a:srgbClr val="000000"/>
        </a:dk2>
        <a:lt2>
          <a:srgbClr val="969696"/>
        </a:lt2>
        <a:accent1>
          <a:srgbClr val="994D22"/>
        </a:accent1>
        <a:accent2>
          <a:srgbClr val="000066"/>
        </a:accent2>
        <a:accent3>
          <a:srgbClr val="FFFFFF"/>
        </a:accent3>
        <a:accent4>
          <a:srgbClr val="000000"/>
        </a:accent4>
        <a:accent5>
          <a:srgbClr val="CAB2AB"/>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5">
        <a:dk1>
          <a:srgbClr val="000000"/>
        </a:dk1>
        <a:lt1>
          <a:srgbClr val="FFFFFF"/>
        </a:lt1>
        <a:dk2>
          <a:srgbClr val="000000"/>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6">
        <a:dk1>
          <a:srgbClr val="000000"/>
        </a:dk1>
        <a:lt1>
          <a:srgbClr val="FFFFFF"/>
        </a:lt1>
        <a:dk2>
          <a:srgbClr val="FFFFFF"/>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6828</TotalTime>
  <Words>4233</Words>
  <Application>Microsoft Office PowerPoint</Application>
  <PresentationFormat>Экран (4:3)</PresentationFormat>
  <Paragraphs>496</Paragraphs>
  <Slides>36</Slides>
  <Notes>1</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2</vt:i4>
      </vt:variant>
      <vt:variant>
        <vt:lpstr>Внедренные серверы OLE</vt:lpstr>
      </vt:variant>
      <vt:variant>
        <vt:i4>1</vt:i4>
      </vt:variant>
      <vt:variant>
        <vt:lpstr>Заголовки слайдов</vt:lpstr>
      </vt:variant>
      <vt:variant>
        <vt:i4>36</vt:i4>
      </vt:variant>
    </vt:vector>
  </HeadingPairs>
  <TitlesOfParts>
    <vt:vector size="50" baseType="lpstr">
      <vt:lpstr>Akrobat</vt:lpstr>
      <vt:lpstr>Akrobat Black</vt:lpstr>
      <vt:lpstr>Akrobat SemiBold</vt:lpstr>
      <vt:lpstr>Arial</vt:lpstr>
      <vt:lpstr>Calibri</vt:lpstr>
      <vt:lpstr>Calibri Light</vt:lpstr>
      <vt:lpstr>Lucida Sans Unicode</vt:lpstr>
      <vt:lpstr>Times New Roman</vt:lpstr>
      <vt:lpstr>Verdana</vt:lpstr>
      <vt:lpstr>Wingdings</vt:lpstr>
      <vt:lpstr>Wingdings 3</vt:lpstr>
      <vt:lpstr>1_Тема Office</vt:lpstr>
      <vt:lpstr>PPT Template NEW</vt:lpstr>
      <vt:lpstr>Лист Microsoft Excel 97–2003</vt:lpstr>
      <vt:lpstr>Кубок ТРИЗ Саммита ТРИЗ-турнир вебинары для экспертов</vt:lpstr>
      <vt:lpstr>Содержание 2 вебинара</vt:lpstr>
      <vt:lpstr>Презентация PowerPoint</vt:lpstr>
      <vt:lpstr>Файл самооценки. Система «Икар и Дедал»</vt:lpstr>
      <vt:lpstr>Задачи для диагностики</vt:lpstr>
      <vt:lpstr>Результат</vt:lpstr>
      <vt:lpstr>Презентация PowerPoint</vt:lpstr>
      <vt:lpstr>Номинация «Изобретательство»</vt:lpstr>
      <vt:lpstr>Мини-АРИЗ (младшие школьники)</vt:lpstr>
      <vt:lpstr>Мини-АРИЗ (11-14 лет)</vt:lpstr>
      <vt:lpstr>Обратная связь со слушателями вебинаров</vt:lpstr>
      <vt:lpstr>Определения и примеры</vt:lpstr>
      <vt:lpstr>Определения и примеры</vt:lpstr>
      <vt:lpstr>Определения и примеры</vt:lpstr>
      <vt:lpstr>Разбор</vt:lpstr>
      <vt:lpstr>Разбор</vt:lpstr>
      <vt:lpstr>Определения и примеры</vt:lpstr>
      <vt:lpstr>Определения и примеры</vt:lpstr>
      <vt:lpstr>Разбор</vt:lpstr>
      <vt:lpstr>Разбор</vt:lpstr>
      <vt:lpstr>Определения и примеры</vt:lpstr>
      <vt:lpstr>Разбор </vt:lpstr>
      <vt:lpstr>Разбор</vt:lpstr>
      <vt:lpstr>Разбор задания Кубка 2015-2016. Категория 11-14 лет</vt:lpstr>
      <vt:lpstr>Разбор задания Кубка 2015-2016. Категория 11-14 лет</vt:lpstr>
      <vt:lpstr>Разбор задания Кубка 2015-2016. Категория 11-14 лет</vt:lpstr>
      <vt:lpstr>Приемы разрешения противоречий требований</vt:lpstr>
      <vt:lpstr>Приемы разрешения противоречий требований</vt:lpstr>
      <vt:lpstr>Разбор</vt:lpstr>
      <vt:lpstr>Разбор</vt:lpstr>
      <vt:lpstr>Compinno-TRIZ для решения изобретательских задач</vt:lpstr>
      <vt:lpstr>Критерии оценки</vt:lpstr>
      <vt:lpstr>АРИЗ – эталон изобретательского мышления</vt:lpstr>
      <vt:lpstr>Шкала изобретательности. АНАЛИЗ</vt:lpstr>
      <vt:lpstr>Шкала изобретательности. СИНТЕЗ. ОЦЕНКА.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Рубина Наталия</dc:creator>
  <cp:lastModifiedBy>Рубина Наталия</cp:lastModifiedBy>
  <cp:revision>66</cp:revision>
  <dcterms:created xsi:type="dcterms:W3CDTF">2021-01-13T07:20:25Z</dcterms:created>
  <dcterms:modified xsi:type="dcterms:W3CDTF">2021-11-03T09:57:26Z</dcterms:modified>
</cp:coreProperties>
</file>