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708" r:id="rId3"/>
  </p:sldMasterIdLst>
  <p:notesMasterIdLst>
    <p:notesMasterId r:id="rId39"/>
  </p:notesMasterIdLst>
  <p:sldIdLst>
    <p:sldId id="4129" r:id="rId4"/>
    <p:sldId id="5226" r:id="rId5"/>
    <p:sldId id="5253" r:id="rId6"/>
    <p:sldId id="5240" r:id="rId7"/>
    <p:sldId id="5242" r:id="rId8"/>
    <p:sldId id="5244" r:id="rId9"/>
    <p:sldId id="5245" r:id="rId10"/>
    <p:sldId id="5243" r:id="rId11"/>
    <p:sldId id="5241" r:id="rId12"/>
    <p:sldId id="5246" r:id="rId13"/>
    <p:sldId id="5248" r:id="rId14"/>
    <p:sldId id="5249" r:id="rId15"/>
    <p:sldId id="4737" r:id="rId16"/>
    <p:sldId id="5236" r:id="rId17"/>
    <p:sldId id="5237" r:id="rId18"/>
    <p:sldId id="5239" r:id="rId19"/>
    <p:sldId id="5231" r:id="rId20"/>
    <p:sldId id="5238" r:id="rId21"/>
    <p:sldId id="5250" r:id="rId22"/>
    <p:sldId id="5251" r:id="rId23"/>
    <p:sldId id="794" r:id="rId24"/>
    <p:sldId id="795" r:id="rId25"/>
    <p:sldId id="796" r:id="rId26"/>
    <p:sldId id="797" r:id="rId27"/>
    <p:sldId id="798" r:id="rId28"/>
    <p:sldId id="799" r:id="rId29"/>
    <p:sldId id="800" r:id="rId30"/>
    <p:sldId id="801" r:id="rId31"/>
    <p:sldId id="802" r:id="rId32"/>
    <p:sldId id="803" r:id="rId33"/>
    <p:sldId id="804" r:id="rId34"/>
    <p:sldId id="805" r:id="rId35"/>
    <p:sldId id="806" r:id="rId36"/>
    <p:sldId id="807" r:id="rId37"/>
    <p:sldId id="80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3FF"/>
    <a:srgbClr val="89CCFF"/>
    <a:srgbClr val="4B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3792" autoAdjust="0"/>
  </p:normalViewPr>
  <p:slideViewPr>
    <p:cSldViewPr snapToGrid="0">
      <p:cViewPr varScale="1">
        <p:scale>
          <a:sx n="107" d="100"/>
          <a:sy n="107" d="100"/>
        </p:scale>
        <p:origin x="13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5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494D2-AC9B-4A68-A713-995B63FDE4A8}" type="datetimeFigureOut">
              <a:rPr lang="ru-RU" smtClean="0"/>
              <a:t>25.11.2021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B6D7E-1BFE-431D-9F12-33C01F4A16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3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CD4D3-9DD2-4C7F-A6CC-2FC51DC5FC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r>
              <a:rPr lang="ru-RU" dirty="0"/>
              <a:t>15 минут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D722D-4B53-4134-9DD4-2E16FF00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55FCAC-055F-4DCF-870E-BE8C82842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5B5F15-F381-4547-A9AC-1F236EC2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62D630-21C0-4990-9057-2BB77FFC1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CFBBB-B9C1-4E27-8780-BE02728E0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5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B2E25-9951-40CC-BCC2-B5820C91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D7E72-1676-42F3-B44E-FFC350E51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44760-21BA-4D38-A521-83B5337F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4DADA2-520A-4B50-9A08-DA38C7E56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8AF22-F6CA-4C5E-B048-2206FC44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2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849B11-563C-48E3-9DE4-00CF974984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057B65-DF91-4EEB-83AE-0475C4DB3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4847D-7CB3-4331-AD78-D635D8A4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2FC26-1E27-4AD8-89FE-9A06DE08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811A3-5C67-48B1-B7EF-FD1CE1D8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1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01096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9072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921976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5447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49612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22517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308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0"/>
            <a:ext cx="9144000" cy="68544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958" y="686911"/>
            <a:ext cx="657582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50" b="1" i="0">
                <a:solidFill>
                  <a:schemeClr val="bg1"/>
                </a:solidFill>
                <a:latin typeface="Akrobat Black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D47259B-5B9D-C34A-8D57-4D5CCF1C8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307994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EEB63DA-8F57-C54F-886F-556FABFB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3129830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38FF852-741C-4C43-9C94-785D70B015C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3605446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293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0"/>
            <a:ext cx="9144000" cy="68544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1AD3A1-1EA8-5B46-B2DC-CB49FED4C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958" y="686911"/>
            <a:ext cx="6575822" cy="1254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50" b="1" i="0">
                <a:solidFill>
                  <a:schemeClr val="bg1"/>
                </a:solidFill>
                <a:latin typeface="Akrobat Black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2574807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2624695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3100311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20" y="4413767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60822" y="4463655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60822" y="4939271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441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1620" y="99387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822" y="1043760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760822" y="1519376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CB5BB5A-A530-3A49-83B0-03D07B22E3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1620" y="4403940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135013-AB30-2444-B444-727421B6FAE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60822" y="4453828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E02476C-1D1F-8945-B336-62C83E7392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760822" y="4929444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412C97D-6B5E-C740-A284-F99AC5138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31620" y="2723238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B1480D-0C8D-B748-957F-924E4A0A13B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760822" y="2773126"/>
            <a:ext cx="3380899" cy="29917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AC106DA-03B8-D841-9AA9-F3FFBA059B7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760822" y="3248742"/>
            <a:ext cx="5003959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54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640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37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9728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2717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7133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4424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8607A446-D110-3446-8C6C-F46E677FE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77940" y="52651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926BC6-60C0-B841-9037-C0804F83E0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925915" y="20467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C21B6C-6B6C-DC4D-BF70-9B67023201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798820" y="24513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DB629364-6818-2048-A2EF-4BDD30F39A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67640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D84942F-606C-374E-B62C-03AD161D114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122437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90FCBC8-2B3E-B24B-AABF-A7C6972B783D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09728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BBDB1E20-3F64-F24A-8B87-CD260FA77F2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2717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CD07279-9ECA-3548-8E86-1CDDE5A829F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57133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C943A1A-131E-7047-B456-F7EBCFCCC290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344424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88D61A6-8504-0A40-9BF3-879C0DBAD50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77940" y="347291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403CC36-C1A6-9243-934D-9C20FEA20CF3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5925915" y="499319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8144DC1-3E9A-CF4F-A267-E26A7355F8E1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5798820" y="539775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72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5512" y="141478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487" y="293506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66391" y="333962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ACF21ED3-D1FF-EC4D-8077-0D84C37E921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26423" y="1414782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57692D8-269D-A040-8157-D24B5BC91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70589" y="2935062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5910B9-33BA-FF4A-8CFA-38A6DE6BB3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743493" y="3339625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8607A446-D110-3446-8C6C-F46E677FE1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3873" y="2778560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926BC6-60C0-B841-9037-C0804F83E0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611848" y="4298840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7C21B6C-6B6C-DC4D-BF70-9B67023201E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484752" y="4703403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146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03BC1E-66ED-5448-8278-A9D51F179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43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AAD257-E2B2-1042-9179-DA5EAE038A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4439" y="1908721"/>
            <a:ext cx="975122" cy="1300881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653F76-DDBC-5C49-84B1-94BDA40C2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2415" y="3429001"/>
            <a:ext cx="1879171" cy="2991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bg1"/>
                </a:solidFill>
                <a:latin typeface="Akrobat SemiBold" pitchFamily="2" charset="77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E4FC0B9-BD7F-BF46-A630-B82100A1BD3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505319" y="3833564"/>
            <a:ext cx="2118361" cy="7398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krobat" pitchFamily="2" charset="77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67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8411-98EF-4C7D-A882-AF4DB137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4ECB6-D9D9-4BC1-A6B1-F581C7BD7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21F41-6056-4E8E-90A5-7CD0CE1C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0EC21-3A10-4922-9663-82F00FAF1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90E46-0C55-43F4-9833-F55017BC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07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4622300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286736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498184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950397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565337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1411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464040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917503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650559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44281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93DC8-7A4C-4BD6-A87D-41A55B23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0DF525-6675-4E99-851D-9D26D581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B2AFD3-8FF5-4EE3-A7EA-AA68A0EF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E922A0-26DB-48C2-A1EA-E568A4EE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F33CD3-C934-40E3-B18E-8FF6FF65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90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3236931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504223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5620747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3184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276508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6518334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2251896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07578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376619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410460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76D02-D4C1-4155-8D0D-689F51C7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BB5B05-439E-4063-A2E5-3023C350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7DB040-5D06-40B0-B743-CB1DC20DE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F0942C-5C2F-491F-B1B9-632B3048A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40897D-15C3-48A8-A914-B5F19D4E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741C6-FC37-4805-A67A-9FBB5887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4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58937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244361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759221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0141401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0080065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3591511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5704526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6353638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88799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996205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2E544-97FD-48FE-BC55-17A9C7B6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9A1704-3200-433C-972E-BBE8F5692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C951C4-7690-48C3-AD2D-C6EA33E0B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E55F2B8-EA9D-46E5-83E3-94A8327EA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658F3C-ACF0-4607-8AE7-72EEFA01C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95202F-1A72-4678-8234-739B75D9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7B5548-08D6-4605-804C-CABD3D7E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0A6686-33E9-4F82-A581-EB61E727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77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F73508-DC54-45C8-9200-D47CBA21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D78B68-F3C2-47DA-859E-6BB692E1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88078D-F0A5-445E-8AFA-2040F797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722037-1C75-414B-859F-8F68C56E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0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C55983-263F-46BC-B8C2-BC1D04C4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72E42B-18C4-42B7-8035-0BCEDBDF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A859E8-485E-4325-ACA7-739CF6AE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82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BAED4-E2B5-4603-9B52-37F4796B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C2C94-016E-406E-9E80-A2CFCE87C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63B7C4-9B05-45E4-B379-58471A7BA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68480-C8C6-4912-8002-40D6FD57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7F1B94-4217-44BD-9191-8FD939F5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C5F8F4-56D8-4B4B-B62F-E4C89435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3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B039-DDF2-4D8C-9373-EB6AA0FE1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8C9980-5D6D-4C50-91EE-362DFC692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E772F5-AF2F-4776-A40C-EEB608CD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0D5025-AD5B-41F7-AAF2-F82367FA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206F2-8203-4A95-B965-501A6A52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53E4D-AFDB-4976-BD57-5BED8339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5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73804-BB99-46DC-B259-BAAA915A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1B3ABD-B23D-43AE-B3C4-12BF4FF71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46DA6-3DBE-42B6-BD68-7B4E50187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159C14-C20E-4221-AFDD-339750924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782E4-1385-4173-8860-426E5F381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3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721475"/>
            <a:ext cx="9144000" cy="136525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5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05072"/>
            <a:ext cx="9144000" cy="369332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tshuller.ru/rtv/rtv6.asp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75343" y="6188075"/>
            <a:ext cx="3744232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Москва, 25 </a:t>
            </a:r>
            <a:r>
              <a:rPr lang="ru-RU" sz="2000" dirty="0">
                <a:solidFill>
                  <a:srgbClr val="0070C0"/>
                </a:solidFill>
                <a:latin typeface="Arial" charset="0"/>
              </a:rPr>
              <a:t>ноября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2021 года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7831" y="1423633"/>
            <a:ext cx="8879123" cy="246529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>
                <a:solidFill>
                  <a:srgbClr val="0070C0"/>
                </a:solidFill>
              </a:rPr>
              <a:t>Кубок ТРИЗ Саммита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ТРИЗ-турнир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вебинары для экспертов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44" y="265708"/>
            <a:ext cx="2039235" cy="11579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http://triz-summit.ru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DA4A29-1EC8-4F97-B2DA-ABB9FA2A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23" y="421276"/>
            <a:ext cx="2034565" cy="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31918-E205-4601-A1DA-312D48B7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«Пакетики для кофе»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2D36CB-ABC0-4FFB-87E4-604BBD41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7417"/>
            <a:ext cx="9144000" cy="54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414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31918-E205-4601-A1DA-312D48B7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«Пакетики для кофе»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1160EF-ECCC-4941-81DF-92A349252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11" y="700034"/>
            <a:ext cx="8852115" cy="55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721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31918-E205-4601-A1DA-312D48B7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«Пакетики для кофе»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693000-4F03-480C-ACDC-D7DF856B162F}"/>
              </a:ext>
            </a:extLst>
          </p:cNvPr>
          <p:cNvSpPr/>
          <p:nvPr/>
        </p:nvSpPr>
        <p:spPr>
          <a:xfrm>
            <a:off x="200061" y="753556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13. ПРИНЦИП НАОБОРОТ </a:t>
            </a:r>
          </a:p>
          <a:p>
            <a:r>
              <a:rPr lang="ru-RU" dirty="0"/>
              <a:t>а. Вместо действия, диктуемого условиями задачи, осуществить обратное действие </a:t>
            </a:r>
          </a:p>
          <a:p>
            <a:r>
              <a:rPr lang="ru-RU" dirty="0"/>
              <a:t>б. Сделать движущуюся часть объекта или внешней среды неподвижной, а неподвижную движущейся </a:t>
            </a:r>
          </a:p>
          <a:p>
            <a:r>
              <a:rPr lang="ru-RU" dirty="0"/>
              <a:t>в. Перевернуть объект "вверх-ногами", вывернуть его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AE8574F-0DD5-417B-A826-9CD4E62A6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5798" y="2576146"/>
            <a:ext cx="5881159" cy="358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6798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C6DE05-5D67-4987-9C5C-5494270F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98525"/>
            <a:ext cx="8270875" cy="752084"/>
          </a:xfrm>
        </p:spPr>
        <p:txBody>
          <a:bodyPr/>
          <a:lstStyle/>
          <a:p>
            <a:r>
              <a:rPr lang="ru-RU" sz="2400" b="0" dirty="0"/>
              <a:t>Номинация «Фантазирование». Инструменты РТВ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E95ADD-E7EA-431C-BF90-E6442C13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103" y="2222588"/>
            <a:ext cx="3235794" cy="204825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019376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DDC3EF-58DB-43A9-9D4C-42DAF5C8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960" y="792732"/>
            <a:ext cx="1449192" cy="138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48EBD-35D6-41CC-BC2A-3680FA4F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Номинация «Фантазирование»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7C11F-B827-48DF-A995-C4189B523C68}"/>
              </a:ext>
            </a:extLst>
          </p:cNvPr>
          <p:cNvSpPr/>
          <p:nvPr/>
        </p:nvSpPr>
        <p:spPr>
          <a:xfrm>
            <a:off x="167376" y="1482822"/>
            <a:ext cx="73824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 2016 года номинацию «Фантазирование» в Кубке ТРИЗ Саммита ведет писатель-фантаст, Мастер ТРИЗ Павел </a:t>
            </a:r>
            <a:r>
              <a:rPr lang="ru-RU" sz="2000" dirty="0" err="1"/>
              <a:t>Амнуэль</a:t>
            </a:r>
            <a:r>
              <a:rPr lang="ru-RU" sz="2000" dirty="0"/>
              <a:t>. </a:t>
            </a:r>
          </a:p>
          <a:p>
            <a:pPr algn="just"/>
            <a:r>
              <a:rPr lang="ru-RU" sz="2000" dirty="0"/>
              <a:t>Особенностью заданий в номинации «Фантазирование» является то, что они предлагают участникам познакомиться с произведениями известных писателей-фантастов, проанализировать их и развить предложенные идеи, используя методы РТВ и ТРИЗ. В заданиях предлагается использовать конкретные методы РТВ и ТРИЗ для получения фантастических идей. Кроме того, предлагается придумать фантастический рассказ, в котором фантастические идеи дополняют (или становятся причиной) приключений, в которые попадают герои рассказа.</a:t>
            </a:r>
          </a:p>
        </p:txBody>
      </p:sp>
    </p:spTree>
    <p:extLst>
      <p:ext uri="{BB962C8B-B14F-4D97-AF65-F5344CB8AC3E}">
        <p14:creationId xmlns:p14="http://schemas.microsoft.com/office/powerpoint/2010/main" val="5654757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72296-4217-47B3-B00B-C5D7BD7E2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оценки</a:t>
            </a:r>
          </a:p>
        </p:txBody>
      </p:sp>
      <p:sp>
        <p:nvSpPr>
          <p:cNvPr id="4" name="Объект 1">
            <a:extLst>
              <a:ext uri="{FF2B5EF4-FFF2-40B4-BE49-F238E27FC236}">
                <a16:creationId xmlns:a16="http://schemas.microsoft.com/office/drawing/2014/main" id="{C06AC5C3-B8D0-4A03-B851-0EE039844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98524"/>
            <a:ext cx="8270875" cy="4702175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sz="2900" dirty="0"/>
              <a:t>Задания в номинации «Фантазирование» оцениваются по следующим критериям:</a:t>
            </a:r>
          </a:p>
          <a:p>
            <a:pPr>
              <a:buFontTx/>
              <a:buChar char="-"/>
            </a:pPr>
            <a:r>
              <a:rPr lang="ru-RU" sz="2900" u="sng" dirty="0"/>
              <a:t>Применение приемов</a:t>
            </a:r>
            <a:r>
              <a:rPr lang="ru-RU" sz="2900" dirty="0"/>
              <a:t> (получены ли качественно новые идеи)</a:t>
            </a:r>
          </a:p>
          <a:p>
            <a:pPr>
              <a:buFontTx/>
              <a:buChar char="-"/>
            </a:pPr>
            <a:r>
              <a:rPr lang="ru-RU" sz="2900" u="sng" dirty="0"/>
              <a:t>Выявление противоречий </a:t>
            </a:r>
            <a:r>
              <a:rPr lang="ru-RU" sz="2900" dirty="0"/>
              <a:t>(выявлены ли противоречия после применения приемов)</a:t>
            </a:r>
          </a:p>
          <a:p>
            <a:pPr>
              <a:buFontTx/>
              <a:buChar char="-"/>
            </a:pPr>
            <a:r>
              <a:rPr lang="ru-RU" sz="2900" u="sng" dirty="0"/>
              <a:t>Взаимосвязи и взаимодействия</a:t>
            </a:r>
            <a:r>
              <a:rPr lang="ru-RU" sz="2900" dirty="0"/>
              <a:t> (выявлены ли взаимосвязи с привычной ил новыми надсистемами)</a:t>
            </a:r>
          </a:p>
          <a:p>
            <a:pPr>
              <a:buFontTx/>
              <a:buChar char="-"/>
            </a:pPr>
            <a:r>
              <a:rPr lang="ru-RU" sz="2900" u="sng" dirty="0"/>
              <a:t>Новизна </a:t>
            </a:r>
            <a:r>
              <a:rPr lang="ru-RU" sz="2900" dirty="0"/>
              <a:t>сюжета </a:t>
            </a:r>
          </a:p>
          <a:p>
            <a:pPr>
              <a:buFontTx/>
              <a:buChar char="-"/>
            </a:pPr>
            <a:r>
              <a:rPr lang="ru-RU" sz="2900" u="sng" dirty="0"/>
              <a:t>Оригинальность</a:t>
            </a:r>
            <a:r>
              <a:rPr lang="ru-RU" sz="2900" dirty="0"/>
              <a:t> представления работы</a:t>
            </a:r>
          </a:p>
          <a:p>
            <a:pPr marL="109728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68517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A6FAB4-05D5-463A-A1EF-7F3D878E6788}"/>
              </a:ext>
            </a:extLst>
          </p:cNvPr>
          <p:cNvSpPr txBox="1"/>
          <p:nvPr/>
        </p:nvSpPr>
        <p:spPr>
          <a:xfrm>
            <a:off x="190500" y="667822"/>
            <a:ext cx="87058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1.	Развитие воображения опирается на сознательное использование законов развития систем. Так, метод моделирования маленькими человечками основан на одной из главных тенденций развития систем - увеличении степени дисперсности рабочих органов. В "</a:t>
            </a:r>
            <a:r>
              <a:rPr lang="ru-RU" dirty="0" err="1"/>
              <a:t>Синектике</a:t>
            </a:r>
            <a:r>
              <a:rPr lang="ru-RU" dirty="0"/>
              <a:t>" Гордона используется эмпатия, игнорирующая этот закон и потому намного более слабая.</a:t>
            </a:r>
          </a:p>
          <a:p>
            <a:endParaRPr lang="ru-RU" dirty="0"/>
          </a:p>
          <a:p>
            <a:r>
              <a:rPr lang="ru-RU" dirty="0"/>
              <a:t>2.	Фантазия рассматривается как вектор ("прыгучесть мысли"): важна не только длина прыжка, но и его направление. Курс РТВ нацелен прежде всего на получение УПРАВЛЯЕМОЙ ФАНТАЗИИ.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3.	Источниками сильных методов и приемов служат ТРИЗ и "Регистр НФ-идей".</a:t>
            </a:r>
          </a:p>
          <a:p>
            <a:endParaRPr lang="ru-RU" dirty="0"/>
          </a:p>
          <a:p>
            <a:r>
              <a:rPr lang="ru-RU" dirty="0"/>
              <a:t>4.	Курс РТВ связан с обучением ТРИЗ: акцент сделан на те упражнения, которые развивают качества, необходимые для применения ТРИЗ. Вместе с тем курс РТВ связан с надсистемой - развитием сильного мышления: в курс включены и упражнения, выходящие за пределы техники.</a:t>
            </a:r>
          </a:p>
          <a:p>
            <a:endParaRPr lang="ru-RU" dirty="0"/>
          </a:p>
          <a:p>
            <a:r>
              <a:rPr lang="ru-RU" dirty="0"/>
              <a:t>5.	Обучение - как и в ТРИЗ - ведется по принципу: требовать только то, чему научили (т.е. не рассчитывать, что слушатель сам по себе - без овладения законами, правилами, методами - сумеет генерировать сильные НФ-идеи).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09478-C5D6-485C-B172-56A7425C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курса РТВ</a:t>
            </a:r>
          </a:p>
        </p:txBody>
      </p:sp>
    </p:spTree>
    <p:extLst>
      <p:ext uri="{BB962C8B-B14F-4D97-AF65-F5344CB8AC3E}">
        <p14:creationId xmlns:p14="http://schemas.microsoft.com/office/powerpoint/2010/main" val="31383060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A5644-19C0-4468-BAFC-A6DD8B06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 РТВ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A706-B5EA-4CDC-A9CD-53805D4ADD96}"/>
              </a:ext>
            </a:extLst>
          </p:cNvPr>
          <p:cNvSpPr txBox="1"/>
          <p:nvPr/>
        </p:nvSpPr>
        <p:spPr>
          <a:xfrm>
            <a:off x="344090" y="777776"/>
            <a:ext cx="84558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Курс Развития Творческого Воображения (дальше РТВ) - это вспомогательный курс,</a:t>
            </a:r>
            <a:r>
              <a:rPr lang="ru-RU" sz="1800" spc="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целью которого является развитие управляемого воображения, формирование умения</a:t>
            </a:r>
            <a:r>
              <a:rPr lang="ru-RU" sz="1800" spc="-29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преодолевать</a:t>
            </a:r>
            <a:r>
              <a:rPr lang="ru-RU" sz="1800" spc="-6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Психологическую</a:t>
            </a:r>
            <a:r>
              <a:rPr lang="ru-RU" sz="1800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Инерцию</a:t>
            </a:r>
            <a:r>
              <a:rPr lang="ru-RU" sz="1800" spc="-6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</a:t>
            </a:r>
            <a:r>
              <a:rPr lang="ru-RU" sz="1800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процессе</a:t>
            </a:r>
            <a:r>
              <a:rPr lang="ru-RU" sz="1800" spc="-5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решения</a:t>
            </a:r>
            <a:r>
              <a:rPr lang="ru-RU" sz="1800" spc="-6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изобретательских</a:t>
            </a:r>
            <a:r>
              <a:rPr lang="ru-RU" sz="1800" spc="-4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задач.</a:t>
            </a:r>
            <a:r>
              <a:rPr lang="ru-RU" sz="1800" spc="-29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76E747-7287-40EF-B910-18633553BEB9}"/>
              </a:ext>
            </a:extLst>
          </p:cNvPr>
          <p:cNvSpPr txBox="1"/>
          <p:nvPr/>
        </p:nvSpPr>
        <p:spPr>
          <a:xfrm>
            <a:off x="3182540" y="1930480"/>
            <a:ext cx="256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Инструменты РТВ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E4B10-F750-4EA2-8F2C-036A6CFE9FAE}"/>
              </a:ext>
            </a:extLst>
          </p:cNvPr>
          <p:cNvSpPr txBox="1"/>
          <p:nvPr/>
        </p:nvSpPr>
        <p:spPr>
          <a:xfrm>
            <a:off x="545304" y="2330233"/>
            <a:ext cx="3864771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/>
              <a:t>Методы активизации изобретательского мышления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Морфологический ящик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МФО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Синектика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Изменение системы ценностей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Методы создания сказочных и фантастических сюжетов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Взгляд со стороны «Точка зрения»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 тенденций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9C7DE-21B0-425F-A24F-1ED50F169937}"/>
              </a:ext>
            </a:extLst>
          </p:cNvPr>
          <p:cNvSpPr txBox="1"/>
          <p:nvPr/>
        </p:nvSpPr>
        <p:spPr>
          <a:xfrm>
            <a:off x="4876800" y="2347437"/>
            <a:ext cx="335161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/>
              <a:t>Методы РТВ на основе ТРИЗ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Системный оператор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ММЧ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Фантограмма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Приемы фантазирования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Эвроритм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РВС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 «Золотой рыбки»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Метод «Снежного кома»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3B5B1AE-EFD7-49E5-B3E2-1A89B6BAA1AF}"/>
              </a:ext>
            </a:extLst>
          </p:cNvPr>
          <p:cNvGrpSpPr/>
          <p:nvPr/>
        </p:nvGrpSpPr>
        <p:grpSpPr>
          <a:xfrm>
            <a:off x="872478" y="5152546"/>
            <a:ext cx="7181157" cy="1032065"/>
            <a:chOff x="704353" y="4800121"/>
            <a:chExt cx="7181157" cy="10320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520B65-4DE4-4D5F-BBAD-BD666A1E9BA6}"/>
                </a:ext>
              </a:extLst>
            </p:cNvPr>
            <p:cNvSpPr txBox="1"/>
            <p:nvPr/>
          </p:nvSpPr>
          <p:spPr>
            <a:xfrm>
              <a:off x="704353" y="5300155"/>
              <a:ext cx="2141935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Методы анализа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440D45-76EB-4F4F-A601-1089087A09F0}"/>
                </a:ext>
              </a:extLst>
            </p:cNvPr>
            <p:cNvSpPr txBox="1"/>
            <p:nvPr/>
          </p:nvSpPr>
          <p:spPr>
            <a:xfrm>
              <a:off x="3096815" y="5185855"/>
              <a:ext cx="2428280" cy="64633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Методы синтеза на основе анализа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02B6F1-62DA-4D2B-98CF-A3EE3C3E902F}"/>
                </a:ext>
              </a:extLst>
            </p:cNvPr>
            <p:cNvSpPr txBox="1"/>
            <p:nvPr/>
          </p:nvSpPr>
          <p:spPr>
            <a:xfrm>
              <a:off x="5743575" y="5324354"/>
              <a:ext cx="2141935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Методы синтеза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54642-0C60-4812-BA52-EE61A2E56EB8}"/>
                </a:ext>
              </a:extLst>
            </p:cNvPr>
            <p:cNvSpPr txBox="1"/>
            <p:nvPr/>
          </p:nvSpPr>
          <p:spPr>
            <a:xfrm>
              <a:off x="1775320" y="4800121"/>
              <a:ext cx="4819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Классификация на основе модели ТРИЗ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8192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C561A-C47B-4AD1-8B2B-596DB28E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активизации изобретательского мышления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62376-D4A3-48AB-8FB0-EEA6EBA54923}"/>
              </a:ext>
            </a:extLst>
          </p:cNvPr>
          <p:cNvSpPr txBox="1"/>
          <p:nvPr/>
        </p:nvSpPr>
        <p:spPr>
          <a:xfrm>
            <a:off x="221455" y="711577"/>
            <a:ext cx="87225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Курс РТВ включает различные методы активизации изобретательского мышления, предшествовавшие созданию ТРИЗ. Цель их изучения: развитие таких компонентов изобретательского мышления, как гибкость, вариативность, использование аналогий, оригинальность; а также изучение этих методов позволяет глубже понять отличительные особенности ТРИЗ.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28829-0891-4796-9649-B2C789B28857}"/>
              </a:ext>
            </a:extLst>
          </p:cNvPr>
          <p:cNvSpPr txBox="1"/>
          <p:nvPr/>
        </p:nvSpPr>
        <p:spPr>
          <a:xfrm>
            <a:off x="1674857" y="2332157"/>
            <a:ext cx="6225366" cy="32008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Методы активизации изобретательского мышления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Морфологический ящик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МФО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Синектика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Изменение системы ценностей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Методы создания сказочных и фантастических сюжетов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Взгляд со стороны «Точка зрения»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Метод тенденций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Мозговой штурм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И т. д.</a:t>
            </a:r>
          </a:p>
        </p:txBody>
      </p:sp>
    </p:spTree>
    <p:extLst>
      <p:ext uri="{BB962C8B-B14F-4D97-AF65-F5344CB8AC3E}">
        <p14:creationId xmlns:p14="http://schemas.microsoft.com/office/powerpoint/2010/main" val="37350073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C561A-C47B-4AD1-8B2B-596DB28E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РТВ на основе ТРИЗ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7FDE6A-9BDC-488F-B7C9-AEF773DDC128}"/>
              </a:ext>
            </a:extLst>
          </p:cNvPr>
          <p:cNvSpPr txBox="1"/>
          <p:nvPr/>
        </p:nvSpPr>
        <p:spPr>
          <a:xfrm>
            <a:off x="1147482" y="3138280"/>
            <a:ext cx="7216589" cy="258532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Методы развития творческого воображения на основе ТРИЗ: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Системный оператор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ММЧ</a:t>
            </a:r>
          </a:p>
          <a:p>
            <a:pPr marL="285750" indent="-285750">
              <a:buFontTx/>
              <a:buChar char="-"/>
            </a:pPr>
            <a:r>
              <a:rPr lang="ru-RU" dirty="0" err="1">
                <a:highlight>
                  <a:srgbClr val="FFFF00"/>
                </a:highlight>
              </a:rPr>
              <a:t>Фантограмма</a:t>
            </a:r>
            <a:endParaRPr lang="ru-RU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highlight>
                  <a:srgbClr val="FFFF00"/>
                </a:highlight>
              </a:rPr>
              <a:t>Приемы фантазирования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Эвроритм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Оператор РВС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Метод «Золотой рыбки»</a:t>
            </a:r>
          </a:p>
          <a:p>
            <a:pPr marL="285750" indent="-285750">
              <a:buFontTx/>
              <a:buChar char="-"/>
            </a:pPr>
            <a:r>
              <a:rPr lang="ru-RU" dirty="0"/>
              <a:t>Метод «Снежного кома»</a:t>
            </a:r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FC0E5-8E85-4174-BF62-B76EED7AE3FA}"/>
              </a:ext>
            </a:extLst>
          </p:cNvPr>
          <p:cNvSpPr txBox="1"/>
          <p:nvPr/>
        </p:nvSpPr>
        <p:spPr>
          <a:xfrm>
            <a:off x="306487" y="612698"/>
            <a:ext cx="86582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«Мне представляется существенным, что в первой половине 70-х годов на занятиях были найдены эффективные методы — </a:t>
            </a:r>
            <a:r>
              <a:rPr lang="ru-RU" dirty="0" err="1"/>
              <a:t>фантограммы</a:t>
            </a:r>
            <a:r>
              <a:rPr lang="ru-RU" dirty="0"/>
              <a:t>, моделирование маленькими человечками, поиск икс-фактора на планете, закрытой "условными облаками", "золотая рыбка", оператор РВС и др. Особенно важно, по моему мнению, создание "</a:t>
            </a:r>
            <a:r>
              <a:rPr lang="ru-RU" dirty="0" err="1"/>
              <a:t>многоэкранной</a:t>
            </a:r>
            <a:r>
              <a:rPr lang="ru-RU" dirty="0"/>
              <a:t>" схемы сильного мышления». </a:t>
            </a:r>
          </a:p>
          <a:p>
            <a:pPr algn="just"/>
            <a:r>
              <a:rPr lang="ru-RU" dirty="0" err="1"/>
              <a:t>Альтшуллер</a:t>
            </a:r>
            <a:r>
              <a:rPr lang="ru-RU" dirty="0"/>
              <a:t> Г.С. К истории курса РТВ (Справка по курсу РТВ) 1982 г. </a:t>
            </a:r>
            <a:r>
              <a:rPr lang="ru-RU" dirty="0">
                <a:hlinkClick r:id="rId2"/>
              </a:rPr>
              <a:t>https://www.altshuller.ru/rtv/rtv6.asp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77129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4037" y="76628"/>
            <a:ext cx="8229600" cy="5722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Задачи для разминки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FCEE8E-BE86-4B32-8CFC-F03B5715D610}"/>
              </a:ext>
            </a:extLst>
          </p:cNvPr>
          <p:cNvSpPr/>
          <p:nvPr/>
        </p:nvSpPr>
        <p:spPr>
          <a:xfrm>
            <a:off x="184874" y="648924"/>
            <a:ext cx="45531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solidFill>
                  <a:prstClr val="black"/>
                </a:solidFill>
              </a:rPr>
              <a:t>Задача «Удивительный гражданин». </a:t>
            </a:r>
            <a:r>
              <a:rPr lang="ru-RU" sz="2000" dirty="0">
                <a:solidFill>
                  <a:prstClr val="black"/>
                </a:solidFill>
              </a:rPr>
              <a:t>Житель Нью-Йорка Харрис за сравнительно небольшой срок зарегистрировал брак 20 раз. Каждый раз в брак вступала другая женщина. Тем не менее, он не развелся ни с одной из них, но и не стал при этом многоженцем. Объясните ситуацию.</a:t>
            </a:r>
          </a:p>
        </p:txBody>
      </p:sp>
      <p:pic>
        <p:nvPicPr>
          <p:cNvPr id="9" name="Picture 2" descr="https://i.pinimg.com/736x/f9/33/f9/f933f9d416ba5e8d4670003ad87dfb89.jpg">
            <a:extLst>
              <a:ext uri="{FF2B5EF4-FFF2-40B4-BE49-F238E27FC236}">
                <a16:creationId xmlns:a16="http://schemas.microsoft.com/office/drawing/2014/main" id="{D007F1CD-1430-4312-9996-874A661E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4846" y="845293"/>
            <a:ext cx="2075786" cy="214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A209A3-0340-4DA4-8946-860D39595564}"/>
              </a:ext>
            </a:extLst>
          </p:cNvPr>
          <p:cNvSpPr/>
          <p:nvPr/>
        </p:nvSpPr>
        <p:spPr>
          <a:xfrm>
            <a:off x="4408228" y="3318387"/>
            <a:ext cx="45573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solidFill>
                  <a:prstClr val="black"/>
                </a:solidFill>
              </a:rPr>
              <a:t>Задача «Редкая птица».</a:t>
            </a:r>
            <a:r>
              <a:rPr lang="ru-RU" sz="2000" dirty="0">
                <a:solidFill>
                  <a:prstClr val="black"/>
                </a:solidFill>
              </a:rPr>
              <a:t> «Это редкая птица, - заверил покупательницу продавец - повторяет каждое слово, которое услышит». Через неделю разгневанная покупательница вернула птицу в магазин, заявив, что та не произнесла ни одного слова. Тем не менее, продавец не лгал... Как такое возможно?</a:t>
            </a:r>
            <a:endParaRPr lang="ru-RU" dirty="0"/>
          </a:p>
        </p:txBody>
      </p:sp>
      <p:pic>
        <p:nvPicPr>
          <p:cNvPr id="11" name="Picture 4" descr="http://litsait.ru/images/photos/medium/article160216.jpg">
            <a:extLst>
              <a:ext uri="{FF2B5EF4-FFF2-40B4-BE49-F238E27FC236}">
                <a16:creationId xmlns:a16="http://schemas.microsoft.com/office/drawing/2014/main" id="{CEAF6E38-4AB0-43A9-8198-B2AC59EA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77" y="3516991"/>
            <a:ext cx="1939760" cy="277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0373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36F32-5335-4737-AAEC-192CB4C6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F76E87-19B4-44A9-BD91-B94A87737921}"/>
              </a:ext>
            </a:extLst>
          </p:cNvPr>
          <p:cNvSpPr/>
          <p:nvPr/>
        </p:nvSpPr>
        <p:spPr>
          <a:xfrm>
            <a:off x="99410" y="856964"/>
            <a:ext cx="8919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Придумайте фантастическое явление природы – 10-15 мин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1E1DD-C39E-452D-93D6-D5B30DA6395E}"/>
              </a:ext>
            </a:extLst>
          </p:cNvPr>
          <p:cNvSpPr txBox="1"/>
          <p:nvPr/>
        </p:nvSpPr>
        <p:spPr>
          <a:xfrm>
            <a:off x="99409" y="1766456"/>
            <a:ext cx="8919083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3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Задание 2. Фантастическое явление природы.</a:t>
            </a:r>
          </a:p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100000"/>
              <a:buFont typeface="Wingdings 3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Начало фильма. Панорама: Кремль, Храм Василия Блаженного, Москва-река. Действие происходит в Москве, в… 3013 году. Необходимо придумать фантастическое явление природы, которое сразу перенесет зрителя в будущее. Прототипами могут быть реальные земные явления 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239979431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41522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9090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4639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28107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4309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68938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06377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5454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7E0D4C-8E31-4DA8-8342-C38C95989ED3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9678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7C6DE05-5D67-4987-9C5C-5494270F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98525"/>
            <a:ext cx="8270875" cy="752084"/>
          </a:xfrm>
        </p:spPr>
        <p:txBody>
          <a:bodyPr/>
          <a:lstStyle/>
          <a:p>
            <a:r>
              <a:rPr lang="ru-RU" sz="2400" b="0" dirty="0"/>
              <a:t>Разбор домашнего задания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E95ADD-E7EA-431C-BF90-E6442C13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103" y="2222588"/>
            <a:ext cx="3235794" cy="204825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33493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17430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14278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51695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81680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3895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6862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5370B-4943-4264-A491-F9BC6FC0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«Крутая лестница»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89474F-3890-4134-816F-A2D2F6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" r="1771"/>
          <a:stretch/>
        </p:blipFill>
        <p:spPr>
          <a:xfrm>
            <a:off x="114300" y="674955"/>
            <a:ext cx="8915400" cy="504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70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5370B-4943-4264-A491-F9BC6FC0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«Крутая лестница»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4A8A0-B611-47C3-B376-EE3F6E8316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8325"/>
            <a:ext cx="91440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6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5370B-4943-4264-A491-F9BC6FC0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«Крутая лестница»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568CD-D78B-4A75-8B13-1DC4480D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8" y="719137"/>
            <a:ext cx="8906264" cy="52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820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5370B-4943-4264-A491-F9BC6FC0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«Крутая лестница»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2C0B39-4664-4B95-B420-0B9203107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3D3AAF3-5B1E-40BA-8DD4-0D3BB5944451}"/>
              </a:ext>
            </a:extLst>
          </p:cNvPr>
          <p:cNvSpPr/>
          <p:nvPr/>
        </p:nvSpPr>
        <p:spPr bwMode="auto">
          <a:xfrm>
            <a:off x="339047" y="3595955"/>
            <a:ext cx="3123344" cy="595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4AF7674-E4F7-4071-9F7E-D3DED53C5D12}"/>
              </a:ext>
            </a:extLst>
          </p:cNvPr>
          <p:cNvSpPr/>
          <p:nvPr/>
        </p:nvSpPr>
        <p:spPr bwMode="auto">
          <a:xfrm>
            <a:off x="255141" y="5967573"/>
            <a:ext cx="4645631" cy="595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364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456B7-7899-46F9-B55C-74B9CA69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«Крутая лестница»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B1DBC0-EC28-48D3-8920-12D0183D2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8" y="662220"/>
            <a:ext cx="5052602" cy="425688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0" dirty="0"/>
              <a:t>Решения: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1)	Винтовая лестница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2)	Шведская стенка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3)	Наружная лестница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4)	Лифт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5)	Эскалатор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6)	Разделить лестницу на несколько пролетов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7)	Подъемник, приводимый в движение человеком с помощью системы блоков.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8)	Ассиметричные ступени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b="0" dirty="0"/>
              <a:t>9)	Магнитные ботинки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65AC4D3-A381-428A-871A-2E7CF7D2C469}"/>
              </a:ext>
            </a:extLst>
          </p:cNvPr>
          <p:cNvSpPr txBox="1">
            <a:spLocks/>
          </p:cNvSpPr>
          <p:nvPr/>
        </p:nvSpPr>
        <p:spPr bwMode="auto">
          <a:xfrm>
            <a:off x="5397929" y="662220"/>
            <a:ext cx="3667872" cy="550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>
            <a:lvl1pPr marL="233363" indent="-233363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Font typeface="Wingdings 3"/>
              <a:buChar char="}"/>
              <a:defRPr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225425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SzPct val="120000"/>
              <a:buChar char="•"/>
              <a:defRPr sz="1600" b="1">
                <a:solidFill>
                  <a:schemeClr val="tx1"/>
                </a:solidFill>
                <a:latin typeface="+mn-lt"/>
              </a:defRPr>
            </a:lvl2pPr>
            <a:lvl3pPr marL="915988" indent="-228600" algn="l" rtl="0" eaLnBrk="0" fontAlgn="base" hangingPunct="0">
              <a:lnSpc>
                <a:spcPct val="115000"/>
              </a:lnSpc>
              <a:spcBef>
                <a:spcPct val="30000"/>
              </a:spcBef>
              <a:spcAft>
                <a:spcPct val="30000"/>
              </a:spcAft>
              <a:buClr>
                <a:schemeClr val="hlink"/>
              </a:buClr>
              <a:buChar char="•"/>
              <a:defRPr sz="1600" b="1">
                <a:solidFill>
                  <a:schemeClr val="tx1"/>
                </a:solidFill>
                <a:latin typeface="+mn-lt"/>
              </a:defRPr>
            </a:lvl3pPr>
            <a:lvl4pPr marL="1201738" indent="-171450" algn="l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1430338" indent="-114300" algn="l" rt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5pPr>
            <a:lvl6pPr marL="18875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6pPr>
            <a:lvl7pPr marL="23447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7pPr>
            <a:lvl8pPr marL="28019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8pPr>
            <a:lvl9pPr marL="3259138" indent="-114300" algn="l" rtl="0" fontAlgn="base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o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 3"/>
              <a:buNone/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Решения: 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Убрать длину - палка как у пожарных.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Сделать ассиметричные ступеньки- получится зигзаг. 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Вынести часть лестницы в другое помещение, тем самым увеличить длину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Надувная лестница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Выдвижные ступеньки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Лифт, вместо лестницы.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Лестница, которая крутится как колесо обозрения, поднимая людей по порядку в вертикальной плоскости</a:t>
            </a:r>
            <a:endParaRPr lang="ru-RU" b="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Лестница - батут.</a:t>
            </a:r>
            <a:endParaRPr lang="ru-RU" b="0" kern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E36A7F-3005-4BE3-8324-5E4995E762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91" y="4666297"/>
            <a:ext cx="1972638" cy="1875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CC48D9-FDFC-45D9-BD7A-5FB736D9A7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955" y="4199328"/>
            <a:ext cx="1561672" cy="2342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1776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31918-E205-4601-A1DA-312D48B7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«Пакетики для кофе»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53A0F-540E-4484-AF6F-7C291D14E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3" y="654024"/>
            <a:ext cx="8979613" cy="49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431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17864</TotalTime>
  <Words>1057</Words>
  <Application>Microsoft Office PowerPoint</Application>
  <PresentationFormat>Экран (4:3)</PresentationFormat>
  <Paragraphs>130</Paragraphs>
  <Slides>35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Akrobat</vt:lpstr>
      <vt:lpstr>Akrobat Black</vt:lpstr>
      <vt:lpstr>Akrobat SemiBold</vt:lpstr>
      <vt:lpstr>Arial</vt:lpstr>
      <vt:lpstr>Calibri</vt:lpstr>
      <vt:lpstr>Calibri Light</vt:lpstr>
      <vt:lpstr>Lucida Sans Unicode</vt:lpstr>
      <vt:lpstr>Verdana</vt:lpstr>
      <vt:lpstr>Wingdings</vt:lpstr>
      <vt:lpstr>Wingdings 3</vt:lpstr>
      <vt:lpstr>1_Тема Office</vt:lpstr>
      <vt:lpstr>PPT Template NEW</vt:lpstr>
      <vt:lpstr>1_PPT Template NEW</vt:lpstr>
      <vt:lpstr>Кубок ТРИЗ Саммита ТРИЗ-турнир вебинары для экспертов</vt:lpstr>
      <vt:lpstr>Презентация PowerPoint</vt:lpstr>
      <vt:lpstr>Презентация PowerPoint</vt:lpstr>
      <vt:lpstr>Задача «Крутая лестница»</vt:lpstr>
      <vt:lpstr>Задача «Крутая лестница»</vt:lpstr>
      <vt:lpstr>Задача «Крутая лестница»</vt:lpstr>
      <vt:lpstr>Задача «Крутая лестница»</vt:lpstr>
      <vt:lpstr>Задача «Крутая лестница»</vt:lpstr>
      <vt:lpstr>Задача «Пакетики для кофе»</vt:lpstr>
      <vt:lpstr>Задача «Пакетики для кофе»</vt:lpstr>
      <vt:lpstr>Задача «Пакетики для кофе»</vt:lpstr>
      <vt:lpstr>Задача «Пакетики для кофе»</vt:lpstr>
      <vt:lpstr>Презентация PowerPoint</vt:lpstr>
      <vt:lpstr>Номинация «Фантазирование»</vt:lpstr>
      <vt:lpstr>Критерии оценки</vt:lpstr>
      <vt:lpstr>Особенности курса РТВ</vt:lpstr>
      <vt:lpstr>Инструменты РТВ</vt:lpstr>
      <vt:lpstr>Методы активизации изобретательского мышления</vt:lpstr>
      <vt:lpstr>Методы РТВ на основе ТРИЗ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Рубина Наталия</dc:creator>
  <cp:lastModifiedBy>Рубина Наталия</cp:lastModifiedBy>
  <cp:revision>101</cp:revision>
  <dcterms:created xsi:type="dcterms:W3CDTF">2021-01-13T07:20:25Z</dcterms:created>
  <dcterms:modified xsi:type="dcterms:W3CDTF">2021-11-25T19:03:44Z</dcterms:modified>
</cp:coreProperties>
</file>