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35"/>
  </p:notesMasterIdLst>
  <p:sldIdLst>
    <p:sldId id="4129" r:id="rId3"/>
    <p:sldId id="929" r:id="rId4"/>
    <p:sldId id="471" r:id="rId5"/>
    <p:sldId id="421" r:id="rId6"/>
    <p:sldId id="473" r:id="rId7"/>
    <p:sldId id="840" r:id="rId8"/>
    <p:sldId id="4130" r:id="rId9"/>
    <p:sldId id="842" r:id="rId10"/>
    <p:sldId id="843" r:id="rId11"/>
    <p:sldId id="844" r:id="rId12"/>
    <p:sldId id="845" r:id="rId13"/>
    <p:sldId id="846" r:id="rId14"/>
    <p:sldId id="847" r:id="rId15"/>
    <p:sldId id="848" r:id="rId16"/>
    <p:sldId id="849" r:id="rId17"/>
    <p:sldId id="850" r:id="rId18"/>
    <p:sldId id="851" r:id="rId19"/>
    <p:sldId id="852" r:id="rId20"/>
    <p:sldId id="853" r:id="rId21"/>
    <p:sldId id="854" r:id="rId22"/>
    <p:sldId id="855" r:id="rId23"/>
    <p:sldId id="856" r:id="rId24"/>
    <p:sldId id="857" r:id="rId25"/>
    <p:sldId id="858" r:id="rId26"/>
    <p:sldId id="859" r:id="rId27"/>
    <p:sldId id="860" r:id="rId28"/>
    <p:sldId id="861" r:id="rId29"/>
    <p:sldId id="862" r:id="rId30"/>
    <p:sldId id="863" r:id="rId31"/>
    <p:sldId id="864" r:id="rId32"/>
    <p:sldId id="865" r:id="rId33"/>
    <p:sldId id="86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B3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52C9F-80A2-4B64-A5B4-BC2ED1E688B9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979D1-F190-4C11-995D-4E383908DE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173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2CD4D3-9DD2-4C7F-A6CC-2FC51DC5FC0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49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59350" cy="3721100"/>
          </a:xfrm>
          <a:solidFill>
            <a:srgbClr val="FFFFFF"/>
          </a:solidFill>
          <a:ln/>
        </p:spPr>
      </p:sp>
      <p:sp>
        <p:nvSpPr>
          <p:cNvPr id="349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463" y="4713288"/>
            <a:ext cx="4986337" cy="4471987"/>
          </a:xfrm>
          <a:noFill/>
        </p:spPr>
        <p:txBody>
          <a:bodyPr wrap="none" anchor="ctr"/>
          <a:lstStyle/>
          <a:p>
            <a:pPr eaLnBrk="1" hangingPunct="1"/>
            <a:r>
              <a:rPr lang="ru-RU" dirty="0"/>
              <a:t>15 минут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732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B6D7E-1BFE-431D-9F12-33C01F4A16F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248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C1FF5-6F08-4EA9-8225-7639F928DE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C1FF5-6F08-4EA9-8225-7639F928DE0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009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73866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719514"/>
            <a:ext cx="7772400" cy="6873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180589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44653" y="109540"/>
            <a:ext cx="507831" cy="29749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74259" y="109540"/>
            <a:ext cx="2537655" cy="29749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505616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9" y="109540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5601" y="898525"/>
            <a:ext cx="8270875" cy="655006"/>
          </a:xfr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2250727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9" y="109540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5601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1808984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9" y="109540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5601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567238" y="898525"/>
            <a:ext cx="4059237" cy="655006"/>
          </a:xfr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7623574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201" y="4276876"/>
            <a:ext cx="7415213" cy="46166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31760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9" y="109540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601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2861146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551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99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499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069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4825360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552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023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769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239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189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730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890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200" y="3813175"/>
            <a:ext cx="7415213" cy="13890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02050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601" y="898525"/>
            <a:ext cx="4059238" cy="2894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67238" y="898525"/>
            <a:ext cx="4059237" cy="2894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2254416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15306"/>
            <a:ext cx="8229600" cy="46166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422791"/>
            <a:ext cx="4040188" cy="75208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5630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422791"/>
            <a:ext cx="4041775" cy="75208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25630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8475210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7323494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7360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973436"/>
            <a:ext cx="3008313" cy="4616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32788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59018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8105461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905674"/>
            <a:ext cx="5486400" cy="4616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8816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59018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404645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12923" y="898525"/>
            <a:ext cx="4413553" cy="21859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616215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1" y="898525"/>
            <a:ext cx="827087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180000" rIns="108000" bIns="180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49289" y="109540"/>
            <a:ext cx="7983537" cy="458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91440" rIns="91440" bIns="9144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0" name="Rectangle 70"/>
          <p:cNvSpPr>
            <a:spLocks noChangeArrowheads="1"/>
          </p:cNvSpPr>
          <p:nvPr/>
        </p:nvSpPr>
        <p:spPr bwMode="auto">
          <a:xfrm>
            <a:off x="0" y="6605072"/>
            <a:ext cx="9144000" cy="369332"/>
          </a:xfrm>
          <a:prstGeom prst="rect">
            <a:avLst/>
          </a:prstGeom>
          <a:solidFill>
            <a:srgbClr val="005298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800"/>
          </a:p>
        </p:txBody>
      </p:sp>
      <p:sp>
        <p:nvSpPr>
          <p:cNvPr id="1032" name="Text Box 18"/>
          <p:cNvSpPr txBox="1">
            <a:spLocks noChangeArrowheads="1"/>
          </p:cNvSpPr>
          <p:nvPr/>
        </p:nvSpPr>
        <p:spPr bwMode="auto">
          <a:xfrm>
            <a:off x="8915400" y="6697663"/>
            <a:ext cx="157094" cy="16190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fld id="{5BF79744-612B-4117-AB13-027BD2D53E64}" type="slidenum">
              <a:rPr lang="en-GB" sz="1000" smtClean="0">
                <a:solidFill>
                  <a:schemeClr val="bg1"/>
                </a:solidFill>
              </a:rPr>
              <a:pPr algn="l" eaLnBrk="1" hangingPunct="1">
                <a:lnSpc>
                  <a:spcPct val="115000"/>
                </a:lnSpc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  <a:defRPr/>
              </a:pPr>
              <a:t>‹#›</a:t>
            </a:fld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0" y="12012"/>
            <a:ext cx="9144000" cy="184666"/>
          </a:xfrm>
          <a:prstGeom prst="rect">
            <a:avLst/>
          </a:prstGeom>
          <a:gradFill>
            <a:gsLst>
              <a:gs pos="59000">
                <a:srgbClr val="0070C0"/>
              </a:gs>
              <a:gs pos="84000">
                <a:srgbClr val="00B0F0"/>
              </a:gs>
            </a:gsLst>
            <a:lin ang="4800000" scaled="0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33363" marR="0" indent="-233363" algn="ctr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477973"/>
            <a:ext cx="649288" cy="3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0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9pPr>
    </p:titleStyle>
    <p:bodyStyle>
      <a:lvl1pPr marL="233363" indent="-233363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Font typeface="Wingdings 3"/>
        <a:buChar char="}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25425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SzPct val="120000"/>
        <a:buChar char="•"/>
        <a:defRPr sz="1600" b="1">
          <a:solidFill>
            <a:schemeClr val="tx1"/>
          </a:solidFill>
          <a:latin typeface="+mn-lt"/>
        </a:defRPr>
      </a:lvl2pPr>
      <a:lvl3pPr marL="915988" indent="-228600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Char char="•"/>
        <a:defRPr sz="1600" b="1">
          <a:solidFill>
            <a:schemeClr val="tx1"/>
          </a:solidFill>
          <a:latin typeface="+mn-lt"/>
        </a:defRPr>
      </a:lvl3pPr>
      <a:lvl4pPr marL="1201738" indent="-17145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rgbClr val="993300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1430338" indent="-11430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5pPr>
      <a:lvl6pPr marL="18875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6pPr>
      <a:lvl7pPr marL="23447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7pPr>
      <a:lvl8pPr marL="28019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8pPr>
      <a:lvl9pPr marL="32591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77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.jpeg"/><Relationship Id="rId4" Type="http://schemas.openxmlformats.org/officeDocument/2006/relationships/hyperlink" Target="http://triz-summit.ru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475343" y="6188075"/>
            <a:ext cx="3744232" cy="292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Москва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2 декабря 2021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года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7831" y="1423633"/>
            <a:ext cx="8879123" cy="246529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b="1" dirty="0">
                <a:solidFill>
                  <a:srgbClr val="0070C0"/>
                </a:solidFill>
              </a:rPr>
              <a:t>Кубок ТРИЗ Саммита</a:t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ТРИЗ-турнир</a:t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вебинары для экспертов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4" y="265708"/>
            <a:ext cx="2039235" cy="11579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50137" y="6188075"/>
            <a:ext cx="21868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http://triz-summit.ru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FDA4A29-1EC8-4F97-B2DA-ABB9FA2A0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923" y="421276"/>
            <a:ext cx="2034565" cy="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1126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7452" y="272712"/>
            <a:ext cx="8229600" cy="77787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Раффлезия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451" y="965761"/>
            <a:ext cx="6085715" cy="507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6044314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Б-1 / растение без корней, ствола и листьев.</a:t>
            </a:r>
          </a:p>
        </p:txBody>
      </p:sp>
    </p:spTree>
    <p:extLst>
      <p:ext uri="{BB962C8B-B14F-4D97-AF65-F5344CB8AC3E}">
        <p14:creationId xmlns:p14="http://schemas.microsoft.com/office/powerpoint/2010/main" val="363339153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40"/>
            <a:ext cx="8229600" cy="777875"/>
          </a:xfrm>
        </p:spPr>
        <p:txBody>
          <a:bodyPr>
            <a:normAutofit/>
          </a:bodyPr>
          <a:lstStyle/>
          <a:p>
            <a:r>
              <a:rPr lang="ru-RU" sz="2800" dirty="0"/>
              <a:t>Раффлезия</a:t>
            </a:r>
          </a:p>
        </p:txBody>
      </p:sp>
      <p:pic>
        <p:nvPicPr>
          <p:cNvPr id="3074" name="Picture 2" descr="C:\Наташа\NATALY\3-Уроки-фантазеров\3-год-обучения\4-фантограмма\16-Фантограмма\Фант-растение.files\image00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74" y="352021"/>
            <a:ext cx="3766366" cy="313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4547" y="274640"/>
            <a:ext cx="47219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b="1" dirty="0">
                <a:solidFill>
                  <a:srgbClr val="000000"/>
                </a:solidFill>
                <a:latin typeface="Arial"/>
              </a:rPr>
              <a:t>Раффлезия (</a:t>
            </a:r>
            <a:r>
              <a:rPr lang="ru-RU" b="1" dirty="0" err="1">
                <a:solidFill>
                  <a:srgbClr val="000000"/>
                </a:solidFill>
                <a:latin typeface="Arial"/>
              </a:rPr>
              <a:t>Rafflesia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>).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Это род удивительных растений, которые не образуют ни корней, ни стеблей, ни листьев, произрастает на островах Юго-Восточной Азии (Ява, Суматра и др.). Раффлезия живет, паразитируя в тканях других растений, обычно в роли "хозяина" выступают лианы. Это растение выделяется внушительными размерами цветка, чей диаметр может превышать 1 метр, а масса - более 10 кг.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763" y="3772763"/>
            <a:ext cx="8568952" cy="1795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dirty="0">
                <a:solidFill>
                  <a:srgbClr val="000000"/>
                </a:solidFill>
                <a:latin typeface="Arial"/>
              </a:rPr>
              <a:t>Скопления таких цветков напоминают что-то инопланетное. Только вот аромат у них не порадует эстета - цветы обладают запахом схожим с тухлым мясом. </a:t>
            </a:r>
            <a:r>
              <a:rPr lang="ru-RU" dirty="0">
                <a:solidFill>
                  <a:prstClr val="black"/>
                </a:solidFill>
                <a:latin typeface="Arial"/>
              </a:rPr>
              <a:t>Неудивительно, что такой аромат притягивает мух, которые и становятся основным опылителям цветка. Да и цветовая гамма растения сильно напоминает кусок мяса, со свойственными ему прожилками и хрящами.</a:t>
            </a:r>
            <a:endParaRPr lang="ru-RU"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6044314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Б-1 / растение без корней, ствола и листьев.</a:t>
            </a:r>
          </a:p>
        </p:txBody>
      </p:sp>
    </p:spTree>
    <p:extLst>
      <p:ext uri="{BB962C8B-B14F-4D97-AF65-F5344CB8AC3E}">
        <p14:creationId xmlns:p14="http://schemas.microsoft.com/office/powerpoint/2010/main" val="58894917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39697" y="247062"/>
            <a:ext cx="8229600" cy="77787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Непентес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697" y="999926"/>
            <a:ext cx="7316710" cy="485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2712" y="6064578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В – 5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/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растения, которые питаются животными</a:t>
            </a:r>
          </a:p>
        </p:txBody>
      </p:sp>
    </p:spTree>
    <p:extLst>
      <p:ext uri="{BB962C8B-B14F-4D97-AF65-F5344CB8AC3E}">
        <p14:creationId xmlns:p14="http://schemas.microsoft.com/office/powerpoint/2010/main" val="324560373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40"/>
            <a:ext cx="8229600" cy="706437"/>
          </a:xfrm>
        </p:spPr>
        <p:txBody>
          <a:bodyPr>
            <a:normAutofit/>
          </a:bodyPr>
          <a:lstStyle/>
          <a:p>
            <a:r>
              <a:rPr lang="ru-RU" sz="2800" dirty="0"/>
              <a:t>Непентес</a:t>
            </a:r>
          </a:p>
        </p:txBody>
      </p:sp>
      <p:pic>
        <p:nvPicPr>
          <p:cNvPr id="4098" name="Picture 2" descr="C:\Наташа\NATALY\3-Уроки-фантазеров\3-год-обучения\4-фантограмма\16-Фантограмма\Фант-растение.files\image00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255" y="317576"/>
            <a:ext cx="4504645" cy="299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4963" y="274640"/>
            <a:ext cx="40578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sz="1600" b="1" dirty="0">
                <a:solidFill>
                  <a:srgbClr val="000000"/>
                </a:solidFill>
                <a:latin typeface="Arial"/>
              </a:rPr>
              <a:t>Непентес (</a:t>
            </a:r>
            <a:r>
              <a:rPr lang="ru-RU" sz="1600" b="1" dirty="0" err="1">
                <a:solidFill>
                  <a:srgbClr val="000000"/>
                </a:solidFill>
                <a:latin typeface="Arial"/>
              </a:rPr>
              <a:t>Nepenthes</a:t>
            </a:r>
            <a:r>
              <a:rPr lang="ru-RU" sz="1600" b="1" dirty="0">
                <a:solidFill>
                  <a:srgbClr val="000000"/>
                </a:solidFill>
                <a:latin typeface="Arial"/>
              </a:rPr>
              <a:t>).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Практически все растения этого рода можно смело назвать хищниками, так как они получают необходимые питательные вещества путем переваривания пойманных насекомых. Большая часть видов произрастает в тропиках Азии, в основном на острове Калимантан. У растения листья напоминают по форме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919" y="3319396"/>
            <a:ext cx="8874146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dirty="0">
                <a:solidFill>
                  <a:srgbClr val="000000"/>
                </a:solidFill>
                <a:latin typeface="Arial"/>
              </a:rPr>
              <a:t>кувшинки. Для привлечения насекомых на внутренней поверхности кувшинчика есть специальные клетки, которые и выделяют манящий нектар, также </a:t>
            </a:r>
          </a:p>
          <a:p>
            <a:pPr algn="just" defTabSz="457200"/>
            <a:r>
              <a:rPr lang="ru-RU" dirty="0">
                <a:solidFill>
                  <a:srgbClr val="000000"/>
                </a:solidFill>
                <a:latin typeface="Arial"/>
              </a:rPr>
              <a:t>присутствуют клетки-волоски, которые служат для удержания пойманной жертвы. Ловушка очень изощренная - поверхность на горлышке кувшинчика очень скользкая, поэтому жертвы и соскальзывают вниз, где попадают в воду и тонут. Отдельные виды содержат в кувшинке до 2 литров воды. Для переработки насекомых растением вырабатываются ферменты, иногда в ловушку попадают даже мыши, крысы и небольшие птицы.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15816" y="594928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5949282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В – 5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/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растения, которые питаются животными</a:t>
            </a:r>
          </a:p>
        </p:txBody>
      </p:sp>
    </p:spTree>
    <p:extLst>
      <p:ext uri="{BB962C8B-B14F-4D97-AF65-F5344CB8AC3E}">
        <p14:creationId xmlns:p14="http://schemas.microsoft.com/office/powerpoint/2010/main" val="6392633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50920" y="265762"/>
            <a:ext cx="8229600" cy="70643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Венерина мухоловка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19" y="972199"/>
            <a:ext cx="7666937" cy="508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3811" y="6060823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Б - 1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/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растения с цветами в виде челюстей.</a:t>
            </a:r>
          </a:p>
        </p:txBody>
      </p:sp>
    </p:spTree>
    <p:extLst>
      <p:ext uri="{BB962C8B-B14F-4D97-AF65-F5344CB8AC3E}">
        <p14:creationId xmlns:p14="http://schemas.microsoft.com/office/powerpoint/2010/main" val="366191926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40"/>
            <a:ext cx="8229600" cy="777875"/>
          </a:xfrm>
        </p:spPr>
        <p:txBody>
          <a:bodyPr>
            <a:normAutofit/>
          </a:bodyPr>
          <a:lstStyle/>
          <a:p>
            <a:r>
              <a:rPr lang="ru-RU" sz="2800" dirty="0"/>
              <a:t>Венерина мухоловка</a:t>
            </a:r>
          </a:p>
        </p:txBody>
      </p:sp>
      <p:pic>
        <p:nvPicPr>
          <p:cNvPr id="5122" name="Picture 2" descr="C:\Наташа\NATALY\3-Уроки-фантазеров\3-год-обучения\4-фантограмма\16-Фантограмма\Фант-растение.files\image01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8" y="283251"/>
            <a:ext cx="5321662" cy="409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77521" y="274640"/>
            <a:ext cx="334295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b="1" dirty="0">
                <a:solidFill>
                  <a:srgbClr val="000000"/>
                </a:solidFill>
                <a:latin typeface="Arial"/>
              </a:rPr>
              <a:t>Венерина мухоловка (</a:t>
            </a:r>
            <a:r>
              <a:rPr lang="ru-RU" b="1" dirty="0" err="1">
                <a:solidFill>
                  <a:srgbClr val="000000"/>
                </a:solidFill>
                <a:latin typeface="Arial"/>
              </a:rPr>
              <a:t>Dionaea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Arial"/>
              </a:rPr>
              <a:t>muscipula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>).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Это растение-убийца еще более удивительное, так как предпринимает намного более активные действия по захвату добычи. Листья растения являются своеобразными челюстями, которые захлопываются, пленяя не только насекомых, но даже улиток и лягушек. Переваривание пищи занимает около 10 дней, в среднем за время жизни растения в ее челюсти попадает 30 насекомых. Произрастает мухоловка в умеренной зоне, на Атлантическом побережье США.</a:t>
            </a:r>
          </a:p>
          <a:p>
            <a:pPr algn="just" defTabSz="457200"/>
            <a:endParaRPr 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843" y="5744601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Б - 1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/ растения с цветами в виде челюстей.</a:t>
            </a:r>
          </a:p>
        </p:txBody>
      </p:sp>
    </p:spTree>
    <p:extLst>
      <p:ext uri="{BB962C8B-B14F-4D97-AF65-F5344CB8AC3E}">
        <p14:creationId xmlns:p14="http://schemas.microsoft.com/office/powerpoint/2010/main" val="159714373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59798" y="287022"/>
            <a:ext cx="8229600" cy="549274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Фикус Бенгальский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819" y="836296"/>
            <a:ext cx="7680159" cy="510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109313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В – 1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/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растение, корни которого растут в воздухе, а не на земле.</a:t>
            </a:r>
          </a:p>
        </p:txBody>
      </p:sp>
    </p:spTree>
    <p:extLst>
      <p:ext uri="{BB962C8B-B14F-4D97-AF65-F5344CB8AC3E}">
        <p14:creationId xmlns:p14="http://schemas.microsoft.com/office/powerpoint/2010/main" val="339193880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92784"/>
          </a:xfrm>
        </p:spPr>
        <p:txBody>
          <a:bodyPr>
            <a:normAutofit/>
          </a:bodyPr>
          <a:lstStyle/>
          <a:p>
            <a:r>
              <a:rPr lang="ru-RU" sz="2800" dirty="0"/>
              <a:t>Фикус Бенгальский</a:t>
            </a:r>
          </a:p>
        </p:txBody>
      </p:sp>
      <p:pic>
        <p:nvPicPr>
          <p:cNvPr id="6146" name="Picture 2" descr="C:\Наташа\NATALY\3-Уроки-фантазеров\3-год-обучения\4-фантограмма\16-Фантограмма\Фант-растение.files\image01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64" y="511757"/>
            <a:ext cx="5591205" cy="371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43851" y="331107"/>
            <a:ext cx="325648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b="1" dirty="0">
                <a:solidFill>
                  <a:srgbClr val="000000"/>
                </a:solidFill>
                <a:latin typeface="Arial"/>
              </a:rPr>
              <a:t>Фикус Бенгальский (</a:t>
            </a:r>
            <a:r>
              <a:rPr lang="ru-RU" b="1" dirty="0" err="1">
                <a:solidFill>
                  <a:srgbClr val="000000"/>
                </a:solidFill>
                <a:latin typeface="Arial"/>
              </a:rPr>
              <a:t>Ficus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Arial"/>
              </a:rPr>
              <a:t>benghalensis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>).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Многие на фотографиях видят не одно растение, а целый их лес, хотя это и ошибочно. Дело в том, что для этого фикуса характерна особенная форма жизни - баньян. Фикус образует мощные ветки, с которые вниз отрастают побеги или "воздушные" корни. Большая часть из них засыхает, так и не достигнув земли, более же успешные укореняются, образуя новые колонны-стволы. Произрастает это растение в Индии, Шри-Ланке и Бангладеш. Дерево в итоге может так разрастись, что займет несколько гектаров.</a:t>
            </a:r>
          </a:p>
          <a:p>
            <a:pPr defTabSz="457200"/>
            <a:endParaRPr 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5631633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В – 1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/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растение, корни которого растут в воздухе, а не на земле.</a:t>
            </a:r>
          </a:p>
        </p:txBody>
      </p:sp>
    </p:spTree>
    <p:extLst>
      <p:ext uri="{BB962C8B-B14F-4D97-AF65-F5344CB8AC3E}">
        <p14:creationId xmlns:p14="http://schemas.microsoft.com/office/powerpoint/2010/main" val="46705967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57200" y="342855"/>
            <a:ext cx="8229600" cy="490537"/>
          </a:xfrm>
        </p:spPr>
        <p:txBody>
          <a:bodyPr>
            <a:noAutofit/>
          </a:bodyPr>
          <a:lstStyle/>
          <a:p>
            <a:r>
              <a:rPr lang="ru-RU" sz="2800" dirty="0" err="1">
                <a:solidFill>
                  <a:schemeClr val="tx1"/>
                </a:solidFill>
              </a:rPr>
              <a:t>Онгаонга</a:t>
            </a:r>
            <a:r>
              <a:rPr lang="ru-RU" sz="2800" dirty="0">
                <a:solidFill>
                  <a:schemeClr val="tx1"/>
                </a:solidFill>
              </a:rPr>
              <a:t>, новозеландское </a:t>
            </a:r>
            <a:r>
              <a:rPr lang="ru-RU" sz="2800" dirty="0"/>
              <a:t>крапивное дерево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32" y="685847"/>
            <a:ext cx="7798971" cy="518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9797" y="6076275"/>
            <a:ext cx="76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А – 7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/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ценные виды животных питаются только одним видом растений</a:t>
            </a:r>
          </a:p>
        </p:txBody>
      </p:sp>
    </p:spTree>
    <p:extLst>
      <p:ext uri="{BB962C8B-B14F-4D97-AF65-F5344CB8AC3E}">
        <p14:creationId xmlns:p14="http://schemas.microsoft.com/office/powerpoint/2010/main" val="354135383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Наташа\NATALY\3-Уроки-фантазеров\3-год-обучения\4-фантограмма\16-Фантограмма\Фант-растение.files\image01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16" y="482769"/>
            <a:ext cx="5409602" cy="359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5076" y="281720"/>
            <a:ext cx="31752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b="1" dirty="0" err="1">
                <a:solidFill>
                  <a:srgbClr val="000000"/>
                </a:solidFill>
                <a:latin typeface="Arial"/>
              </a:rPr>
              <a:t>Онгаонга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> (</a:t>
            </a:r>
            <a:r>
              <a:rPr lang="ru-RU" b="1" dirty="0" err="1">
                <a:solidFill>
                  <a:srgbClr val="000000"/>
                </a:solidFill>
                <a:latin typeface="Arial"/>
              </a:rPr>
              <a:t>Urtica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Arial"/>
              </a:rPr>
              <a:t>ferox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>)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или новозеландское крапивное дерево. Это растение имеет древовидный ствол, а ее колючки необычно опасны. В них содержится муравьиная кислота и гистамин. Крапивное дерево может достигать 5 метров в высоту, малейшее прикосновению к нему приводит к появлению болезненного ожога. Известны случаи гибели от яда дерева лошадей, собак и минимум одного человека. Интересно, что растение является основной пищей личинок бабочки Красный адмирал.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4716" y="4725144"/>
            <a:ext cx="4439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А – 7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/ ценные виды животных питаются только одним видом растений</a:t>
            </a:r>
          </a:p>
        </p:txBody>
      </p:sp>
    </p:spTree>
    <p:extLst>
      <p:ext uri="{BB962C8B-B14F-4D97-AF65-F5344CB8AC3E}">
        <p14:creationId xmlns:p14="http://schemas.microsoft.com/office/powerpoint/2010/main" val="138137246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95736" y="247035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800" dirty="0">
                <a:solidFill>
                  <a:srgbClr val="FFFFFF"/>
                </a:solidFill>
                <a:latin typeface="Arial"/>
              </a:rPr>
              <a:t>Разминка и вход в урок</a:t>
            </a:r>
            <a:endParaRPr lang="ru-RU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3083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endParaRPr lang="ru-RU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BD35B27-B92A-4B3B-B100-C0F4D8590B96}"/>
              </a:ext>
            </a:extLst>
          </p:cNvPr>
          <p:cNvGrpSpPr/>
          <p:nvPr/>
        </p:nvGrpSpPr>
        <p:grpSpPr>
          <a:xfrm>
            <a:off x="275208" y="497150"/>
            <a:ext cx="8573167" cy="5330871"/>
            <a:chOff x="514921" y="800100"/>
            <a:chExt cx="8333454" cy="502792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FC96293-80D1-4AE6-AFCD-75B21A7A7E3D}"/>
                </a:ext>
              </a:extLst>
            </p:cNvPr>
            <p:cNvSpPr txBox="1"/>
            <p:nvPr/>
          </p:nvSpPr>
          <p:spPr>
            <a:xfrm>
              <a:off x="2066925" y="800100"/>
              <a:ext cx="5953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ru-RU" sz="1800" dirty="0"/>
                <a:t>1. Что нужно делать, когда видишь зеленого человечка?</a:t>
              </a:r>
            </a:p>
          </p:txBody>
        </p:sp>
        <p:pic>
          <p:nvPicPr>
            <p:cNvPr id="10" name="Picture 2" descr="https://24smi.org/public/media/app/public/media/uploads/zelenyj-chelovechek.jpg">
              <a:extLst>
                <a:ext uri="{FF2B5EF4-FFF2-40B4-BE49-F238E27FC236}">
                  <a16:creationId xmlns:a16="http://schemas.microsoft.com/office/drawing/2014/main" id="{0CB54A76-7A4E-4BAA-8965-A3568E14AF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6" r="28122"/>
            <a:stretch/>
          </p:blipFill>
          <p:spPr bwMode="auto">
            <a:xfrm>
              <a:off x="514921" y="800100"/>
              <a:ext cx="923353" cy="1357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5E4D8EE-10E2-4727-9E28-91A7BB3976BD}"/>
                </a:ext>
              </a:extLst>
            </p:cNvPr>
            <p:cNvSpPr/>
            <p:nvPr/>
          </p:nvSpPr>
          <p:spPr>
            <a:xfrm>
              <a:off x="2742087" y="1982321"/>
              <a:ext cx="61062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00" dirty="0"/>
                <a:t>2. Человек вошел в лес, и его не стало. Куда он исчез?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CC2054E-0DB9-4B6A-83C4-68FD644E5333}"/>
                </a:ext>
              </a:extLst>
            </p:cNvPr>
            <p:cNvSpPr/>
            <p:nvPr/>
          </p:nvSpPr>
          <p:spPr>
            <a:xfrm>
              <a:off x="514921" y="5181690"/>
              <a:ext cx="82052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800" dirty="0"/>
                <a:t>3. Я встретил ее случайно. Я пытался ее достать, но она уходила все дальше и дальше. Я принес ее домой в руке. Объясните.</a:t>
              </a:r>
              <a:endParaRPr lang="ru-RU" dirty="0"/>
            </a:p>
          </p:txBody>
        </p:sp>
        <p:pic>
          <p:nvPicPr>
            <p:cNvPr id="13" name="Picture 4" descr="https://static-cdn.sr.se/sida/images/2480/3509887_1000_563.jpg">
              <a:extLst>
                <a:ext uri="{FF2B5EF4-FFF2-40B4-BE49-F238E27FC236}">
                  <a16:creationId xmlns:a16="http://schemas.microsoft.com/office/drawing/2014/main" id="{4346D9F2-8E1F-455B-9A0F-2CB7E01C0A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673" y="2452653"/>
              <a:ext cx="4597462" cy="258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880018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33877" y="301271"/>
            <a:ext cx="8229600" cy="62491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Гинкго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252" y="926182"/>
            <a:ext cx="7225657" cy="481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877" y="5884491"/>
            <a:ext cx="884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Г – 8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/ </a:t>
            </a:r>
            <a:r>
              <a:rPr lang="ru-RU" sz="1400" dirty="0">
                <a:solidFill>
                  <a:srgbClr val="000000"/>
                </a:solidFill>
                <a:latin typeface="Arial"/>
              </a:rPr>
              <a:t>древнейшие растения, которые помнят древнейшую историю и могут о ней рассказать</a:t>
            </a:r>
          </a:p>
        </p:txBody>
      </p:sp>
    </p:spTree>
    <p:extLst>
      <p:ext uri="{BB962C8B-B14F-4D97-AF65-F5344CB8AC3E}">
        <p14:creationId xmlns:p14="http://schemas.microsoft.com/office/powerpoint/2010/main" val="364725884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/>
              <a:t>Гинкго</a:t>
            </a:r>
          </a:p>
        </p:txBody>
      </p:sp>
      <p:pic>
        <p:nvPicPr>
          <p:cNvPr id="8194" name="Picture 2" descr="C:\Наташа\NATALY\3-Уроки-фантазеров\3-год-обучения\4-фантограмма\16-Фантограмма\Фант-растение.files\image0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077" y="371186"/>
            <a:ext cx="5026025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70102" y="274638"/>
            <a:ext cx="362237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b="1" dirty="0">
                <a:solidFill>
                  <a:srgbClr val="000000"/>
                </a:solidFill>
                <a:latin typeface="Arial"/>
              </a:rPr>
              <a:t>Гинкго (</a:t>
            </a:r>
            <a:r>
              <a:rPr lang="ru-RU" b="1" dirty="0" err="1">
                <a:solidFill>
                  <a:srgbClr val="000000"/>
                </a:solidFill>
                <a:latin typeface="Arial"/>
              </a:rPr>
              <a:t>Gínkgo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Arial"/>
              </a:rPr>
              <a:t>bilóba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>)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- реликтовое растение, которое произрастает в Китае. Вид возник еще 16 миллионов лет назад, таким образом, это растение самое древнее из тех, кто произрастает на планете. Другим названием гинкго является "серебряный абрикос". По форме это деревья с опадающими листьями, высота растений может достигать 30 метров. Некоторые деревья могут жить до 2500 лет. Из листьев гинкго готовят лекарственные препараты. В последнее время стало модным использовать соединения из листьев, хотя медицинский эффект от них далеко не очевиден.</a:t>
            </a:r>
            <a:endParaRPr lang="ru-RU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4581130"/>
            <a:ext cx="4176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Г – 8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/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древнейшие растения, которые помнят древнейшую историю и могут о ней рассказать</a:t>
            </a:r>
          </a:p>
        </p:txBody>
      </p:sp>
    </p:spTree>
    <p:extLst>
      <p:ext uri="{BB962C8B-B14F-4D97-AF65-F5344CB8AC3E}">
        <p14:creationId xmlns:p14="http://schemas.microsoft.com/office/powerpoint/2010/main" val="201640953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41158" y="295957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Секвойя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3448" y="295957"/>
            <a:ext cx="4297837" cy="574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136" y="5821287"/>
            <a:ext cx="4430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А – 2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/ самые большие растения в мире</a:t>
            </a:r>
          </a:p>
        </p:txBody>
      </p:sp>
    </p:spTree>
    <p:extLst>
      <p:ext uri="{BB962C8B-B14F-4D97-AF65-F5344CB8AC3E}">
        <p14:creationId xmlns:p14="http://schemas.microsoft.com/office/powerpoint/2010/main" val="15591021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/>
              <a:t>Секвойя</a:t>
            </a:r>
          </a:p>
        </p:txBody>
      </p:sp>
      <p:pic>
        <p:nvPicPr>
          <p:cNvPr id="9218" name="Picture 2" descr="C:\Наташа\NATALY\3-Уроки-фантазеров\3-год-обучения\4-фантограмма\16-Фантограмма\Фант-растение.files\image01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543" y="342052"/>
            <a:ext cx="4090457" cy="54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4558" y="342052"/>
            <a:ext cx="37619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dirty="0">
                <a:solidFill>
                  <a:srgbClr val="000000"/>
                </a:solidFill>
                <a:latin typeface="Arial"/>
              </a:rPr>
              <a:t>Когда - то реликтовые леса с гигантскими растениями занимали большую часть суши Земли. Из всего огромного разнообразия реликтовой флоры до нас дожили только гигантские вечнозелёные секвойи. Самой большой секвойе, "Генералу 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Шерману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", около 4000 лет, весит она около 3 тонн.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34704" y="5964073"/>
            <a:ext cx="500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А – 2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/ самые большие растения в мире</a:t>
            </a:r>
          </a:p>
        </p:txBody>
      </p:sp>
    </p:spTree>
    <p:extLst>
      <p:ext uri="{BB962C8B-B14F-4D97-AF65-F5344CB8AC3E}">
        <p14:creationId xmlns:p14="http://schemas.microsoft.com/office/powerpoint/2010/main" val="222768310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err="1">
                <a:solidFill>
                  <a:schemeClr val="tx1"/>
                </a:solidFill>
              </a:rPr>
              <a:t>Вольфия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694" y="420481"/>
            <a:ext cx="6600476" cy="53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69816" y="6133330"/>
            <a:ext cx="5337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А – 2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\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самое маленькое растение в мире</a:t>
            </a:r>
          </a:p>
        </p:txBody>
      </p:sp>
    </p:spTree>
    <p:extLst>
      <p:ext uri="{BB962C8B-B14F-4D97-AF65-F5344CB8AC3E}">
        <p14:creationId xmlns:p14="http://schemas.microsoft.com/office/powerpoint/2010/main" val="350439859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5784418" y="123717"/>
            <a:ext cx="3129783" cy="6583360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ru-RU" dirty="0" err="1"/>
              <a:t>Вольфия</a:t>
            </a:r>
            <a:r>
              <a:rPr lang="ru-RU" dirty="0"/>
              <a:t> (</a:t>
            </a:r>
            <a:r>
              <a:rPr lang="ru-RU" dirty="0" err="1"/>
              <a:t>Wolffia</a:t>
            </a:r>
            <a:r>
              <a:rPr lang="ru-RU" dirty="0"/>
              <a:t> </a:t>
            </a:r>
            <a:r>
              <a:rPr lang="ru-RU" dirty="0" err="1"/>
              <a:t>angusta</a:t>
            </a:r>
            <a:r>
              <a:rPr lang="ru-RU" dirty="0"/>
              <a:t>) - </a:t>
            </a:r>
            <a:r>
              <a:rPr lang="ru-RU" sz="1600" b="0" dirty="0"/>
              <a:t>субтропическое растение, водится в Северной и Западной Африке, Азии, Америке. Всего на Земле насчитывается 17 видов </a:t>
            </a:r>
            <a:r>
              <a:rPr lang="ru-RU" sz="1600" b="0" dirty="0" err="1"/>
              <a:t>вольфии</a:t>
            </a:r>
            <a:r>
              <a:rPr lang="ru-RU" sz="1600" b="0" dirty="0"/>
              <a:t>.</a:t>
            </a:r>
            <a:br>
              <a:rPr lang="ru-RU" sz="1600" b="0" dirty="0"/>
            </a:br>
            <a:r>
              <a:rPr lang="ru-RU" sz="1600" b="0" dirty="0" err="1"/>
              <a:t>Вольфия</a:t>
            </a:r>
            <a:r>
              <a:rPr lang="ru-RU" sz="1600" b="0" dirty="0"/>
              <a:t> состоит из шаровидно-овального стебелька 0,3-2,0 мм в диаметре, листьев и корней нет. Эти шарики свободно плавают на поверхности воды, потребляя растворенные в ней питательные вещества.</a:t>
            </a:r>
            <a:br>
              <a:rPr lang="ru-RU" sz="1600" b="0" dirty="0"/>
            </a:br>
            <a:r>
              <a:rPr lang="ru-RU" sz="1600" b="0" dirty="0"/>
              <a:t>Цветет </a:t>
            </a:r>
            <a:r>
              <a:rPr lang="ru-RU" sz="1600" b="0" dirty="0" err="1"/>
              <a:t>вольфия</a:t>
            </a:r>
            <a:r>
              <a:rPr lang="ru-RU" sz="1600" b="0" dirty="0"/>
              <a:t> очень редко и ее цветы, величиной с булавочную головку, являются самыми маленькими в мире.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40"/>
            <a:ext cx="8229600" cy="706437"/>
          </a:xfrm>
        </p:spPr>
        <p:txBody>
          <a:bodyPr>
            <a:normAutofit/>
          </a:bodyPr>
          <a:lstStyle/>
          <a:p>
            <a:r>
              <a:rPr lang="ru-RU" sz="2800" dirty="0" err="1"/>
              <a:t>Вольфия</a:t>
            </a:r>
            <a:endParaRPr lang="ru-RU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693" y="274640"/>
            <a:ext cx="5635725" cy="459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693" y="5820378"/>
            <a:ext cx="5337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А – 2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\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самое маленькое растение в мире</a:t>
            </a:r>
          </a:p>
        </p:txBody>
      </p:sp>
    </p:spTree>
    <p:extLst>
      <p:ext uri="{BB962C8B-B14F-4D97-AF65-F5344CB8AC3E}">
        <p14:creationId xmlns:p14="http://schemas.microsoft.com/office/powerpoint/2010/main" val="301189363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40"/>
            <a:ext cx="8229600" cy="70643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Дом из корней растения</a:t>
            </a:r>
          </a:p>
        </p:txBody>
      </p:sp>
      <p:pic>
        <p:nvPicPr>
          <p:cNvPr id="10242" name="Picture 2" descr="C:\Наташа\NATALY\3-Уроки-фантазеров\3-год-обучения\4-фантограмма\16-Фантограмма\Фант-растение.files\image02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433" y="981077"/>
            <a:ext cx="6157913" cy="4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54114" y="5690839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ru-RU" sz="2800" dirty="0">
                <a:solidFill>
                  <a:srgbClr val="000000"/>
                </a:solidFill>
                <a:latin typeface="Arial"/>
              </a:rPr>
              <a:t>А – 4 </a:t>
            </a:r>
          </a:p>
        </p:txBody>
      </p:sp>
    </p:spTree>
    <p:extLst>
      <p:ext uri="{BB962C8B-B14F-4D97-AF65-F5344CB8AC3E}">
        <p14:creationId xmlns:p14="http://schemas.microsoft.com/office/powerpoint/2010/main" val="419831266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40"/>
            <a:ext cx="8229600" cy="70643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Кедр </a:t>
            </a:r>
          </a:p>
        </p:txBody>
      </p:sp>
      <p:pic>
        <p:nvPicPr>
          <p:cNvPr id="11266" name="Picture 2" descr="C:\Наташа\NATALY\3-Уроки-фантазеров\3-год-обучения\4-фантограмма\16-Фантограмма\Фант-растение.files\image02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677" y="981077"/>
            <a:ext cx="7129463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1909" y="5800636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800" dirty="0">
                <a:solidFill>
                  <a:srgbClr val="000000"/>
                </a:solidFill>
                <a:latin typeface="Arial"/>
              </a:rPr>
              <a:t>А – 1 </a:t>
            </a:r>
          </a:p>
        </p:txBody>
      </p:sp>
    </p:spTree>
    <p:extLst>
      <p:ext uri="{BB962C8B-B14F-4D97-AF65-F5344CB8AC3E}">
        <p14:creationId xmlns:p14="http://schemas.microsoft.com/office/powerpoint/2010/main" val="12380645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40"/>
            <a:ext cx="8229600" cy="77787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Живой дом</a:t>
            </a:r>
          </a:p>
        </p:txBody>
      </p:sp>
      <p:pic>
        <p:nvPicPr>
          <p:cNvPr id="12290" name="Picture 2" descr="C:\Наташа\NATALY\3-Уроки-фантазеров\3-год-обучения\4-фантограмма\16-Фантограмма\Фант-растение.files\image02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281" y="974817"/>
            <a:ext cx="8707437" cy="430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5775649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Д – 4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/ живой дом, который общается со своим обитателями</a:t>
            </a:r>
          </a:p>
        </p:txBody>
      </p:sp>
    </p:spTree>
    <p:extLst>
      <p:ext uri="{BB962C8B-B14F-4D97-AF65-F5344CB8AC3E}">
        <p14:creationId xmlns:p14="http://schemas.microsoft.com/office/powerpoint/2010/main" val="106155772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40"/>
            <a:ext cx="8229600" cy="70643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Бамбук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02" y="1084817"/>
            <a:ext cx="4321175" cy="316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Наташа\фото-Крым-2013\6-Ливадия-Никита-9-08\9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5" y="1084817"/>
            <a:ext cx="422178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0458" y="5245494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А – 2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/ растение, которое очень быстро растет</a:t>
            </a:r>
          </a:p>
        </p:txBody>
      </p:sp>
    </p:spTree>
    <p:extLst>
      <p:ext uri="{BB962C8B-B14F-4D97-AF65-F5344CB8AC3E}">
        <p14:creationId xmlns:p14="http://schemas.microsoft.com/office/powerpoint/2010/main" val="305465920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1720" y="247035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800" dirty="0">
                <a:solidFill>
                  <a:srgbClr val="FFFFFF"/>
                </a:solidFill>
                <a:latin typeface="Arial"/>
              </a:rPr>
              <a:t>Приемы фантазирования</a:t>
            </a:r>
            <a:endParaRPr lang="ru-RU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endParaRPr lang="ru-RU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B84B195-ADDB-4FBD-A8F9-33417B2AE16F}"/>
              </a:ext>
            </a:extLst>
          </p:cNvPr>
          <p:cNvSpPr/>
          <p:nvPr/>
        </p:nvSpPr>
        <p:spPr>
          <a:xfrm>
            <a:off x="225188" y="880665"/>
            <a:ext cx="8693623" cy="5575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увеличить, уменьшить.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объединить, разъединить.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"наоборот" / т.е. заменить данное свойство "анти-свойством"/.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ускорить, замедлить.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сделать динамичным / сделать статичным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сместить во времени вперед, сместить во времени назад.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изменить зависимость "свойства" - "время" или "структура - время".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отделить функцию от объекта.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изменить связь между объектами и средой /включая замену среды/.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изменить количественный показатель /константу/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сделать универсальным / ограничить применение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сделать искусственным / естественным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FAB555-26BC-4EE2-A046-F6525CFFAA55}"/>
              </a:ext>
            </a:extLst>
          </p:cNvPr>
          <p:cNvSpPr txBox="1"/>
          <p:nvPr/>
        </p:nvSpPr>
        <p:spPr>
          <a:xfrm>
            <a:off x="225188" y="425350"/>
            <a:ext cx="3986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/>
              <a:t>Приемы фантазирования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407879614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40"/>
            <a:ext cx="8229600" cy="777875"/>
          </a:xfrm>
        </p:spPr>
        <p:txBody>
          <a:bodyPr>
            <a:normAutofit/>
          </a:bodyPr>
          <a:lstStyle/>
          <a:p>
            <a:r>
              <a:rPr lang="ru-RU" sz="2800" dirty="0"/>
              <a:t>Бамбук</a:t>
            </a:r>
          </a:p>
        </p:txBody>
      </p:sp>
      <p:pic>
        <p:nvPicPr>
          <p:cNvPr id="13314" name="Picture 2" descr="C:\Наташа\NATALY\3-Уроки-фантазеров\3-год-обучения\4-фантограмма\16-Фантограмма\Фант-растение.files\image02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278" y="367809"/>
            <a:ext cx="4628872" cy="447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6085" y="274640"/>
            <a:ext cx="410840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dirty="0">
                <a:solidFill>
                  <a:srgbClr val="000000"/>
                </a:solidFill>
                <a:latin typeface="Arial"/>
              </a:rPr>
              <a:t>Самая высокая в мире трава — бамбук, древовидный злак с мощным многолетним стеблем-соломиной. Растет он очень быстро, в тропиках за два месяца достигает высоты 25-30 метров.  </a:t>
            </a:r>
          </a:p>
          <a:p>
            <a:pPr algn="just" defTabSz="457200"/>
            <a:r>
              <a:rPr lang="ru-RU" dirty="0">
                <a:solidFill>
                  <a:srgbClr val="000000"/>
                </a:solidFill>
                <a:latin typeface="Arial"/>
              </a:rPr>
              <a:t>Диаметр стебля бамбука может быть и 30 сантиметров. Цветет самая высокая трава раз в несколько десятков лет. Свидетелей этого редкого явления не так уж и много, но есть фото. </a:t>
            </a:r>
          </a:p>
          <a:p>
            <a:pPr algn="just" defTabSz="457200"/>
            <a:r>
              <a:rPr lang="ru-RU" dirty="0">
                <a:solidFill>
                  <a:srgbClr val="000000"/>
                </a:solidFill>
                <a:latin typeface="Arial"/>
              </a:rPr>
              <a:t>Предсказать точно год цветения бамбука еще не удавалось никому. Цветение — предвестник гибели растения, после него погибает вся роща, потому что корневищами она связана в единый организм. В России бамбук встречается в Приморье, на Курилах и Сахалине, где образует густые, часто непроходимые заросли.</a:t>
            </a:r>
            <a:endParaRPr lang="ru-RU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278" y="5544945"/>
            <a:ext cx="3874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А – 2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/ растение, которое очень быстро растет</a:t>
            </a:r>
          </a:p>
        </p:txBody>
      </p:sp>
    </p:spTree>
    <p:extLst>
      <p:ext uri="{BB962C8B-B14F-4D97-AF65-F5344CB8AC3E}">
        <p14:creationId xmlns:p14="http://schemas.microsoft.com/office/powerpoint/2010/main" val="20484268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63341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Лиственница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11" y="418035"/>
            <a:ext cx="6121400" cy="505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5157" y="5612857"/>
            <a:ext cx="6769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А – 7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/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самое распространенное растение в Российских лесах</a:t>
            </a:r>
          </a:p>
        </p:txBody>
      </p:sp>
    </p:spTree>
    <p:extLst>
      <p:ext uri="{BB962C8B-B14F-4D97-AF65-F5344CB8AC3E}">
        <p14:creationId xmlns:p14="http://schemas.microsoft.com/office/powerpoint/2010/main" val="103390414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40"/>
            <a:ext cx="8229600" cy="706437"/>
          </a:xfrm>
        </p:spPr>
        <p:txBody>
          <a:bodyPr>
            <a:normAutofit/>
          </a:bodyPr>
          <a:lstStyle/>
          <a:p>
            <a:r>
              <a:rPr lang="ru-RU" sz="2800" dirty="0"/>
              <a:t>Лиственница</a:t>
            </a:r>
          </a:p>
        </p:txBody>
      </p:sp>
      <p:pic>
        <p:nvPicPr>
          <p:cNvPr id="14338" name="Picture 2" descr="C:\Наташа\NATALY\3-Уроки-фантазеров\3-год-обучения\4-фантограмма\16-Фантограмма\Фант-растение.files\image02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412" y="350516"/>
            <a:ext cx="4928969" cy="445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177" y="274640"/>
            <a:ext cx="362453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dirty="0">
                <a:solidFill>
                  <a:srgbClr val="000000"/>
                </a:solidFill>
                <a:latin typeface="Arial"/>
              </a:rPr>
              <a:t>Самое распространенное дерево в русских лесах — лиственница. Она занимает порядка 800 миллионов гектаров, это примерно 40% русских лесов. Лиственница — высокое и холодовыносливое дерево. Она вырастает до 50 метров высоту и выдерживает зимние морозы до -60 градусов по Цельсию. Где у лиственницы из-за сурового климата мало конкурентов, там много Солнца, которое этот сибирский «сорняк» обожает. Прочную, твердую и долговечную древесину лиственницы используют для изготовления подводных сооружений, паркета, хозяйственных строений в сыром климате.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5283207"/>
            <a:ext cx="4061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А – 7 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/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самое распространенное растение в Российских лесах</a:t>
            </a:r>
          </a:p>
        </p:txBody>
      </p:sp>
    </p:spTree>
    <p:extLst>
      <p:ext uri="{BB962C8B-B14F-4D97-AF65-F5344CB8AC3E}">
        <p14:creationId xmlns:p14="http://schemas.microsoft.com/office/powerpoint/2010/main" val="226002362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2CE201C-1B02-4F52-8B58-8E1E64525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r="11470" b="14907"/>
          <a:stretch/>
        </p:blipFill>
        <p:spPr bwMode="auto">
          <a:xfrm>
            <a:off x="0" y="-1"/>
            <a:ext cx="9144000" cy="697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6281" y="26895"/>
            <a:ext cx="7395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Универсальные характеристики объекта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33082" y="872178"/>
            <a:ext cx="7016287" cy="511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50000"/>
              </a:lnSpc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Вещество, физическое состояние</a:t>
            </a:r>
          </a:p>
          <a:p>
            <a:pPr marL="228600" indent="-228600" algn="just">
              <a:lnSpc>
                <a:spcPct val="150000"/>
              </a:lnSpc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Микроструктура</a:t>
            </a:r>
          </a:p>
          <a:p>
            <a:pPr marL="228600" indent="-228600" algn="just">
              <a:lnSpc>
                <a:spcPct val="150000"/>
              </a:lnSpc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Объект</a:t>
            </a:r>
          </a:p>
          <a:p>
            <a:pPr marL="228600" indent="-228600" algn="just">
              <a:lnSpc>
                <a:spcPct val="150000"/>
              </a:lnSpc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Надсистема</a:t>
            </a:r>
          </a:p>
          <a:p>
            <a:pPr marL="228600" indent="-228600" algn="just">
              <a:lnSpc>
                <a:spcPct val="150000"/>
              </a:lnSpc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Направление развития</a:t>
            </a:r>
          </a:p>
          <a:p>
            <a:pPr marL="228600" indent="-228600" algn="just">
              <a:lnSpc>
                <a:spcPct val="150000"/>
              </a:lnSpc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Воспроизведение</a:t>
            </a:r>
          </a:p>
          <a:p>
            <a:pPr marL="228600" indent="-228600" algn="just">
              <a:lnSpc>
                <a:spcPct val="150000"/>
              </a:lnSpc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Энергопитание</a:t>
            </a:r>
          </a:p>
          <a:p>
            <a:pPr marL="228600" indent="-228600" algn="just">
              <a:lnSpc>
                <a:spcPct val="150000"/>
              </a:lnSpc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Способ передвижения</a:t>
            </a:r>
          </a:p>
          <a:p>
            <a:pPr marL="228600" indent="-228600" algn="just">
              <a:lnSpc>
                <a:spcPct val="150000"/>
              </a:lnSpc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Сфера распространения</a:t>
            </a:r>
          </a:p>
          <a:p>
            <a:pPr marL="228600" indent="-228600" algn="just">
              <a:lnSpc>
                <a:spcPct val="150000"/>
              </a:lnSpc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Уровень организации, управления</a:t>
            </a:r>
          </a:p>
          <a:p>
            <a:pPr marL="228600" indent="-228600" algn="just">
              <a:lnSpc>
                <a:spcPct val="150000"/>
              </a:lnSpc>
              <a:buAutoNum type="arabicPeriod"/>
            </a:pPr>
            <a:r>
              <a:rPr lang="ru-RU" sz="2000" dirty="0">
                <a:solidFill>
                  <a:schemeClr val="bg1"/>
                </a:solidFill>
              </a:rPr>
              <a:t>Цель, назначение, смысл существования</a:t>
            </a:r>
          </a:p>
        </p:txBody>
      </p:sp>
    </p:spTree>
    <p:extLst>
      <p:ext uri="{BB962C8B-B14F-4D97-AF65-F5344CB8AC3E}">
        <p14:creationId xmlns:p14="http://schemas.microsoft.com/office/powerpoint/2010/main" val="203134672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endParaRPr lang="ru-RU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Объект 1"/>
          <p:cNvSpPr txBox="1">
            <a:spLocks/>
          </p:cNvSpPr>
          <p:nvPr/>
        </p:nvSpPr>
        <p:spPr>
          <a:xfrm>
            <a:off x="450212" y="1253667"/>
            <a:ext cx="8270875" cy="368750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dirty="0">
                <a:solidFill>
                  <a:srgbClr val="000000"/>
                </a:solidFill>
                <a:latin typeface="Arial"/>
              </a:rPr>
              <a:t>Продумывать применение приема до получения нового качества (дерево размером с планету)</a:t>
            </a:r>
          </a:p>
          <a:p>
            <a:pPr>
              <a:spcBef>
                <a:spcPts val="0"/>
              </a:spcBef>
            </a:pPr>
            <a:endParaRPr lang="ru-RU" sz="2400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0"/>
              </a:spcBef>
            </a:pPr>
            <a:r>
              <a:rPr lang="ru-RU" sz="2400" dirty="0">
                <a:solidFill>
                  <a:srgbClr val="000000"/>
                </a:solidFill>
                <a:latin typeface="Arial"/>
              </a:rPr>
              <a:t>Применять приемы к различным характеристикам объекта («улыбка без кота»)</a:t>
            </a:r>
          </a:p>
          <a:p>
            <a:pPr>
              <a:spcBef>
                <a:spcPts val="0"/>
              </a:spcBef>
            </a:pPr>
            <a:endParaRPr lang="ru-RU" sz="2400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0"/>
              </a:spcBef>
            </a:pPr>
            <a:r>
              <a:rPr lang="ru-RU" sz="2400" dirty="0">
                <a:solidFill>
                  <a:srgbClr val="000000"/>
                </a:solidFill>
                <a:latin typeface="Arial"/>
              </a:rPr>
              <a:t>Для развития сюжета использовать идеи, доведенные до конфликта (до противоречия и его обострения)</a:t>
            </a:r>
          </a:p>
        </p:txBody>
      </p:sp>
    </p:spTree>
    <p:extLst>
      <p:ext uri="{BB962C8B-B14F-4D97-AF65-F5344CB8AC3E}">
        <p14:creationId xmlns:p14="http://schemas.microsoft.com/office/powerpoint/2010/main" val="37287234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9034"/>
            <a:ext cx="9146975" cy="57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19258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A28F37-7284-42CD-84A2-A84020D80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2022"/>
            <a:ext cx="9144000" cy="5707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8DB4F3-C9BD-4EAA-BB3E-D6C5E55FE142}"/>
              </a:ext>
            </a:extLst>
          </p:cNvPr>
          <p:cNvSpPr txBox="1"/>
          <p:nvPr/>
        </p:nvSpPr>
        <p:spPr>
          <a:xfrm>
            <a:off x="257452" y="372862"/>
            <a:ext cx="4536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ФАНТОГРАММА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89238225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91069" y="238423"/>
            <a:ext cx="8229600" cy="8509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Вельвичия удивительная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719" y="904201"/>
            <a:ext cx="6550340" cy="4804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069" y="5930740"/>
            <a:ext cx="8845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Г – 3 /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листья, возраст которых такой же, как у самого растения и достигает 2 000 лет</a:t>
            </a:r>
          </a:p>
        </p:txBody>
      </p:sp>
    </p:spTree>
    <p:extLst>
      <p:ext uri="{BB962C8B-B14F-4D97-AF65-F5344CB8AC3E}">
        <p14:creationId xmlns:p14="http://schemas.microsoft.com/office/powerpoint/2010/main" val="49668330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40"/>
            <a:ext cx="8229600" cy="808037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Вельвичия удивительная</a:t>
            </a:r>
          </a:p>
        </p:txBody>
      </p:sp>
      <p:pic>
        <p:nvPicPr>
          <p:cNvPr id="2052" name="Picture 4" descr="C:\Наташа\NATALY\3-Уроки-фантазеров\3-год-обучения\4-фантограмма\16-Фантограмма\Фант-растение.files\image00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798" y="415866"/>
            <a:ext cx="4661286" cy="341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96043" y="474465"/>
            <a:ext cx="37687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Вельвичия удивительная (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Welwitschia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mirabilis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).</a:t>
            </a:r>
            <a:r>
              <a:rPr lang="ru-RU" b="1" dirty="0">
                <a:solidFill>
                  <a:srgbClr val="46464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46464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Это пустынное дерево-карлик может доживать до 2000 лет. Ствол растения короткий и </a:t>
            </a:r>
            <a:r>
              <a:rPr lang="ru-RU" dirty="0" err="1">
                <a:solidFill>
                  <a:srgbClr val="46464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пенькообразный</a:t>
            </a:r>
            <a:r>
              <a:rPr lang="ru-RU" dirty="0">
                <a:solidFill>
                  <a:srgbClr val="46464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из него в две стороны отходит пара листьев. По мере роста они разрываются на продольные ленты, а их кончики отсыхают. Возраст этих гигантских листьев равен возрасту самого дерева. Несмотря на отмирание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798" y="3847512"/>
            <a:ext cx="8588526" cy="1795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dirty="0">
                <a:solidFill>
                  <a:srgbClr val="46464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кончиков, листья от основания постоянно растут со скоростью 8-15 см в год. Иногда длина листьев может достигать 8 метров, а их ширина - 1,8 метра.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7200"/>
            <a:r>
              <a:rPr lang="ru-RU" dirty="0">
                <a:solidFill>
                  <a:srgbClr val="464646"/>
                </a:solidFill>
                <a:latin typeface="Times New Roman"/>
                <a:ea typeface="MS Mincho"/>
              </a:rPr>
              <a:t>Растет Вельвичия на юге Анголы, в каменистой пустыне. Обычно растение можно встретить не более чем в ста километрах от берега - ему жизненно нужны туманы, которые дают влагу. Само растение крайне аскетично, закрученные тюрбаном листья помогают драгоценной воде попасть к корням.</a:t>
            </a:r>
            <a:endParaRPr lang="ru-RU" dirty="0">
              <a:solidFill>
                <a:prstClr val="black"/>
              </a:solidFill>
              <a:latin typeface="Times New Roman"/>
              <a:ea typeface="MS Minch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534" y="5879618"/>
            <a:ext cx="8940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400" dirty="0">
                <a:solidFill>
                  <a:srgbClr val="000000"/>
                </a:solidFill>
                <a:latin typeface="Arial"/>
              </a:rPr>
              <a:t>Г – 3 / </a:t>
            </a:r>
            <a:r>
              <a:rPr lang="ru-RU" sz="1600" dirty="0">
                <a:solidFill>
                  <a:srgbClr val="000000"/>
                </a:solidFill>
                <a:latin typeface="Arial"/>
              </a:rPr>
              <a:t>листья, возраст которых такой же, как у самого растения и достигает 2 000 лет</a:t>
            </a:r>
          </a:p>
        </p:txBody>
      </p:sp>
    </p:spTree>
    <p:extLst>
      <p:ext uri="{BB962C8B-B14F-4D97-AF65-F5344CB8AC3E}">
        <p14:creationId xmlns:p14="http://schemas.microsoft.com/office/powerpoint/2010/main" val="154470460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PT Template NEW">
  <a:themeElements>
    <a:clrScheme name="">
      <a:dk1>
        <a:srgbClr val="000000"/>
      </a:dk1>
      <a:lt1>
        <a:srgbClr val="FFFFFF"/>
      </a:lt1>
      <a:dk2>
        <a:srgbClr val="FFFFFF"/>
      </a:dk2>
      <a:lt2>
        <a:srgbClr val="76767C"/>
      </a:lt2>
      <a:accent1>
        <a:srgbClr val="9DB78B"/>
      </a:accent1>
      <a:accent2>
        <a:srgbClr val="5C6F6A"/>
      </a:accent2>
      <a:accent3>
        <a:srgbClr val="FFFFFF"/>
      </a:accent3>
      <a:accent4>
        <a:srgbClr val="000000"/>
      </a:accent4>
      <a:accent5>
        <a:srgbClr val="CCD8C4"/>
      </a:accent5>
      <a:accent6>
        <a:srgbClr val="53645F"/>
      </a:accent6>
      <a:hlink>
        <a:srgbClr val="496D77"/>
      </a:hlink>
      <a:folHlink>
        <a:srgbClr val="EFBC35"/>
      </a:folHlink>
    </a:clrScheme>
    <a:fontScheme name="PPT Template N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233363" marR="0" indent="-233363" algn="ctr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233363" marR="0" indent="-233363" algn="ctr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 Template 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C6600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B8AA"/>
        </a:accent5>
        <a:accent6>
          <a:srgbClr val="00005C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994D22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00005C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994D22"/>
        </a:accent1>
        <a:accent2>
          <a:srgbClr val="146068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11565E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6">
        <a:dk1>
          <a:srgbClr val="000000"/>
        </a:dk1>
        <a:lt1>
          <a:srgbClr val="FFFFFF"/>
        </a:lt1>
        <a:dk2>
          <a:srgbClr val="FFFFFF"/>
        </a:dk2>
        <a:lt2>
          <a:srgbClr val="969696"/>
        </a:lt2>
        <a:accent1>
          <a:srgbClr val="994D22"/>
        </a:accent1>
        <a:accent2>
          <a:srgbClr val="146068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11565E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1627</Words>
  <Application>Microsoft Office PowerPoint</Application>
  <PresentationFormat>Экран (4:3)</PresentationFormat>
  <Paragraphs>111</Paragraphs>
  <Slides>32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Verdana</vt:lpstr>
      <vt:lpstr>Wingdings</vt:lpstr>
      <vt:lpstr>Wingdings 3</vt:lpstr>
      <vt:lpstr>PPT Template NEW</vt:lpstr>
      <vt:lpstr>Тема Office</vt:lpstr>
      <vt:lpstr>Кубок ТРИЗ Саммита ТРИЗ-турнир вебинары для экспертов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Вельвичия удивительная</vt:lpstr>
      <vt:lpstr>Вельвичия удивительная</vt:lpstr>
      <vt:lpstr>Раффлезия</vt:lpstr>
      <vt:lpstr>Раффлезия</vt:lpstr>
      <vt:lpstr>Непентес</vt:lpstr>
      <vt:lpstr>Непентес</vt:lpstr>
      <vt:lpstr>Венерина мухоловка</vt:lpstr>
      <vt:lpstr>Венерина мухоловка</vt:lpstr>
      <vt:lpstr>Фикус Бенгальский</vt:lpstr>
      <vt:lpstr>Фикус Бенгальский</vt:lpstr>
      <vt:lpstr>Онгаонга, новозеландское крапивное дерево</vt:lpstr>
      <vt:lpstr>Презентация PowerPoint</vt:lpstr>
      <vt:lpstr>Гинкго</vt:lpstr>
      <vt:lpstr>Гинкго</vt:lpstr>
      <vt:lpstr>Секвойя</vt:lpstr>
      <vt:lpstr>Секвойя</vt:lpstr>
      <vt:lpstr>Вольфия</vt:lpstr>
      <vt:lpstr>Вольфия</vt:lpstr>
      <vt:lpstr>Дом из корней растения</vt:lpstr>
      <vt:lpstr>Кедр </vt:lpstr>
      <vt:lpstr>Живой дом</vt:lpstr>
      <vt:lpstr>Бамбук</vt:lpstr>
      <vt:lpstr>Бамбук</vt:lpstr>
      <vt:lpstr>Лиственница</vt:lpstr>
      <vt:lpstr>Лиственница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Рубина Наталия</dc:creator>
  <cp:lastModifiedBy>Рубина Наталия</cp:lastModifiedBy>
  <cp:revision>15</cp:revision>
  <dcterms:created xsi:type="dcterms:W3CDTF">2021-11-24T13:48:43Z</dcterms:created>
  <dcterms:modified xsi:type="dcterms:W3CDTF">2021-12-04T11:32:16Z</dcterms:modified>
</cp:coreProperties>
</file>