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44"/>
  </p:notesMasterIdLst>
  <p:sldIdLst>
    <p:sldId id="4129" r:id="rId3"/>
    <p:sldId id="886" r:id="rId4"/>
    <p:sldId id="887" r:id="rId5"/>
    <p:sldId id="888" r:id="rId6"/>
    <p:sldId id="889" r:id="rId7"/>
    <p:sldId id="890" r:id="rId8"/>
    <p:sldId id="891" r:id="rId9"/>
    <p:sldId id="892" r:id="rId10"/>
    <p:sldId id="893" r:id="rId11"/>
    <p:sldId id="894" r:id="rId12"/>
    <p:sldId id="895" r:id="rId13"/>
    <p:sldId id="896" r:id="rId14"/>
    <p:sldId id="897" r:id="rId15"/>
    <p:sldId id="898" r:id="rId16"/>
    <p:sldId id="899" r:id="rId17"/>
    <p:sldId id="900" r:id="rId18"/>
    <p:sldId id="901" r:id="rId19"/>
    <p:sldId id="902" r:id="rId20"/>
    <p:sldId id="903" r:id="rId21"/>
    <p:sldId id="904" r:id="rId22"/>
    <p:sldId id="905" r:id="rId23"/>
    <p:sldId id="906" r:id="rId24"/>
    <p:sldId id="907" r:id="rId25"/>
    <p:sldId id="908" r:id="rId26"/>
    <p:sldId id="909" r:id="rId27"/>
    <p:sldId id="910" r:id="rId28"/>
    <p:sldId id="911" r:id="rId29"/>
    <p:sldId id="912" r:id="rId30"/>
    <p:sldId id="914" r:id="rId31"/>
    <p:sldId id="915" r:id="rId32"/>
    <p:sldId id="916" r:id="rId33"/>
    <p:sldId id="917" r:id="rId34"/>
    <p:sldId id="918" r:id="rId35"/>
    <p:sldId id="919" r:id="rId36"/>
    <p:sldId id="920" r:id="rId37"/>
    <p:sldId id="921" r:id="rId38"/>
    <p:sldId id="922" r:id="rId39"/>
    <p:sldId id="923" r:id="rId40"/>
    <p:sldId id="924" r:id="rId41"/>
    <p:sldId id="925" r:id="rId42"/>
    <p:sldId id="92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B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52C9F-80A2-4B64-A5B4-BC2ED1E688B9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979D1-F190-4C11-995D-4E383908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173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65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CD4D3-9DD2-4C7F-A6CC-2FC51DC5FC0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65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9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9350" cy="3721100"/>
          </a:xfrm>
          <a:solidFill>
            <a:srgbClr val="FFFFFF"/>
          </a:solidFill>
          <a:ln/>
        </p:spPr>
      </p:sp>
      <p:sp>
        <p:nvSpPr>
          <p:cNvPr id="349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6337" cy="4471987"/>
          </a:xfrm>
          <a:noFill/>
        </p:spPr>
        <p:txBody>
          <a:bodyPr wrap="none" anchor="ctr"/>
          <a:lstStyle/>
          <a:p>
            <a:pPr eaLnBrk="1" hangingPunct="1"/>
            <a:r>
              <a:rPr lang="ru-RU" dirty="0"/>
              <a:t>15 минут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73866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719514"/>
            <a:ext cx="7772400" cy="6873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180589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44653" y="109540"/>
            <a:ext cx="507831" cy="2974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74259" y="109540"/>
            <a:ext cx="2537655" cy="2974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505616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9" y="109540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5601" y="898525"/>
            <a:ext cx="8270875" cy="655006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2250727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9" y="109540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1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180898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9" y="109540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1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567238" y="898525"/>
            <a:ext cx="4059237" cy="655006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7623574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1" y="4276876"/>
            <a:ext cx="7415213" cy="46166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31760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9" y="109540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1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2861146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51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69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99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6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4825360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552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23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695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239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189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730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90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0205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1" y="898525"/>
            <a:ext cx="4059238" cy="2894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894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254416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5306"/>
            <a:ext cx="8229600" cy="46166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22791"/>
            <a:ext cx="4040188" cy="7520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5630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422791"/>
            <a:ext cx="4041775" cy="7520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256309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475210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7323494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7360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973436"/>
            <a:ext cx="3008313" cy="4616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327886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5901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105461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905674"/>
            <a:ext cx="5486400" cy="4616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8816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5901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404645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212923" y="898525"/>
            <a:ext cx="4413553" cy="21859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616215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1" y="898525"/>
            <a:ext cx="82708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49289" y="109540"/>
            <a:ext cx="7983537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0" y="6605072"/>
            <a:ext cx="9144000" cy="369332"/>
          </a:xfrm>
          <a:prstGeom prst="rect">
            <a:avLst/>
          </a:prstGeom>
          <a:solidFill>
            <a:srgbClr val="0052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800"/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15400" y="6697663"/>
            <a:ext cx="157094" cy="16190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fld id="{5BF79744-612B-4117-AB13-027BD2D53E64}" type="slidenum">
              <a:rPr lang="en-GB" sz="1000" smtClean="0">
                <a:solidFill>
                  <a:schemeClr val="bg1"/>
                </a:solidFill>
              </a:rPr>
              <a:pPr algn="l" eaLnBrk="1" hangingPunct="1">
                <a:lnSpc>
                  <a:spcPct val="115000"/>
                </a:lnSpc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  <a:defRPr/>
              </a:pPr>
              <a:t>‹#›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0" y="12012"/>
            <a:ext cx="9144000" cy="184666"/>
          </a:xfrm>
          <a:prstGeom prst="rect">
            <a:avLst/>
          </a:prstGeom>
          <a:gradFill>
            <a:gsLst>
              <a:gs pos="59000">
                <a:srgbClr val="0070C0"/>
              </a:gs>
              <a:gs pos="84000">
                <a:srgbClr val="00B0F0"/>
              </a:gs>
            </a:gsLst>
            <a:lin ang="4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477973"/>
            <a:ext cx="649288" cy="3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0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Font typeface="Wingdings 3"/>
        <a:buChar char="}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5425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SzPct val="120000"/>
        <a:buChar char="•"/>
        <a:defRPr sz="1600" b="1">
          <a:solidFill>
            <a:schemeClr val="tx1"/>
          </a:solidFill>
          <a:latin typeface="+mn-lt"/>
        </a:defRPr>
      </a:lvl2pPr>
      <a:lvl3pPr marL="915988" indent="-228600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Char char="•"/>
        <a:defRPr sz="1600" b="1">
          <a:solidFill>
            <a:schemeClr val="tx1"/>
          </a:solidFill>
          <a:latin typeface="+mn-lt"/>
        </a:defRPr>
      </a:lvl3pPr>
      <a:lvl4pPr marL="1201738" indent="-1714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CA600-EE92-43F0-8F97-A34CCB6D9A5C}" type="datetimeFigureOut">
              <a:rPr lang="ru-RU" smtClean="0"/>
              <a:t>04.12.2021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61CB7-5D7C-4AAB-916E-32EE67BB7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7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jpeg"/><Relationship Id="rId4" Type="http://schemas.openxmlformats.org/officeDocument/2006/relationships/hyperlink" Target="http://triz-summit.r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475343" y="6188075"/>
            <a:ext cx="3744232" cy="2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Москва</a:t>
            </a: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2 декабря 2021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года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157831" y="1423633"/>
            <a:ext cx="8879123" cy="246529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dirty="0">
                <a:solidFill>
                  <a:srgbClr val="0070C0"/>
                </a:solidFill>
              </a:rPr>
              <a:t>Кубок ТРИЗ Саммита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ТРИЗ-турнир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вебинары для экспертов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" y="265708"/>
            <a:ext cx="2039235" cy="11579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0137" y="6188075"/>
            <a:ext cx="2186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4"/>
              </a:rPr>
              <a:t>http://triz-summit.ru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FDA4A29-1EC8-4F97-B2DA-ABB9FA2A0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923" y="421276"/>
            <a:ext cx="2034565" cy="84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57" y="422424"/>
            <a:ext cx="7680852" cy="576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4078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634" y="428979"/>
            <a:ext cx="3772291" cy="562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08D478D-12B5-4605-B8F4-3C480EA93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8979"/>
            <a:ext cx="4388923" cy="246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F220B83-160D-4530-AAFB-D6CF10E50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71" y="3149533"/>
            <a:ext cx="4370352" cy="290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89891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753" y="409725"/>
            <a:ext cx="4324247" cy="570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33C6B29-7C6F-4387-BE34-B06B0DCB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703" y="1357432"/>
            <a:ext cx="4105501" cy="34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9618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80" y="324432"/>
            <a:ext cx="7632639" cy="572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9563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826" y="451584"/>
            <a:ext cx="7571583" cy="568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613570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30" y="387897"/>
            <a:ext cx="832973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8355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046" y="322505"/>
            <a:ext cx="7701383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9527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46" y="431060"/>
            <a:ext cx="7994507" cy="599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63782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929" y="365342"/>
            <a:ext cx="8647515" cy="576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3546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40" y="360278"/>
            <a:ext cx="518989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285" y="1381214"/>
            <a:ext cx="3867150" cy="48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12483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9B629B-1D96-4B09-A539-8C95159D944D}"/>
              </a:ext>
            </a:extLst>
          </p:cNvPr>
          <p:cNvSpPr/>
          <p:nvPr/>
        </p:nvSpPr>
        <p:spPr>
          <a:xfrm>
            <a:off x="945200" y="827819"/>
            <a:ext cx="6916253" cy="1015663"/>
          </a:xfrm>
          <a:prstGeom prst="rect">
            <a:avLst/>
          </a:prstGeom>
          <a:solidFill>
            <a:srgbClr val="72B3D0"/>
          </a:solidFill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ru-RU" sz="6000" b="1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CCD8C4">
                      <a:lumMod val="60000"/>
                      <a:lumOff val="40000"/>
                    </a:srgbClr>
                  </a:outerShdw>
                </a:effectLst>
                <a:latin typeface="Arial"/>
              </a:rPr>
              <a:t>Необычные дома</a:t>
            </a:r>
          </a:p>
        </p:txBody>
      </p:sp>
    </p:spTree>
    <p:extLst>
      <p:ext uri="{BB962C8B-B14F-4D97-AF65-F5344CB8AC3E}">
        <p14:creationId xmlns:p14="http://schemas.microsoft.com/office/powerpoint/2010/main" val="197591748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568" y="420476"/>
            <a:ext cx="7748863" cy="581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02158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81" y="588150"/>
            <a:ext cx="7647607" cy="573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62195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95" y="378813"/>
            <a:ext cx="8156708" cy="561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22792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08" y="430679"/>
            <a:ext cx="5040560" cy="527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D6B3E56-D690-4E1E-8434-F0171227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78" y="676928"/>
            <a:ext cx="3400148" cy="2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C96A3A3-2DAB-430C-A213-AA626959A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78" y="3370497"/>
            <a:ext cx="3400148" cy="235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1595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024" y="307098"/>
            <a:ext cx="5552941" cy="58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6208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773" y="309513"/>
            <a:ext cx="7570987" cy="567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81409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803" y="404668"/>
            <a:ext cx="837822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51893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288" y="478143"/>
            <a:ext cx="7322472" cy="549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96688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854" y="340410"/>
            <a:ext cx="3750919" cy="577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FCC2250-7744-464D-8481-208B39DB4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57" y="468200"/>
            <a:ext cx="4228372" cy="27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EA0BF61-2B30-4DC0-9B0B-0163D4825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17735" r="5437" b="2006"/>
          <a:stretch/>
        </p:blipFill>
        <p:spPr bwMode="auto">
          <a:xfrm>
            <a:off x="4429956" y="3429000"/>
            <a:ext cx="4228372" cy="282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8729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23" y="396529"/>
            <a:ext cx="7733447" cy="580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3558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832" y="434259"/>
            <a:ext cx="8238335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69926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13" y="363236"/>
            <a:ext cx="8334897" cy="565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08012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25" y="413545"/>
            <a:ext cx="5941783" cy="30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B0707478-BFBA-40A5-AF18-865E7A55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6" y="3618730"/>
            <a:ext cx="3484196" cy="253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E6348D0-CCD7-4DE0-80D9-FB84683DE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259" y="3618730"/>
            <a:ext cx="3804742" cy="253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51769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86431" y="397730"/>
            <a:ext cx="8229600" cy="655006"/>
          </a:xfrm>
        </p:spPr>
        <p:txBody>
          <a:bodyPr/>
          <a:lstStyle/>
          <a:p>
            <a:pPr marL="109728" indent="0">
              <a:buNone/>
            </a:pPr>
            <a:r>
              <a:rPr lang="ru-RU" dirty="0"/>
              <a:t>А – 8 / очень много назначений у дома (универсальный дом)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Идеи фантастического дома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266" y="2206224"/>
            <a:ext cx="3988704" cy="299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031" y="959804"/>
            <a:ext cx="4116443" cy="274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031" y="3825080"/>
            <a:ext cx="4116444" cy="231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01588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213064" y="422743"/>
            <a:ext cx="8229600" cy="1139754"/>
          </a:xfrm>
        </p:spPr>
        <p:txBody>
          <a:bodyPr/>
          <a:lstStyle/>
          <a:p>
            <a:pPr marL="109728" indent="0">
              <a:buNone/>
            </a:pPr>
            <a:r>
              <a:rPr lang="ru-RU" dirty="0"/>
              <a:t>Б – 8 / дом </a:t>
            </a:r>
            <a:r>
              <a:rPr lang="ru-RU" dirty="0" err="1"/>
              <a:t>трансформер</a:t>
            </a:r>
            <a:endParaRPr lang="ru-RU" dirty="0"/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64" y="1166453"/>
            <a:ext cx="4421080" cy="39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4AF8C3FA-95F8-4529-A578-EE80A7345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96" y="879749"/>
            <a:ext cx="3975332" cy="454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96315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4809" y="331067"/>
            <a:ext cx="8229600" cy="1139754"/>
          </a:xfrm>
        </p:spPr>
        <p:txBody>
          <a:bodyPr/>
          <a:lstStyle/>
          <a:p>
            <a:pPr marL="109728" indent="0">
              <a:buNone/>
            </a:pPr>
            <a:r>
              <a:rPr lang="ru-RU" dirty="0"/>
              <a:t>В – 8 / дом наоборот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057" y="1096254"/>
            <a:ext cx="3331102" cy="274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5898F928-14E5-40F7-AF81-0D382EECF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959" y="916245"/>
            <a:ext cx="5223984" cy="323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D75244A-D0BB-4C30-837E-6185BC1EC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3" y="3680387"/>
            <a:ext cx="3719745" cy="247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8655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15410" y="274638"/>
            <a:ext cx="8229600" cy="1139754"/>
          </a:xfrm>
        </p:spPr>
        <p:txBody>
          <a:bodyPr/>
          <a:lstStyle/>
          <a:p>
            <a:pPr marL="109728" indent="0">
              <a:buNone/>
            </a:pPr>
            <a:r>
              <a:rPr lang="ru-RU" dirty="0"/>
              <a:t>Г – 9 / современный человек в пещере неандертальца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69" y="917913"/>
            <a:ext cx="3921957" cy="405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F6780152-EFAB-4D12-914F-DFA527962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85" y="1242689"/>
            <a:ext cx="4527890" cy="301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44354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06532" y="332654"/>
            <a:ext cx="8229600" cy="1139754"/>
          </a:xfrm>
        </p:spPr>
        <p:txBody>
          <a:bodyPr/>
          <a:lstStyle/>
          <a:p>
            <a:pPr marL="109728" indent="0">
              <a:buNone/>
            </a:pPr>
            <a:r>
              <a:rPr lang="ru-RU" dirty="0"/>
              <a:t>Д – 8 / говорящий дом</a:t>
            </a:r>
          </a:p>
          <a:p>
            <a:pPr marL="109728" indent="0">
              <a:buNone/>
            </a:pPr>
            <a:r>
              <a:rPr lang="ru-RU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367" y="1045471"/>
            <a:ext cx="5087466" cy="413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82633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4809" y="348449"/>
            <a:ext cx="8229600" cy="1139754"/>
          </a:xfrm>
        </p:spPr>
        <p:txBody>
          <a:bodyPr/>
          <a:lstStyle/>
          <a:p>
            <a:pPr marL="109728" indent="0">
              <a:buNone/>
            </a:pPr>
            <a:r>
              <a:rPr lang="ru-RU" dirty="0"/>
              <a:t>Е – 8 / предназначение дома меняется каждый день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1204647"/>
            <a:ext cx="5365907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68916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288" y="430314"/>
            <a:ext cx="7128792" cy="539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6696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347" y="475030"/>
            <a:ext cx="3816424" cy="254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334" y="491166"/>
            <a:ext cx="3001150" cy="199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19671"/>
            <a:ext cx="2910712" cy="192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347" y="3219671"/>
            <a:ext cx="3638841" cy="272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1333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385" y="452164"/>
            <a:ext cx="7687230" cy="576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67807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9653" y="496978"/>
            <a:ext cx="3196952" cy="249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76" y="477003"/>
            <a:ext cx="3744416" cy="249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26" y="3252435"/>
            <a:ext cx="675075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37821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95736" y="247035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2800" dirty="0">
                <a:solidFill>
                  <a:srgbClr val="FFFFFF"/>
                </a:solidFill>
                <a:latin typeface="Arial"/>
              </a:rPr>
              <a:t>Упражнения</a:t>
            </a:r>
            <a:endParaRPr lang="ru-RU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ru-RU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3040" y="935600"/>
            <a:ext cx="7841970" cy="5304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Каким клеткам соответствуют следующие фантастические идеи из НФ произведений:</a:t>
            </a:r>
          </a:p>
          <a:p>
            <a:r>
              <a:rPr lang="ru-RU" dirty="0"/>
              <a:t>- плазменные живые существа, обитающие внутри Солнца;</a:t>
            </a:r>
          </a:p>
          <a:p>
            <a:r>
              <a:rPr lang="ru-RU" dirty="0"/>
              <a:t>- эволюция животного идет не через смену поколений, а постоянным изменением самого организма;</a:t>
            </a:r>
          </a:p>
          <a:p>
            <a:r>
              <a:rPr lang="ru-RU" dirty="0"/>
              <a:t>- получение вымерших животных воздействием на зародыши современных животных;</a:t>
            </a:r>
          </a:p>
          <a:p>
            <a:r>
              <a:rPr lang="ru-RU" dirty="0"/>
              <a:t>- разумные муравьи;</a:t>
            </a:r>
          </a:p>
          <a:p>
            <a:r>
              <a:rPr lang="ru-RU" dirty="0"/>
              <a:t>- микробы, живущие в сверхбыстром темпе времени;</a:t>
            </a:r>
          </a:p>
          <a:p>
            <a:r>
              <a:rPr lang="ru-RU" dirty="0"/>
              <a:t>- улыбка </a:t>
            </a:r>
            <a:r>
              <a:rPr lang="ru-RU" dirty="0" err="1"/>
              <a:t>Чеширского</a:t>
            </a:r>
            <a:r>
              <a:rPr lang="ru-RU" dirty="0"/>
              <a:t> кота, но без кота.</a:t>
            </a:r>
          </a:p>
          <a:p>
            <a:pPr defTabSz="457200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Arial"/>
              </a:rPr>
              <a:t>1. Придумать фантастическое растение для клетки 8у-В.</a:t>
            </a:r>
          </a:p>
          <a:p>
            <a:pPr defTabSz="457200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Arial"/>
              </a:rPr>
              <a:t>2. Придумать фантастическое растение для клетки 8у-Ж.</a:t>
            </a:r>
          </a:p>
          <a:p>
            <a:pPr defTabSz="457200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Arial"/>
              </a:rPr>
              <a:t>3. Придумать фантастическое животное для клетки 7у-Д /животное, питавшееся еще до появления, до возникновения/.</a:t>
            </a:r>
          </a:p>
          <a:p>
            <a:pPr defTabSz="457200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Arial"/>
              </a:rPr>
              <a:t>4. Придумать фантастическую одежду для клетки 3у-З.</a:t>
            </a:r>
          </a:p>
          <a:p>
            <a:pPr defTabSz="457200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Arial"/>
              </a:rPr>
              <a:t>5. Придумать фантастическое здание для клетки 9у-В.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674C31-F32B-4014-AC7F-06B663A834A4}"/>
              </a:ext>
            </a:extLst>
          </p:cNvPr>
          <p:cNvSpPr txBox="1"/>
          <p:nvPr/>
        </p:nvSpPr>
        <p:spPr>
          <a:xfrm>
            <a:off x="381740" y="413266"/>
            <a:ext cx="755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3310594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668" y="496402"/>
            <a:ext cx="819866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4304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80" y="422421"/>
            <a:ext cx="82060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93630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13" y="494482"/>
            <a:ext cx="7759156" cy="567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65269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59" y="293358"/>
            <a:ext cx="4653100" cy="595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1066446-80DF-4282-9CE0-6BBB0CFC4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35" y="376141"/>
            <a:ext cx="3441641" cy="25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2BF40-43B4-40A2-8EA2-4685BBB2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35" y="3436847"/>
            <a:ext cx="3441641" cy="22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1507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774" y="625004"/>
            <a:ext cx="7868452" cy="56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52477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PT Template NEW">
  <a:themeElements>
    <a:clrScheme name="">
      <a:dk1>
        <a:srgbClr val="000000"/>
      </a:dk1>
      <a:lt1>
        <a:srgbClr val="FFFFFF"/>
      </a:lt1>
      <a:dk2>
        <a:srgbClr val="FFFFFF"/>
      </a:dk2>
      <a:lt2>
        <a:srgbClr val="76767C"/>
      </a:lt2>
      <a:accent1>
        <a:srgbClr val="9DB78B"/>
      </a:accent1>
      <a:accent2>
        <a:srgbClr val="5C6F6A"/>
      </a:accent2>
      <a:accent3>
        <a:srgbClr val="FFFFFF"/>
      </a:accent3>
      <a:accent4>
        <a:srgbClr val="000000"/>
      </a:accent4>
      <a:accent5>
        <a:srgbClr val="CCD8C4"/>
      </a:accent5>
      <a:accent6>
        <a:srgbClr val="53645F"/>
      </a:accent6>
      <a:hlink>
        <a:srgbClr val="496D77"/>
      </a:hlink>
      <a:folHlink>
        <a:srgbClr val="EFBC35"/>
      </a:folHlink>
    </a:clrScheme>
    <a:fontScheme name="PPT Template 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 Template 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660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B8AA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6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204</Words>
  <Application>Microsoft Office PowerPoint</Application>
  <PresentationFormat>Экран (4:3)</PresentationFormat>
  <Paragraphs>28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Verdana</vt:lpstr>
      <vt:lpstr>Wingdings</vt:lpstr>
      <vt:lpstr>Wingdings 3</vt:lpstr>
      <vt:lpstr>PPT Template NEW</vt:lpstr>
      <vt:lpstr>Тема Office</vt:lpstr>
      <vt:lpstr>Кубок ТРИЗ Саммита ТРИЗ-турнир вебинары для экспертов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Идеи фантастического дома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Рубина Наталия</dc:creator>
  <cp:lastModifiedBy>Рубина Наталия</cp:lastModifiedBy>
  <cp:revision>15</cp:revision>
  <dcterms:created xsi:type="dcterms:W3CDTF">2021-11-24T13:48:43Z</dcterms:created>
  <dcterms:modified xsi:type="dcterms:W3CDTF">2021-12-04T11:34:14Z</dcterms:modified>
</cp:coreProperties>
</file>