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6" r:id="rId2"/>
  </p:sldMasterIdLst>
  <p:notesMasterIdLst>
    <p:notesMasterId r:id="rId11"/>
  </p:notesMasterIdLst>
  <p:sldIdLst>
    <p:sldId id="4129" r:id="rId3"/>
    <p:sldId id="4131" r:id="rId4"/>
    <p:sldId id="4137" r:id="rId5"/>
    <p:sldId id="4132" r:id="rId6"/>
    <p:sldId id="4133" r:id="rId7"/>
    <p:sldId id="4134" r:id="rId8"/>
    <p:sldId id="4138" r:id="rId9"/>
    <p:sldId id="411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2B3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C52C9F-80A2-4B64-A5B4-BC2ED1E688B9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5979D1-F190-4C11-995D-4E383908DE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173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65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E2CD4D3-9DD2-4C7F-A6CC-2FC51DC5FC0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pPr marL="0" marR="0" lvl="0" indent="0" algn="r" defTabSz="965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34918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4538"/>
            <a:ext cx="4959350" cy="3721100"/>
          </a:xfrm>
          <a:solidFill>
            <a:srgbClr val="FFFFFF"/>
          </a:solidFill>
          <a:ln/>
        </p:spPr>
      </p:sp>
      <p:sp>
        <p:nvSpPr>
          <p:cNvPr id="34918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6337" cy="4471987"/>
          </a:xfrm>
          <a:noFill/>
        </p:spPr>
        <p:txBody>
          <a:bodyPr wrap="none" anchor="ctr"/>
          <a:lstStyle/>
          <a:p>
            <a:pPr eaLnBrk="1" hangingPunct="1"/>
            <a:r>
              <a:rPr lang="ru-RU" dirty="0"/>
              <a:t>15 минут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7327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5979D1-F190-4C11-995D-4E383908DEAE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16010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47F0BA0-38AA-43A0-8FAF-0CF4327E576D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540675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2950"/>
            <a:ext cx="4962525" cy="3722688"/>
          </a:xfrm>
          <a:ln/>
        </p:spPr>
      </p:sp>
      <p:sp>
        <p:nvSpPr>
          <p:cNvPr id="540676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/>
          </a:p>
        </p:txBody>
      </p:sp>
      <p:sp>
        <p:nvSpPr>
          <p:cNvPr id="540677" name="Номер слайда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30" tIns="48315" rIns="96630" bIns="48315" anchor="b"/>
          <a:lstStyle/>
          <a:p>
            <a:pPr algn="r" defTabSz="949325">
              <a:spcBef>
                <a:spcPct val="0"/>
              </a:spcBef>
              <a:buClrTx/>
            </a:pPr>
            <a:fld id="{3FE60BC6-6865-4192-8F9B-D96F2DAF6199}" type="slidenum">
              <a:rPr lang="en-GB">
                <a:latin typeface="Verdana" pitchFamily="34" charset="0"/>
              </a:rPr>
              <a:pPr algn="r" defTabSz="949325">
                <a:spcBef>
                  <a:spcPct val="0"/>
                </a:spcBef>
                <a:buClrTx/>
              </a:pPr>
              <a:t>8</a:t>
            </a:fld>
            <a:endParaRPr lang="en-GB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2628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73866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719514"/>
            <a:ext cx="7772400" cy="6873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781805893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44653" y="109540"/>
            <a:ext cx="507831" cy="297497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874259" y="109540"/>
            <a:ext cx="2537655" cy="29749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205056167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9289" y="109540"/>
            <a:ext cx="7983537" cy="458787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355601" y="898525"/>
            <a:ext cx="8270875" cy="655006"/>
          </a:xfrm>
        </p:spPr>
        <p:txBody>
          <a:bodyPr/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122507273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9289" y="109540"/>
            <a:ext cx="7983537" cy="458787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55601" y="898525"/>
            <a:ext cx="4059238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67238" y="898525"/>
            <a:ext cx="4059237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918089840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Заголовок, текст и картин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9289" y="109540"/>
            <a:ext cx="7983537" cy="458787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55601" y="898525"/>
            <a:ext cx="4059238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Картинка 3"/>
          <p:cNvSpPr>
            <a:spLocks noGrp="1"/>
          </p:cNvSpPr>
          <p:nvPr>
            <p:ph type="clipArt" sz="half" idx="2"/>
          </p:nvPr>
        </p:nvSpPr>
        <p:spPr>
          <a:xfrm>
            <a:off x="4567238" y="898525"/>
            <a:ext cx="4059237" cy="655006"/>
          </a:xfrm>
        </p:spPr>
        <p:txBody>
          <a:bodyPr/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676235742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7201" y="4276876"/>
            <a:ext cx="7415213" cy="46166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9317603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9289" y="109540"/>
            <a:ext cx="7983537" cy="458787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55601" y="898525"/>
            <a:ext cx="4059238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67238" y="898525"/>
            <a:ext cx="4059237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328611461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CA600-EE92-43F0-8F97-A34CCB6D9A5C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61CB7-5D7C-4AAB-916E-32EE67BB7D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45512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CA600-EE92-43F0-8F97-A34CCB6D9A5C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61CB7-5D7C-4AAB-916E-32EE67BB7D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16995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CA600-EE92-43F0-8F97-A34CCB6D9A5C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61CB7-5D7C-4AAB-916E-32EE67BB7D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84990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CA600-EE92-43F0-8F97-A34CCB6D9A5C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61CB7-5D7C-4AAB-916E-32EE67BB7D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069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348253600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CA600-EE92-43F0-8F97-A34CCB6D9A5C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61CB7-5D7C-4AAB-916E-32EE67BB7D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45520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CA600-EE92-43F0-8F97-A34CCB6D9A5C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61CB7-5D7C-4AAB-916E-32EE67BB7D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90237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CA600-EE92-43F0-8F97-A34CCB6D9A5C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61CB7-5D7C-4AAB-916E-32EE67BB7D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27695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CA600-EE92-43F0-8F97-A34CCB6D9A5C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61CB7-5D7C-4AAB-916E-32EE67BB7D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2395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CA600-EE92-43F0-8F97-A34CCB6D9A5C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61CB7-5D7C-4AAB-916E-32EE67BB7D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618938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CA600-EE92-43F0-8F97-A34CCB6D9A5C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61CB7-5D7C-4AAB-916E-32EE67BB7D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173080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CA600-EE92-43F0-8F97-A34CCB6D9A5C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61CB7-5D7C-4AAB-916E-32EE67BB7D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8902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7200" y="3813175"/>
            <a:ext cx="7415213" cy="13890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402050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55601" y="898525"/>
            <a:ext cx="4059238" cy="28940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67238" y="898525"/>
            <a:ext cx="4059237" cy="28940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022544161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15306"/>
            <a:ext cx="8229600" cy="46166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422791"/>
            <a:ext cx="4040188" cy="75208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256309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422791"/>
            <a:ext cx="4041775" cy="75208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256309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78475210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27323494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573605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973436"/>
            <a:ext cx="3008313" cy="46166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327886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59018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181054610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905674"/>
            <a:ext cx="5486400" cy="46166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6"/>
            <a:ext cx="5486400" cy="88167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59018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224046453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212923" y="898525"/>
            <a:ext cx="4413553" cy="21859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66162156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5601" y="898525"/>
            <a:ext cx="8270875" cy="218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8000" tIns="180000" rIns="108000" bIns="18000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49289" y="109540"/>
            <a:ext cx="7983537" cy="458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137160" tIns="91440" rIns="91440" bIns="9144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30" name="Rectangle 70"/>
          <p:cNvSpPr>
            <a:spLocks noChangeArrowheads="1"/>
          </p:cNvSpPr>
          <p:nvPr/>
        </p:nvSpPr>
        <p:spPr bwMode="auto">
          <a:xfrm>
            <a:off x="0" y="6605072"/>
            <a:ext cx="9144000" cy="369332"/>
          </a:xfrm>
          <a:prstGeom prst="rect">
            <a:avLst/>
          </a:prstGeom>
          <a:solidFill>
            <a:srgbClr val="005298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 sz="1800"/>
          </a:p>
        </p:txBody>
      </p:sp>
      <p:sp>
        <p:nvSpPr>
          <p:cNvPr id="1032" name="Text Box 18"/>
          <p:cNvSpPr txBox="1">
            <a:spLocks noChangeArrowheads="1"/>
          </p:cNvSpPr>
          <p:nvPr/>
        </p:nvSpPr>
        <p:spPr bwMode="auto">
          <a:xfrm>
            <a:off x="8915400" y="6697663"/>
            <a:ext cx="157094" cy="16190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15000"/>
              </a:spcBef>
              <a:spcAft>
                <a:spcPct val="0"/>
              </a:spcAft>
              <a:buClr>
                <a:srgbClr val="993300"/>
              </a:buClr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15000"/>
              </a:spcBef>
              <a:spcAft>
                <a:spcPct val="0"/>
              </a:spcAft>
              <a:buClr>
                <a:srgbClr val="993300"/>
              </a:buClr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15000"/>
              </a:spcBef>
              <a:spcAft>
                <a:spcPct val="0"/>
              </a:spcAft>
              <a:buClr>
                <a:srgbClr val="993300"/>
              </a:buClr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15000"/>
              </a:spcBef>
              <a:spcAft>
                <a:spcPct val="0"/>
              </a:spcAft>
              <a:buClr>
                <a:srgbClr val="993300"/>
              </a:buClr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lnSpc>
                <a:spcPct val="115000"/>
              </a:lnSpc>
              <a:spcBef>
                <a:spcPct val="20000"/>
              </a:spcBef>
              <a:buClr>
                <a:schemeClr val="accent1"/>
              </a:buClr>
              <a:buFont typeface="Arial" charset="0"/>
              <a:buNone/>
              <a:defRPr/>
            </a:pPr>
            <a:fld id="{5BF79744-612B-4117-AB13-027BD2D53E64}" type="slidenum">
              <a:rPr lang="en-GB" sz="1000" smtClean="0">
                <a:solidFill>
                  <a:schemeClr val="bg1"/>
                </a:solidFill>
              </a:rPr>
              <a:pPr algn="l" eaLnBrk="1" hangingPunct="1">
                <a:lnSpc>
                  <a:spcPct val="115000"/>
                </a:lnSpc>
                <a:spcBef>
                  <a:spcPct val="20000"/>
                </a:spcBef>
                <a:buClr>
                  <a:schemeClr val="accent1"/>
                </a:buClr>
                <a:buFont typeface="Arial" charset="0"/>
                <a:buNone/>
                <a:defRPr/>
              </a:pPr>
              <a:t>‹#›</a:t>
            </a:fld>
            <a:endParaRPr lang="en-GB" sz="10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 bwMode="auto">
          <a:xfrm>
            <a:off x="0" y="12012"/>
            <a:ext cx="9144000" cy="184666"/>
          </a:xfrm>
          <a:prstGeom prst="rect">
            <a:avLst/>
          </a:prstGeom>
          <a:gradFill>
            <a:gsLst>
              <a:gs pos="59000">
                <a:srgbClr val="0070C0"/>
              </a:gs>
              <a:gs pos="84000">
                <a:srgbClr val="00B0F0"/>
              </a:gs>
            </a:gsLst>
            <a:lin ang="4800000" scaled="0"/>
          </a:gra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233363" marR="0" indent="-233363" algn="ctr" defTabSz="914400" rtl="0" eaLnBrk="1" fontAlgn="base" latinLnBrk="0" hangingPunct="1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993300"/>
              </a:buClr>
              <a:buSzTx/>
              <a:buFontTx/>
              <a:buNone/>
              <a:tabLst/>
            </a:pPr>
            <a:endParaRPr kumimoji="0" lang="ru-RU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6477973"/>
            <a:ext cx="649288" cy="368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301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ransition spd="med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</a:defRPr>
      </a:lvl9pPr>
    </p:titleStyle>
    <p:bodyStyle>
      <a:lvl1pPr marL="233363" indent="-233363" algn="l" rtl="0" eaLnBrk="0" fontAlgn="base" hangingPunct="0">
        <a:lnSpc>
          <a:spcPct val="115000"/>
        </a:lnSpc>
        <a:spcBef>
          <a:spcPct val="30000"/>
        </a:spcBef>
        <a:spcAft>
          <a:spcPct val="30000"/>
        </a:spcAft>
        <a:buClr>
          <a:schemeClr val="hlink"/>
        </a:buClr>
        <a:buFont typeface="Wingdings 3"/>
        <a:buChar char="}"/>
        <a:defRPr b="1">
          <a:solidFill>
            <a:schemeClr val="tx1"/>
          </a:solidFill>
          <a:latin typeface="+mn-lt"/>
          <a:ea typeface="+mn-ea"/>
          <a:cs typeface="+mn-cs"/>
        </a:defRPr>
      </a:lvl1pPr>
      <a:lvl2pPr marL="573088" indent="-225425" algn="l" rtl="0" eaLnBrk="0" fontAlgn="base" hangingPunct="0">
        <a:lnSpc>
          <a:spcPct val="115000"/>
        </a:lnSpc>
        <a:spcBef>
          <a:spcPct val="30000"/>
        </a:spcBef>
        <a:spcAft>
          <a:spcPct val="30000"/>
        </a:spcAft>
        <a:buClr>
          <a:schemeClr val="hlink"/>
        </a:buClr>
        <a:buSzPct val="120000"/>
        <a:buChar char="•"/>
        <a:defRPr sz="1600" b="1">
          <a:solidFill>
            <a:schemeClr val="tx1"/>
          </a:solidFill>
          <a:latin typeface="+mn-lt"/>
        </a:defRPr>
      </a:lvl2pPr>
      <a:lvl3pPr marL="915988" indent="-228600" algn="l" rtl="0" eaLnBrk="0" fontAlgn="base" hangingPunct="0">
        <a:lnSpc>
          <a:spcPct val="115000"/>
        </a:lnSpc>
        <a:spcBef>
          <a:spcPct val="30000"/>
        </a:spcBef>
        <a:spcAft>
          <a:spcPct val="30000"/>
        </a:spcAft>
        <a:buClr>
          <a:schemeClr val="hlink"/>
        </a:buClr>
        <a:buChar char="•"/>
        <a:defRPr sz="1600" b="1">
          <a:solidFill>
            <a:schemeClr val="tx1"/>
          </a:solidFill>
          <a:latin typeface="+mn-lt"/>
        </a:defRPr>
      </a:lvl3pPr>
      <a:lvl4pPr marL="1201738" indent="-171450" algn="l" rtl="0" eaLnBrk="0" fontAlgn="base" hangingPunct="0">
        <a:lnSpc>
          <a:spcPct val="115000"/>
        </a:lnSpc>
        <a:spcBef>
          <a:spcPct val="20000"/>
        </a:spcBef>
        <a:spcAft>
          <a:spcPct val="0"/>
        </a:spcAft>
        <a:buClr>
          <a:srgbClr val="993300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4pPr>
      <a:lvl5pPr marL="1430338" indent="-114300" algn="l" rtl="0" eaLnBrk="0" fontAlgn="base" hangingPunct="0">
        <a:lnSpc>
          <a:spcPct val="115000"/>
        </a:lnSpc>
        <a:spcBef>
          <a:spcPct val="20000"/>
        </a:spcBef>
        <a:spcAft>
          <a:spcPct val="0"/>
        </a:spcAft>
        <a:buClr>
          <a:schemeClr val="accent1"/>
        </a:buClr>
        <a:buChar char="o"/>
        <a:defRPr sz="1400">
          <a:solidFill>
            <a:schemeClr val="tx1"/>
          </a:solidFill>
          <a:latin typeface="+mn-lt"/>
        </a:defRPr>
      </a:lvl5pPr>
      <a:lvl6pPr marL="1887538" indent="-114300" algn="l" rtl="0" fontAlgn="base">
        <a:lnSpc>
          <a:spcPct val="115000"/>
        </a:lnSpc>
        <a:spcBef>
          <a:spcPct val="20000"/>
        </a:spcBef>
        <a:spcAft>
          <a:spcPct val="0"/>
        </a:spcAft>
        <a:buClr>
          <a:schemeClr val="accent1"/>
        </a:buClr>
        <a:buChar char="o"/>
        <a:defRPr sz="1400">
          <a:solidFill>
            <a:schemeClr val="tx1"/>
          </a:solidFill>
          <a:latin typeface="+mn-lt"/>
        </a:defRPr>
      </a:lvl6pPr>
      <a:lvl7pPr marL="2344738" indent="-114300" algn="l" rtl="0" fontAlgn="base">
        <a:lnSpc>
          <a:spcPct val="115000"/>
        </a:lnSpc>
        <a:spcBef>
          <a:spcPct val="20000"/>
        </a:spcBef>
        <a:spcAft>
          <a:spcPct val="0"/>
        </a:spcAft>
        <a:buClr>
          <a:schemeClr val="accent1"/>
        </a:buClr>
        <a:buChar char="o"/>
        <a:defRPr sz="1400">
          <a:solidFill>
            <a:schemeClr val="tx1"/>
          </a:solidFill>
          <a:latin typeface="+mn-lt"/>
        </a:defRPr>
      </a:lvl7pPr>
      <a:lvl8pPr marL="2801938" indent="-114300" algn="l" rtl="0" fontAlgn="base">
        <a:lnSpc>
          <a:spcPct val="115000"/>
        </a:lnSpc>
        <a:spcBef>
          <a:spcPct val="20000"/>
        </a:spcBef>
        <a:spcAft>
          <a:spcPct val="0"/>
        </a:spcAft>
        <a:buClr>
          <a:schemeClr val="accent1"/>
        </a:buClr>
        <a:buChar char="o"/>
        <a:defRPr sz="1400">
          <a:solidFill>
            <a:schemeClr val="tx1"/>
          </a:solidFill>
          <a:latin typeface="+mn-lt"/>
        </a:defRPr>
      </a:lvl8pPr>
      <a:lvl9pPr marL="3259138" indent="-114300" algn="l" rtl="0" fontAlgn="base">
        <a:lnSpc>
          <a:spcPct val="115000"/>
        </a:lnSpc>
        <a:spcBef>
          <a:spcPct val="20000"/>
        </a:spcBef>
        <a:spcAft>
          <a:spcPct val="0"/>
        </a:spcAft>
        <a:buClr>
          <a:schemeClr val="accent1"/>
        </a:buClr>
        <a:buChar char="o"/>
        <a:defRPr sz="14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2CA600-EE92-43F0-8F97-A34CCB6D9A5C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61CB7-5D7C-4AAB-916E-32EE67BB7D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5775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Relationship Id="rId5" Type="http://schemas.openxmlformats.org/officeDocument/2006/relationships/image" Target="../media/image3.jpeg"/><Relationship Id="rId4" Type="http://schemas.openxmlformats.org/officeDocument/2006/relationships/hyperlink" Target="http://triz-summit.ru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/>
          <p:cNvSpPr txBox="1">
            <a:spLocks noChangeArrowheads="1"/>
          </p:cNvSpPr>
          <p:nvPr/>
        </p:nvSpPr>
        <p:spPr bwMode="auto">
          <a:xfrm>
            <a:off x="475343" y="6188075"/>
            <a:ext cx="3744232" cy="292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0" tIns="0" rIns="0" bIns="0" anchor="b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Москва, 9 декабря 2021 года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>
          <a:xfrm>
            <a:off x="157831" y="1423633"/>
            <a:ext cx="8879123" cy="2465290"/>
          </a:xfrm>
        </p:spPr>
        <p:txBody>
          <a:bodyPr>
            <a:noAutofit/>
          </a:bodyPr>
          <a:lstStyle/>
          <a:p>
            <a:pPr algn="ctr" eaLnBrk="1" hangingPunct="1"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4000" b="1" dirty="0">
                <a:solidFill>
                  <a:srgbClr val="0070C0"/>
                </a:solidFill>
              </a:rPr>
              <a:t>Кубок ТРИЗ Саммита</a:t>
            </a:r>
            <a:br>
              <a:rPr lang="ru-RU" sz="4000" b="1" dirty="0">
                <a:solidFill>
                  <a:srgbClr val="0070C0"/>
                </a:solidFill>
              </a:rPr>
            </a:br>
            <a:r>
              <a:rPr lang="ru-RU" sz="4000" b="1" dirty="0">
                <a:solidFill>
                  <a:srgbClr val="0070C0"/>
                </a:solidFill>
              </a:rPr>
              <a:t>ТРИЗ-турнир</a:t>
            </a:r>
            <a:br>
              <a:rPr lang="ru-RU" sz="4000" b="1" dirty="0">
                <a:solidFill>
                  <a:srgbClr val="0070C0"/>
                </a:solidFill>
              </a:rPr>
            </a:br>
            <a:r>
              <a:rPr lang="ru-RU" sz="4000" b="1" dirty="0">
                <a:solidFill>
                  <a:srgbClr val="0070C0"/>
                </a:solidFill>
              </a:rPr>
              <a:t>вебинары для экспертов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44" y="265708"/>
            <a:ext cx="2039235" cy="115792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850137" y="6188075"/>
            <a:ext cx="218681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993300"/>
              </a:buClr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  <a:hlinkClick r:id="rId4"/>
              </a:rPr>
              <a:t>http://triz-summit.ru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7FDA4A29-1EC8-4F97-B2DA-ABB9FA2A0E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4923" y="421276"/>
            <a:ext cx="2034565" cy="846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 advTm="11264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40C11F2-EC7B-4F3A-A1C0-80A36DC87FC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95" t="3573" r="2817" b="6758"/>
          <a:stretch/>
        </p:blipFill>
        <p:spPr>
          <a:xfrm>
            <a:off x="0" y="870011"/>
            <a:ext cx="9144324" cy="520231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FA9BDFE-563C-41BC-A2C0-383E79B01F35}"/>
              </a:ext>
            </a:extLst>
          </p:cNvPr>
          <p:cNvSpPr txBox="1"/>
          <p:nvPr/>
        </p:nvSpPr>
        <p:spPr>
          <a:xfrm>
            <a:off x="3293615" y="337351"/>
            <a:ext cx="2139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ФАНТОГРАММА</a:t>
            </a:r>
          </a:p>
        </p:txBody>
      </p:sp>
    </p:spTree>
    <p:extLst>
      <p:ext uri="{BB962C8B-B14F-4D97-AF65-F5344CB8AC3E}">
        <p14:creationId xmlns:p14="http://schemas.microsoft.com/office/powerpoint/2010/main" val="862543655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6212948B-FDB9-47CB-87F4-FA96AA5361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2917616"/>
              </p:ext>
            </p:extLst>
          </p:nvPr>
        </p:nvGraphicFramePr>
        <p:xfrm>
          <a:off x="0" y="852092"/>
          <a:ext cx="9143998" cy="5489549"/>
        </p:xfrm>
        <a:graphic>
          <a:graphicData uri="http://schemas.openxmlformats.org/drawingml/2006/table">
            <a:tbl>
              <a:tblPr firstRow="1" firstCol="1" bandRow="1"/>
              <a:tblGrid>
                <a:gridCol w="1420426">
                  <a:extLst>
                    <a:ext uri="{9D8B030D-6E8A-4147-A177-3AD203B41FA5}">
                      <a16:colId xmlns:a16="http://schemas.microsoft.com/office/drawing/2014/main" val="230430243"/>
                    </a:ext>
                  </a:extLst>
                </a:gridCol>
                <a:gridCol w="1278385">
                  <a:extLst>
                    <a:ext uri="{9D8B030D-6E8A-4147-A177-3AD203B41FA5}">
                      <a16:colId xmlns:a16="http://schemas.microsoft.com/office/drawing/2014/main" val="2160014828"/>
                    </a:ext>
                  </a:extLst>
                </a:gridCol>
                <a:gridCol w="621436">
                  <a:extLst>
                    <a:ext uri="{9D8B030D-6E8A-4147-A177-3AD203B41FA5}">
                      <a16:colId xmlns:a16="http://schemas.microsoft.com/office/drawing/2014/main" val="1371728936"/>
                    </a:ext>
                  </a:extLst>
                </a:gridCol>
                <a:gridCol w="736847">
                  <a:extLst>
                    <a:ext uri="{9D8B030D-6E8A-4147-A177-3AD203B41FA5}">
                      <a16:colId xmlns:a16="http://schemas.microsoft.com/office/drawing/2014/main" val="3586759107"/>
                    </a:ext>
                  </a:extLst>
                </a:gridCol>
                <a:gridCol w="710214">
                  <a:extLst>
                    <a:ext uri="{9D8B030D-6E8A-4147-A177-3AD203B41FA5}">
                      <a16:colId xmlns:a16="http://schemas.microsoft.com/office/drawing/2014/main" val="664770556"/>
                    </a:ext>
                  </a:extLst>
                </a:gridCol>
                <a:gridCol w="621437">
                  <a:extLst>
                    <a:ext uri="{9D8B030D-6E8A-4147-A177-3AD203B41FA5}">
                      <a16:colId xmlns:a16="http://schemas.microsoft.com/office/drawing/2014/main" val="3435837394"/>
                    </a:ext>
                  </a:extLst>
                </a:gridCol>
                <a:gridCol w="772357">
                  <a:extLst>
                    <a:ext uri="{9D8B030D-6E8A-4147-A177-3AD203B41FA5}">
                      <a16:colId xmlns:a16="http://schemas.microsoft.com/office/drawing/2014/main" val="1238151793"/>
                    </a:ext>
                  </a:extLst>
                </a:gridCol>
                <a:gridCol w="949911">
                  <a:extLst>
                    <a:ext uri="{9D8B030D-6E8A-4147-A177-3AD203B41FA5}">
                      <a16:colId xmlns:a16="http://schemas.microsoft.com/office/drawing/2014/main" val="111910633"/>
                    </a:ext>
                  </a:extLst>
                </a:gridCol>
                <a:gridCol w="727969">
                  <a:extLst>
                    <a:ext uri="{9D8B030D-6E8A-4147-A177-3AD203B41FA5}">
                      <a16:colId xmlns:a16="http://schemas.microsoft.com/office/drawing/2014/main" val="673477415"/>
                    </a:ext>
                  </a:extLst>
                </a:gridCol>
                <a:gridCol w="642739">
                  <a:extLst>
                    <a:ext uri="{9D8B030D-6E8A-4147-A177-3AD203B41FA5}">
                      <a16:colId xmlns:a16="http://schemas.microsoft.com/office/drawing/2014/main" val="291787861"/>
                    </a:ext>
                  </a:extLst>
                </a:gridCol>
                <a:gridCol w="662277">
                  <a:extLst>
                    <a:ext uri="{9D8B030D-6E8A-4147-A177-3AD203B41FA5}">
                      <a16:colId xmlns:a16="http://schemas.microsoft.com/office/drawing/2014/main" val="2135482673"/>
                    </a:ext>
                  </a:extLst>
                </a:gridCol>
              </a:tblGrid>
              <a:tr h="5857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Универ. </a:t>
                      </a:r>
                      <a:r>
                        <a:rPr lang="ru-RU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хар-ки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Конкрет. хар-ки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А. Увел-умен.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Б. </a:t>
                      </a:r>
                      <a:r>
                        <a:rPr lang="ru-RU" sz="105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Объедин</a:t>
                      </a:r>
                      <a:r>
                        <a:rPr lang="ru-RU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-разъедин.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В. Наоборот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 </a:t>
                      </a:r>
                      <a:r>
                        <a:rPr lang="ru-RU" sz="105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Уск-замед</a:t>
                      </a:r>
                      <a:r>
                        <a:rPr lang="ru-RU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Д. </a:t>
                      </a:r>
                      <a:r>
                        <a:rPr lang="ru-RU" sz="1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Перем</a:t>
                      </a:r>
                      <a:r>
                        <a:rPr lang="ru-RU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во времени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Е. Измен. зав. «</a:t>
                      </a:r>
                      <a:r>
                        <a:rPr lang="ru-RU" sz="1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св-ва</a:t>
                      </a:r>
                      <a:r>
                        <a:rPr lang="ru-RU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время, </a:t>
                      </a:r>
                      <a:r>
                        <a:rPr lang="ru-RU" sz="1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стр-ра</a:t>
                      </a:r>
                      <a:r>
                        <a:rPr lang="ru-RU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- время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Ж. </a:t>
                      </a:r>
                      <a:r>
                        <a:rPr lang="ru-RU" sz="105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Отдел.функ</a:t>
                      </a:r>
                      <a:r>
                        <a:rPr lang="ru-RU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от объекта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З. Замена среды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И. Измен. </a:t>
                      </a:r>
                      <a:r>
                        <a:rPr lang="ru-RU" sz="105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конст</a:t>
                      </a:r>
                      <a:r>
                        <a:rPr lang="ru-RU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1564804"/>
                  </a:ext>
                </a:extLst>
              </a:tr>
              <a:tr h="5308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Вещество, физ. состояние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белки, коллоид. Раствор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7064459"/>
                  </a:ext>
                </a:extLst>
              </a:tr>
              <a:tr h="2929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Микроструктура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клетка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9383395"/>
                  </a:ext>
                </a:extLst>
              </a:tr>
              <a:tr h="2752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67740" algn="l"/>
                        </a:tabLs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Объект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организм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…………</a:t>
                      </a:r>
                      <a:endParaRPr lang="ru-RU" sz="1400" dirty="0">
                        <a:effectLst/>
                        <a:highlight>
                          <a:srgbClr val="FF00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3872282"/>
                  </a:ext>
                </a:extLst>
              </a:tr>
              <a:tr h="2840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Надсистемы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колонии, стаи, сообщества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4718961"/>
                  </a:ext>
                </a:extLst>
              </a:tr>
              <a:tr h="3107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Напр. развития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от клетки к организму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dirty="0">
                          <a:solidFill>
                            <a:srgbClr val="00B05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………….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0055897"/>
                  </a:ext>
                </a:extLst>
              </a:tr>
              <a:tr h="3061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 Воспроизведение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самовоспроизведение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4495926"/>
                  </a:ext>
                </a:extLst>
              </a:tr>
              <a:tr h="3195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 Энергопитание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окисление пищи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7865193"/>
                  </a:ext>
                </a:extLst>
              </a:tr>
              <a:tr h="5681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 Способ передвижения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плавание, ползание, летание, ходьба, бег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8202197"/>
                  </a:ext>
                </a:extLst>
              </a:tr>
              <a:tr h="4882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 Сфера распространения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почва, поверхность суши, вода, тропосфера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9221376"/>
                  </a:ext>
                </a:extLst>
              </a:tr>
              <a:tr h="7278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 Уровень организации и управления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от клетки до элементов разума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5515056"/>
                  </a:ext>
                </a:extLst>
              </a:tr>
              <a:tr h="678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 Цель, назначение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участие в биологическом круговороте в пределах планеты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168" marR="22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223483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F4DA513-26DC-45A6-A14E-1861C73AC67F}"/>
              </a:ext>
            </a:extLst>
          </p:cNvPr>
          <p:cNvSpPr txBox="1"/>
          <p:nvPr/>
        </p:nvSpPr>
        <p:spPr>
          <a:xfrm>
            <a:off x="1944209" y="331693"/>
            <a:ext cx="6178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Фантограмма</a:t>
            </a:r>
            <a:r>
              <a:rPr lang="ru-RU" dirty="0"/>
              <a:t> для множества «Животные»</a:t>
            </a:r>
          </a:p>
        </p:txBody>
      </p:sp>
    </p:spTree>
    <p:extLst>
      <p:ext uri="{BB962C8B-B14F-4D97-AF65-F5344CB8AC3E}">
        <p14:creationId xmlns:p14="http://schemas.microsoft.com/office/powerpoint/2010/main" val="1653648207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3FC0ED63-05C2-4E9E-B3B2-0E2A047672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86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5890874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B86F8D3F-73A5-4A22-9656-D85EBAECA1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95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7047748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5B35CDD9-3271-4284-9A17-DAD2FDE2ED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95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8396379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A0E009D4-15F2-4A0B-8D2F-6D78D54B6716}"/>
              </a:ext>
            </a:extLst>
          </p:cNvPr>
          <p:cNvSpPr txBox="1">
            <a:spLocks/>
          </p:cNvSpPr>
          <p:nvPr/>
        </p:nvSpPr>
        <p:spPr>
          <a:xfrm>
            <a:off x="355600" y="960667"/>
            <a:ext cx="8270875" cy="4702175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233363" indent="-233363" algn="l" rtl="0" eaLnBrk="0" fontAlgn="base" hangingPunct="0">
              <a:lnSpc>
                <a:spcPct val="115000"/>
              </a:lnSpc>
              <a:spcBef>
                <a:spcPct val="30000"/>
              </a:spcBef>
              <a:spcAft>
                <a:spcPct val="30000"/>
              </a:spcAft>
              <a:buClr>
                <a:schemeClr val="hlink"/>
              </a:buClr>
              <a:buFont typeface="Wingdings 3"/>
              <a:buChar char="}"/>
              <a:defRPr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3088" indent="-225425" algn="l" rtl="0" eaLnBrk="0" fontAlgn="base" hangingPunct="0">
              <a:lnSpc>
                <a:spcPct val="115000"/>
              </a:lnSpc>
              <a:spcBef>
                <a:spcPct val="30000"/>
              </a:spcBef>
              <a:spcAft>
                <a:spcPct val="30000"/>
              </a:spcAft>
              <a:buClr>
                <a:schemeClr val="hlink"/>
              </a:buClr>
              <a:buSzPct val="120000"/>
              <a:buChar char="•"/>
              <a:defRPr sz="1600" b="1">
                <a:solidFill>
                  <a:schemeClr val="tx1"/>
                </a:solidFill>
                <a:latin typeface="+mn-lt"/>
              </a:defRPr>
            </a:lvl2pPr>
            <a:lvl3pPr marL="915988" indent="-228600" algn="l" rtl="0" eaLnBrk="0" fontAlgn="base" hangingPunct="0">
              <a:lnSpc>
                <a:spcPct val="115000"/>
              </a:lnSpc>
              <a:spcBef>
                <a:spcPct val="30000"/>
              </a:spcBef>
              <a:spcAft>
                <a:spcPct val="30000"/>
              </a:spcAft>
              <a:buClr>
                <a:schemeClr val="hlink"/>
              </a:buClr>
              <a:buChar char="•"/>
              <a:defRPr sz="1600" b="1">
                <a:solidFill>
                  <a:schemeClr val="tx1"/>
                </a:solidFill>
                <a:latin typeface="+mn-lt"/>
              </a:defRPr>
            </a:lvl3pPr>
            <a:lvl4pPr marL="1201738" indent="-171450" algn="l" rtl="0" eaLnBrk="0" fontAlgn="base" hangingPunct="0">
              <a:lnSpc>
                <a:spcPct val="115000"/>
              </a:lnSpc>
              <a:spcBef>
                <a:spcPct val="20000"/>
              </a:spcBef>
              <a:spcAft>
                <a:spcPct val="0"/>
              </a:spcAft>
              <a:buClr>
                <a:srgbClr val="993300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4pPr>
            <a:lvl5pPr marL="1430338" indent="-114300" algn="l" rtl="0" eaLnBrk="0" fontAlgn="base" hangingPunct="0">
              <a:lnSpc>
                <a:spcPct val="115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o"/>
              <a:defRPr sz="1400">
                <a:solidFill>
                  <a:schemeClr val="tx1"/>
                </a:solidFill>
                <a:latin typeface="+mn-lt"/>
              </a:defRPr>
            </a:lvl5pPr>
            <a:lvl6pPr marL="1887538" indent="-114300" algn="l" rtl="0" fontAlgn="base">
              <a:lnSpc>
                <a:spcPct val="115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o"/>
              <a:defRPr sz="1400">
                <a:solidFill>
                  <a:schemeClr val="tx1"/>
                </a:solidFill>
                <a:latin typeface="+mn-lt"/>
              </a:defRPr>
            </a:lvl6pPr>
            <a:lvl7pPr marL="2344738" indent="-114300" algn="l" rtl="0" fontAlgn="base">
              <a:lnSpc>
                <a:spcPct val="115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o"/>
              <a:defRPr sz="1400">
                <a:solidFill>
                  <a:schemeClr val="tx1"/>
                </a:solidFill>
                <a:latin typeface="+mn-lt"/>
              </a:defRPr>
            </a:lvl7pPr>
            <a:lvl8pPr marL="2801938" indent="-114300" algn="l" rtl="0" fontAlgn="base">
              <a:lnSpc>
                <a:spcPct val="115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o"/>
              <a:defRPr sz="1400">
                <a:solidFill>
                  <a:schemeClr val="tx1"/>
                </a:solidFill>
                <a:latin typeface="+mn-lt"/>
              </a:defRPr>
            </a:lvl8pPr>
            <a:lvl9pPr marL="3259138" indent="-114300" algn="l" rtl="0" fontAlgn="base">
              <a:lnSpc>
                <a:spcPct val="115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o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Char char="-"/>
            </a:pPr>
            <a:r>
              <a:rPr lang="ru-RU" sz="2900" u="sng" kern="0" dirty="0"/>
              <a:t>Применение приемов</a:t>
            </a:r>
            <a:r>
              <a:rPr lang="ru-RU" sz="2900" kern="0" dirty="0"/>
              <a:t> (получены ли качественно новые идеи)</a:t>
            </a:r>
          </a:p>
          <a:p>
            <a:pPr>
              <a:buFontTx/>
              <a:buChar char="-"/>
            </a:pPr>
            <a:r>
              <a:rPr lang="ru-RU" sz="2900" u="sng" kern="0" dirty="0"/>
              <a:t>Выявление противоречий </a:t>
            </a:r>
            <a:r>
              <a:rPr lang="ru-RU" sz="2900" kern="0" dirty="0"/>
              <a:t>(выявлены ли противоречия после применения приемов)</a:t>
            </a:r>
          </a:p>
          <a:p>
            <a:pPr>
              <a:buFontTx/>
              <a:buChar char="-"/>
            </a:pPr>
            <a:r>
              <a:rPr lang="ru-RU" sz="2900" u="sng" kern="0" dirty="0"/>
              <a:t>Взаимосвязи и взаимодействия</a:t>
            </a:r>
            <a:r>
              <a:rPr lang="ru-RU" sz="2900" kern="0" dirty="0"/>
              <a:t> (выявлены ли взаимосвязи с привычной ил новыми надсистемами)</a:t>
            </a:r>
          </a:p>
          <a:p>
            <a:pPr>
              <a:buFontTx/>
              <a:buChar char="-"/>
            </a:pPr>
            <a:r>
              <a:rPr lang="ru-RU" sz="2900" u="sng" kern="0" dirty="0"/>
              <a:t>Новизна </a:t>
            </a:r>
            <a:r>
              <a:rPr lang="ru-RU" sz="2900" kern="0" dirty="0"/>
              <a:t>сюжета </a:t>
            </a:r>
          </a:p>
          <a:p>
            <a:pPr>
              <a:buFontTx/>
              <a:buChar char="-"/>
            </a:pPr>
            <a:r>
              <a:rPr lang="ru-RU" sz="2900" u="sng" kern="0" dirty="0"/>
              <a:t>Оригинальность</a:t>
            </a:r>
            <a:r>
              <a:rPr lang="ru-RU" sz="2900" kern="0" dirty="0"/>
              <a:t> представления работы</a:t>
            </a:r>
          </a:p>
          <a:p>
            <a:pPr marL="109728" indent="0">
              <a:buFont typeface="Wingdings 3"/>
              <a:buNone/>
            </a:pPr>
            <a:r>
              <a:rPr lang="ru-RU" kern="0" dirty="0"/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D13606-2D41-4255-ABBD-01A2BE31F6CD}"/>
              </a:ext>
            </a:extLst>
          </p:cNvPr>
          <p:cNvSpPr txBox="1"/>
          <p:nvPr/>
        </p:nvSpPr>
        <p:spPr>
          <a:xfrm>
            <a:off x="639192" y="364011"/>
            <a:ext cx="8131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Критерии оценки. Номинация «Фантазирование»</a:t>
            </a:r>
          </a:p>
        </p:txBody>
      </p:sp>
    </p:spTree>
    <p:extLst>
      <p:ext uri="{BB962C8B-B14F-4D97-AF65-F5344CB8AC3E}">
        <p14:creationId xmlns:p14="http://schemas.microsoft.com/office/powerpoint/2010/main" val="1293576435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0994" name="Группа 7"/>
          <p:cNvGrpSpPr>
            <a:grpSpLocks/>
          </p:cNvGrpSpPr>
          <p:nvPr/>
        </p:nvGrpSpPr>
        <p:grpSpPr bwMode="auto">
          <a:xfrm>
            <a:off x="892175" y="676275"/>
            <a:ext cx="7504113" cy="5629275"/>
            <a:chOff x="892507" y="675991"/>
            <a:chExt cx="7504113" cy="5629275"/>
          </a:xfrm>
        </p:grpSpPr>
        <p:pic>
          <p:nvPicPr>
            <p:cNvPr id="340995" name="Picture 4" descr="http://900igr.net/datas/geometrija/Prizma/0012-012-Spasibo-za-vnimanie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2507" y="675991"/>
              <a:ext cx="7504113" cy="5629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0996" name="Picture 6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47748" y="5163023"/>
              <a:ext cx="5138737" cy="1122363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PPT Template NEW">
  <a:themeElements>
    <a:clrScheme name="">
      <a:dk1>
        <a:srgbClr val="000000"/>
      </a:dk1>
      <a:lt1>
        <a:srgbClr val="FFFFFF"/>
      </a:lt1>
      <a:dk2>
        <a:srgbClr val="FFFFFF"/>
      </a:dk2>
      <a:lt2>
        <a:srgbClr val="76767C"/>
      </a:lt2>
      <a:accent1>
        <a:srgbClr val="9DB78B"/>
      </a:accent1>
      <a:accent2>
        <a:srgbClr val="5C6F6A"/>
      </a:accent2>
      <a:accent3>
        <a:srgbClr val="FFFFFF"/>
      </a:accent3>
      <a:accent4>
        <a:srgbClr val="000000"/>
      </a:accent4>
      <a:accent5>
        <a:srgbClr val="CCD8C4"/>
      </a:accent5>
      <a:accent6>
        <a:srgbClr val="53645F"/>
      </a:accent6>
      <a:hlink>
        <a:srgbClr val="496D77"/>
      </a:hlink>
      <a:folHlink>
        <a:srgbClr val="EFBC35"/>
      </a:folHlink>
    </a:clrScheme>
    <a:fontScheme name="PPT Template NEW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233363" marR="0" indent="-233363" algn="ctr" defTabSz="914400" rtl="0" eaLnBrk="1" fontAlgn="base" latinLnBrk="0" hangingPunct="1">
          <a:lnSpc>
            <a:spcPct val="100000"/>
          </a:lnSpc>
          <a:spcBef>
            <a:spcPct val="15000"/>
          </a:spcBef>
          <a:spcAft>
            <a:spcPct val="0"/>
          </a:spcAft>
          <a:buClr>
            <a:srgbClr val="993300"/>
          </a:buClr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233363" marR="0" indent="-233363" algn="ctr" defTabSz="914400" rtl="0" eaLnBrk="1" fontAlgn="base" latinLnBrk="0" hangingPunct="1">
          <a:lnSpc>
            <a:spcPct val="100000"/>
          </a:lnSpc>
          <a:spcBef>
            <a:spcPct val="15000"/>
          </a:spcBef>
          <a:spcAft>
            <a:spcPct val="0"/>
          </a:spcAft>
          <a:buClr>
            <a:srgbClr val="993300"/>
          </a:buClr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PT Template NEW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mplate NEW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mplate NEW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mplate NEW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mplate NEW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mplate NEW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mplate NEW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mplate NEW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mplate NEW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mplate NEW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mplate NEW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mplate NEW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mplate NEW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CC6600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B8AA"/>
        </a:accent5>
        <a:accent6>
          <a:srgbClr val="00005C"/>
        </a:accent6>
        <a:hlink>
          <a:srgbClr val="808000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mplate NEW 14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994D22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CAB2AB"/>
        </a:accent5>
        <a:accent6>
          <a:srgbClr val="00005C"/>
        </a:accent6>
        <a:hlink>
          <a:srgbClr val="808000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mplate NEW 15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994D22"/>
        </a:accent1>
        <a:accent2>
          <a:srgbClr val="146068"/>
        </a:accent2>
        <a:accent3>
          <a:srgbClr val="FFFFFF"/>
        </a:accent3>
        <a:accent4>
          <a:srgbClr val="000000"/>
        </a:accent4>
        <a:accent5>
          <a:srgbClr val="CAB2AB"/>
        </a:accent5>
        <a:accent6>
          <a:srgbClr val="11565E"/>
        </a:accent6>
        <a:hlink>
          <a:srgbClr val="808000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mplate NEW 16">
        <a:dk1>
          <a:srgbClr val="000000"/>
        </a:dk1>
        <a:lt1>
          <a:srgbClr val="FFFFFF"/>
        </a:lt1>
        <a:dk2>
          <a:srgbClr val="FFFFFF"/>
        </a:dk2>
        <a:lt2>
          <a:srgbClr val="969696"/>
        </a:lt2>
        <a:accent1>
          <a:srgbClr val="994D22"/>
        </a:accent1>
        <a:accent2>
          <a:srgbClr val="146068"/>
        </a:accent2>
        <a:accent3>
          <a:srgbClr val="FFFFFF"/>
        </a:accent3>
        <a:accent4>
          <a:srgbClr val="000000"/>
        </a:accent4>
        <a:accent5>
          <a:srgbClr val="CAB2AB"/>
        </a:accent5>
        <a:accent6>
          <a:srgbClr val="11565E"/>
        </a:accent6>
        <a:hlink>
          <a:srgbClr val="808000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1714</TotalTime>
  <Words>343</Words>
  <Application>Microsoft Office PowerPoint</Application>
  <PresentationFormat>Экран (4:3)</PresentationFormat>
  <Paragraphs>149</Paragraphs>
  <Slides>8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Verdana</vt:lpstr>
      <vt:lpstr>Wingdings</vt:lpstr>
      <vt:lpstr>Wingdings 3</vt:lpstr>
      <vt:lpstr>PPT Template NEW</vt:lpstr>
      <vt:lpstr>Тема Office</vt:lpstr>
      <vt:lpstr>Кубок ТРИЗ Саммита ТРИЗ-турнир вебинары для экспертов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Рубина Наталия</dc:creator>
  <cp:lastModifiedBy>Рубина Наталия</cp:lastModifiedBy>
  <cp:revision>19</cp:revision>
  <dcterms:created xsi:type="dcterms:W3CDTF">2021-11-24T13:48:43Z</dcterms:created>
  <dcterms:modified xsi:type="dcterms:W3CDTF">2021-12-10T09:37:12Z</dcterms:modified>
</cp:coreProperties>
</file>