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7"/>
  </p:notesMasterIdLst>
  <p:sldIdLst>
    <p:sldId id="4129" r:id="rId3"/>
    <p:sldId id="5300" r:id="rId4"/>
    <p:sldId id="471" r:id="rId5"/>
    <p:sldId id="4130" r:id="rId6"/>
    <p:sldId id="5277" r:id="rId7"/>
    <p:sldId id="5273" r:id="rId8"/>
    <p:sldId id="5297" r:id="rId9"/>
    <p:sldId id="5279" r:id="rId10"/>
    <p:sldId id="5276" r:id="rId11"/>
    <p:sldId id="5281" r:id="rId12"/>
    <p:sldId id="5282" r:id="rId13"/>
    <p:sldId id="5283" r:id="rId14"/>
    <p:sldId id="5294" r:id="rId15"/>
    <p:sldId id="5295" r:id="rId16"/>
    <p:sldId id="5301" r:id="rId17"/>
    <p:sldId id="5302" r:id="rId18"/>
    <p:sldId id="5303" r:id="rId19"/>
    <p:sldId id="5287" r:id="rId20"/>
    <p:sldId id="5288" r:id="rId21"/>
    <p:sldId id="5289" r:id="rId22"/>
    <p:sldId id="5304" r:id="rId23"/>
    <p:sldId id="5296" r:id="rId24"/>
    <p:sldId id="5299" r:id="rId25"/>
    <p:sldId id="411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B3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52C9F-80A2-4B64-A5B4-BC2ED1E688B9}" type="datetimeFigureOut">
              <a:rPr lang="ru-RU" smtClean="0"/>
              <a:t>16.12.2021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979D1-F190-4C11-995D-4E383908DEAE}" type="slidenum">
              <a:rPr lang="ru-RU" smtClean="0"/>
              <a:t>‹#›</a:t>
            </a:fld>
            <a:endParaRPr lang="ru-RU"/>
          </a:p>
        </p:txBody>
      </p:sp>
    </p:spTree>
    <p:extLst>
      <p:ext uri="{BB962C8B-B14F-4D97-AF65-F5344CB8AC3E}">
        <p14:creationId xmlns:p14="http://schemas.microsoft.com/office/powerpoint/2010/main" val="137417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miter lim="800000"/>
            <a:headEnd/>
            <a:tailEnd/>
          </a:ln>
        </p:spPr>
        <p:txBody>
          <a:bodyPr/>
          <a:lstStyle/>
          <a:p>
            <a:pPr marL="0" marR="0" lvl="0" indent="0" algn="r" defTabSz="965200" rtl="0" eaLnBrk="1" fontAlgn="base" latinLnBrk="0" hangingPunct="1">
              <a:lnSpc>
                <a:spcPct val="100000"/>
              </a:lnSpc>
              <a:spcBef>
                <a:spcPct val="0"/>
              </a:spcBef>
              <a:spcAft>
                <a:spcPct val="0"/>
              </a:spcAft>
              <a:buClrTx/>
              <a:buSzTx/>
              <a:buFontTx/>
              <a:buNone/>
              <a:tabLst/>
              <a:defRPr/>
            </a:pPr>
            <a:fld id="{8E2CD4D3-9DD2-4C7F-A6CC-2FC51DC5FC0B}" type="slidenum">
              <a:rPr kumimoji="0" lang="en-GB" sz="1200" b="0" i="0" u="none" strike="noStrike" kern="1200" cap="none" spc="0" normalizeH="0" baseline="0" noProof="0" smtClean="0">
                <a:ln>
                  <a:noFill/>
                </a:ln>
                <a:solidFill>
                  <a:srgbClr val="FFFFFF"/>
                </a:solidFill>
                <a:effectLst/>
                <a:uLnTx/>
                <a:uFillTx/>
                <a:latin typeface="Verdana" pitchFamily="34" charset="0"/>
                <a:ea typeface="+mn-ea"/>
                <a:cs typeface="+mn-cs"/>
              </a:rPr>
              <a:pPr marL="0" marR="0" lvl="0" indent="0" algn="r" defTabSz="9652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9187" name="Rectangle 1"/>
          <p:cNvSpPr>
            <a:spLocks noGrp="1" noRot="1" noChangeAspect="1" noChangeArrowheads="1" noTextEdit="1"/>
          </p:cNvSpPr>
          <p:nvPr>
            <p:ph type="sldImg"/>
          </p:nvPr>
        </p:nvSpPr>
        <p:spPr>
          <a:xfrm>
            <a:off x="920750" y="744538"/>
            <a:ext cx="4959350" cy="3721100"/>
          </a:xfrm>
          <a:solidFill>
            <a:srgbClr val="FFFFFF"/>
          </a:solidFill>
          <a:ln/>
        </p:spPr>
      </p:sp>
      <p:sp>
        <p:nvSpPr>
          <p:cNvPr id="349188" name="Rectangle 2"/>
          <p:cNvSpPr>
            <a:spLocks noGrp="1" noChangeArrowheads="1"/>
          </p:cNvSpPr>
          <p:nvPr>
            <p:ph type="body" idx="1"/>
          </p:nvPr>
        </p:nvSpPr>
        <p:spPr>
          <a:xfrm>
            <a:off x="906463" y="4713288"/>
            <a:ext cx="4986337" cy="4471987"/>
          </a:xfrm>
          <a:noFill/>
        </p:spPr>
        <p:txBody>
          <a:bodyPr wrap="none" anchor="ctr"/>
          <a:lstStyle/>
          <a:p>
            <a:pPr eaLnBrk="1" hangingPunct="1"/>
            <a:r>
              <a:rPr lang="ru-RU" dirty="0"/>
              <a:t>15 минут</a:t>
            </a:r>
            <a:endParaRPr lang="en-US" dirty="0"/>
          </a:p>
        </p:txBody>
      </p:sp>
    </p:spTree>
    <p:extLst>
      <p:ext uri="{BB962C8B-B14F-4D97-AF65-F5344CB8AC3E}">
        <p14:creationId xmlns:p14="http://schemas.microsoft.com/office/powerpoint/2010/main" val="274573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a:ln>
            <a:miter lim="800000"/>
            <a:headEnd/>
            <a:tailEnd/>
          </a:ln>
        </p:spPr>
        <p:txBody>
          <a:bodyPr/>
          <a:lstStyle/>
          <a:p>
            <a:fld id="{347F0BA0-38AA-43A0-8FAF-0CF4327E576D}" type="slidenum">
              <a:rPr lang="en-GB" smtClean="0"/>
              <a:pPr/>
              <a:t>24</a:t>
            </a:fld>
            <a:endParaRPr lang="en-GB"/>
          </a:p>
        </p:txBody>
      </p:sp>
      <p:sp>
        <p:nvSpPr>
          <p:cNvPr id="540675" name="Образ слайда 1"/>
          <p:cNvSpPr>
            <a:spLocks noGrp="1" noRot="1" noChangeAspect="1" noTextEdit="1"/>
          </p:cNvSpPr>
          <p:nvPr>
            <p:ph type="sldImg"/>
          </p:nvPr>
        </p:nvSpPr>
        <p:spPr>
          <a:xfrm>
            <a:off x="917575" y="742950"/>
            <a:ext cx="4962525" cy="3722688"/>
          </a:xfrm>
          <a:ln/>
        </p:spPr>
      </p:sp>
      <p:sp>
        <p:nvSpPr>
          <p:cNvPr id="540676" name="Заметки 2"/>
          <p:cNvSpPr>
            <a:spLocks noGrp="1"/>
          </p:cNvSpPr>
          <p:nvPr>
            <p:ph type="body" idx="1"/>
          </p:nvPr>
        </p:nvSpPr>
        <p:spPr>
          <a:noFill/>
        </p:spPr>
        <p:txBody>
          <a:bodyPr/>
          <a:lstStyle/>
          <a:p>
            <a:pPr eaLnBrk="1" hangingPunct="1"/>
            <a:endParaRPr lang="ru-RU"/>
          </a:p>
        </p:txBody>
      </p:sp>
      <p:sp>
        <p:nvSpPr>
          <p:cNvPr id="540677" name="Номер слайда 3"/>
          <p:cNvSpPr txBox="1">
            <a:spLocks noGrp="1"/>
          </p:cNvSpPr>
          <p:nvPr/>
        </p:nvSpPr>
        <p:spPr bwMode="auto">
          <a:xfrm>
            <a:off x="3849688" y="9428163"/>
            <a:ext cx="2946400" cy="496887"/>
          </a:xfrm>
          <a:prstGeom prst="rect">
            <a:avLst/>
          </a:prstGeom>
          <a:noFill/>
          <a:ln w="9525">
            <a:noFill/>
            <a:miter lim="800000"/>
            <a:headEnd/>
            <a:tailEnd/>
          </a:ln>
        </p:spPr>
        <p:txBody>
          <a:bodyPr lIns="96630" tIns="48315" rIns="96630" bIns="48315" anchor="b"/>
          <a:lstStyle/>
          <a:p>
            <a:pPr algn="r" defTabSz="949325">
              <a:spcBef>
                <a:spcPct val="0"/>
              </a:spcBef>
              <a:buClrTx/>
            </a:pPr>
            <a:fld id="{3FE60BC6-6865-4192-8F9B-D96F2DAF6199}" type="slidenum">
              <a:rPr lang="en-GB">
                <a:latin typeface="Verdana" pitchFamily="34" charset="0"/>
              </a:rPr>
              <a:pPr algn="r" defTabSz="949325">
                <a:spcBef>
                  <a:spcPct val="0"/>
                </a:spcBef>
                <a:buClrTx/>
              </a:pPr>
              <a:t>24</a:t>
            </a:fld>
            <a:endParaRPr lang="en-GB">
              <a:latin typeface="Verdana" pitchFamily="34" charset="0"/>
            </a:endParaRPr>
          </a:p>
        </p:txBody>
      </p:sp>
    </p:spTree>
    <p:extLst>
      <p:ext uri="{BB962C8B-B14F-4D97-AF65-F5344CB8AC3E}">
        <p14:creationId xmlns:p14="http://schemas.microsoft.com/office/powerpoint/2010/main" val="217262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73866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3719514"/>
            <a:ext cx="7772400" cy="6873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78180589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44653" y="109540"/>
            <a:ext cx="507831" cy="2974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874259" y="109540"/>
            <a:ext cx="2537655" cy="2974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0505616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9" y="109540"/>
            <a:ext cx="7983537" cy="458787"/>
          </a:xfrm>
        </p:spPr>
        <p:txBody>
          <a:bodyPr/>
          <a:lstStyle/>
          <a:p>
            <a:r>
              <a:rPr lang="ru-RU"/>
              <a:t>Образец заголовка</a:t>
            </a:r>
          </a:p>
        </p:txBody>
      </p:sp>
      <p:sp>
        <p:nvSpPr>
          <p:cNvPr id="3" name="Таблица 2"/>
          <p:cNvSpPr>
            <a:spLocks noGrp="1"/>
          </p:cNvSpPr>
          <p:nvPr>
            <p:ph type="tbl" idx="1"/>
          </p:nvPr>
        </p:nvSpPr>
        <p:spPr>
          <a:xfrm>
            <a:off x="355601" y="898525"/>
            <a:ext cx="8270875" cy="655006"/>
          </a:xfrm>
        </p:spPr>
        <p:txBody>
          <a:bodyPr/>
          <a:lstStyle/>
          <a:p>
            <a:pPr lvl="0"/>
            <a:endParaRPr lang="ru-RU" noProof="0"/>
          </a:p>
        </p:txBody>
      </p:sp>
    </p:spTree>
    <p:extLst>
      <p:ext uri="{BB962C8B-B14F-4D97-AF65-F5344CB8AC3E}">
        <p14:creationId xmlns:p14="http://schemas.microsoft.com/office/powerpoint/2010/main" val="41225072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9" y="109540"/>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1"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180898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артин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9" y="109540"/>
            <a:ext cx="7983537" cy="458787"/>
          </a:xfrm>
        </p:spPr>
        <p:txBody>
          <a:bodyPr/>
          <a:lstStyle/>
          <a:p>
            <a:r>
              <a:rPr lang="ru-RU"/>
              <a:t>Образец заголовка</a:t>
            </a:r>
          </a:p>
        </p:txBody>
      </p:sp>
      <p:sp>
        <p:nvSpPr>
          <p:cNvPr id="3" name="Текст 2"/>
          <p:cNvSpPr>
            <a:spLocks noGrp="1"/>
          </p:cNvSpPr>
          <p:nvPr>
            <p:ph type="body" sz="half" idx="1"/>
          </p:nvPr>
        </p:nvSpPr>
        <p:spPr>
          <a:xfrm>
            <a:off x="355601"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Картинка 3"/>
          <p:cNvSpPr>
            <a:spLocks noGrp="1"/>
          </p:cNvSpPr>
          <p:nvPr>
            <p:ph type="clipArt" sz="half" idx="2"/>
          </p:nvPr>
        </p:nvSpPr>
        <p:spPr>
          <a:xfrm>
            <a:off x="4567238" y="898525"/>
            <a:ext cx="4059237" cy="655006"/>
          </a:xfrm>
        </p:spPr>
        <p:txBody>
          <a:bodyPr/>
          <a:lstStyle/>
          <a:p>
            <a:pPr lvl="0"/>
            <a:endParaRPr lang="ru-RU" noProof="0"/>
          </a:p>
        </p:txBody>
      </p:sp>
    </p:spTree>
    <p:extLst>
      <p:ext uri="{BB962C8B-B14F-4D97-AF65-F5344CB8AC3E}">
        <p14:creationId xmlns:p14="http://schemas.microsoft.com/office/powerpoint/2010/main" val="267623574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1" y="4276876"/>
            <a:ext cx="7415213" cy="461665"/>
          </a:xfrm>
        </p:spPr>
        <p:txBody>
          <a:bodyPr/>
          <a:lstStyle/>
          <a:p>
            <a:r>
              <a:rPr lang="ru-RU"/>
              <a:t>Образец заголовка</a:t>
            </a:r>
          </a:p>
        </p:txBody>
      </p:sp>
    </p:spTree>
    <p:extLst>
      <p:ext uri="{BB962C8B-B14F-4D97-AF65-F5344CB8AC3E}">
        <p14:creationId xmlns:p14="http://schemas.microsoft.com/office/powerpoint/2010/main" val="931760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289" y="109540"/>
            <a:ext cx="7983537" cy="458787"/>
          </a:xfrm>
        </p:spPr>
        <p:txBody>
          <a:bodyPr/>
          <a:lstStyle/>
          <a:p>
            <a:r>
              <a:rPr lang="ru-RU"/>
              <a:t>Образец заголовка</a:t>
            </a:r>
          </a:p>
        </p:txBody>
      </p:sp>
      <p:sp>
        <p:nvSpPr>
          <p:cNvPr id="3" name="Объект 2"/>
          <p:cNvSpPr>
            <a:spLocks noGrp="1"/>
          </p:cNvSpPr>
          <p:nvPr>
            <p:ph sz="half" idx="1"/>
          </p:nvPr>
        </p:nvSpPr>
        <p:spPr>
          <a:xfrm>
            <a:off x="355601" y="898525"/>
            <a:ext cx="4059238"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67238" y="898525"/>
            <a:ext cx="4059237"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32861146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2CA600-EE92-43F0-8F97-A34CCB6D9A5C}"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68455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2CA600-EE92-43F0-8F97-A34CCB6D9A5C}"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341699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2CA600-EE92-43F0-8F97-A34CCB6D9A5C}"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2108499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A2CA600-EE92-43F0-8F97-A34CCB6D9A5C}" type="datetimeFigureOut">
              <a:rPr lang="ru-RU" smtClean="0"/>
              <a:t>16.12.2021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18306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34825360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A2CA600-EE92-43F0-8F97-A34CCB6D9A5C}" type="datetimeFigureOut">
              <a:rPr lang="ru-RU" smtClean="0"/>
              <a:t>16.12.2021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2204552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A2CA600-EE92-43F0-8F97-A34CCB6D9A5C}" type="datetimeFigureOut">
              <a:rPr lang="ru-RU" smtClean="0"/>
              <a:t>16.12.2021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619023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CA600-EE92-43F0-8F97-A34CCB6D9A5C}" type="datetimeFigureOut">
              <a:rPr lang="ru-RU" smtClean="0"/>
              <a:t>16.12.2021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3762769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2CA600-EE92-43F0-8F97-A34CCB6D9A5C}" type="datetimeFigureOut">
              <a:rPr lang="ru-RU" smtClean="0"/>
              <a:t>16.12.2021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863239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2CA600-EE92-43F0-8F97-A34CCB6D9A5C}" type="datetimeFigureOut">
              <a:rPr lang="ru-RU" smtClean="0"/>
              <a:t>16.12.2021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1706189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2CA600-EE92-43F0-8F97-A34CCB6D9A5C}"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3511730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2CA600-EE92-43F0-8F97-A34CCB6D9A5C}" type="datetimeFigureOut">
              <a:rPr lang="ru-RU" smtClean="0"/>
              <a:t>16.12.2021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361CB7-5D7C-4AAB-916E-32EE67BB7DAC}" type="slidenum">
              <a:rPr lang="ru-RU" smtClean="0"/>
              <a:t>‹#›</a:t>
            </a:fld>
            <a:endParaRPr lang="ru-RU"/>
          </a:p>
        </p:txBody>
      </p:sp>
    </p:spTree>
    <p:extLst>
      <p:ext uri="{BB962C8B-B14F-4D97-AF65-F5344CB8AC3E}">
        <p14:creationId xmlns:p14="http://schemas.microsoft.com/office/powerpoint/2010/main" val="3544890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7200" y="3813175"/>
            <a:ext cx="7415213" cy="1389063"/>
          </a:xfrm>
        </p:spPr>
        <p:txBody>
          <a:bodyPr/>
          <a:lstStyle/>
          <a:p>
            <a:r>
              <a:rPr lang="ru-RU"/>
              <a:t>Образец заголовка</a:t>
            </a:r>
          </a:p>
        </p:txBody>
      </p:sp>
    </p:spTree>
    <p:extLst>
      <p:ext uri="{BB962C8B-B14F-4D97-AF65-F5344CB8AC3E}">
        <p14:creationId xmlns:p14="http://schemas.microsoft.com/office/powerpoint/2010/main" val="140205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355601" y="898525"/>
            <a:ext cx="4059238" cy="289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67238" y="898525"/>
            <a:ext cx="4059237" cy="2894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02254416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15306"/>
            <a:ext cx="8229600" cy="461665"/>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422791"/>
            <a:ext cx="4040188" cy="7520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25630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422791"/>
            <a:ext cx="4041775" cy="7520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2174875"/>
            <a:ext cx="4041775" cy="25630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847521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2732349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7360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973436"/>
            <a:ext cx="3008313" cy="461665"/>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2"/>
            <a:ext cx="5111750" cy="32788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2"/>
            <a:ext cx="3008313" cy="5901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1810546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905674"/>
            <a:ext cx="5486400" cy="461665"/>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6"/>
            <a:ext cx="5486400" cy="8816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5901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422404645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4212923" y="898525"/>
            <a:ext cx="4413553" cy="21859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6616215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355601" y="898525"/>
            <a:ext cx="8270875" cy="2185988"/>
          </a:xfrm>
          <a:prstGeom prst="rect">
            <a:avLst/>
          </a:prstGeom>
          <a:noFill/>
          <a:ln w="9525">
            <a:noFill/>
            <a:miter lim="800000"/>
            <a:headEnd/>
            <a:tailEnd/>
          </a:ln>
        </p:spPr>
        <p:txBody>
          <a:bodyPr vert="horz" wrap="square" lIns="108000" tIns="180000" rIns="108000" bIns="18000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title"/>
          </p:nvPr>
        </p:nvSpPr>
        <p:spPr bwMode="auto">
          <a:xfrm>
            <a:off x="649289" y="109540"/>
            <a:ext cx="7983537" cy="458787"/>
          </a:xfrm>
          <a:prstGeom prst="rect">
            <a:avLst/>
          </a:prstGeom>
          <a:noFill/>
          <a:ln w="9525" algn="ctr">
            <a:noFill/>
            <a:miter lim="800000"/>
            <a:headEnd/>
            <a:tailEnd/>
          </a:ln>
        </p:spPr>
        <p:txBody>
          <a:bodyPr vert="horz" wrap="square" lIns="137160" tIns="91440" rIns="91440" bIns="91440" numCol="1" anchor="ctr" anchorCtr="0" compatLnSpc="1">
            <a:prstTxWarp prst="textNoShape">
              <a:avLst/>
            </a:prstTxWarp>
            <a:spAutoFit/>
          </a:bodyPr>
          <a:lstStyle/>
          <a:p>
            <a:pPr lvl="0"/>
            <a:r>
              <a:rPr lang="en-GB"/>
              <a:t>Click to edit Master title style</a:t>
            </a:r>
          </a:p>
        </p:txBody>
      </p:sp>
      <p:sp>
        <p:nvSpPr>
          <p:cNvPr id="1030" name="Rectangle 70"/>
          <p:cNvSpPr>
            <a:spLocks noChangeArrowheads="1"/>
          </p:cNvSpPr>
          <p:nvPr/>
        </p:nvSpPr>
        <p:spPr bwMode="auto">
          <a:xfrm>
            <a:off x="0" y="6605072"/>
            <a:ext cx="9144000" cy="369332"/>
          </a:xfrm>
          <a:prstGeom prst="rect">
            <a:avLst/>
          </a:prstGeom>
          <a:solidFill>
            <a:srgbClr val="005298"/>
          </a:solidFill>
          <a:ln w="9525">
            <a:noFill/>
            <a:miter lim="800000"/>
            <a:headEnd/>
            <a:tailEnd/>
          </a:ln>
        </p:spPr>
        <p:txBody>
          <a:bodyPr anchor="ctr">
            <a:spAutoFit/>
          </a:bodyPr>
          <a:lstStyle/>
          <a:p>
            <a:endParaRPr lang="ru-RU" sz="1800"/>
          </a:p>
        </p:txBody>
      </p:sp>
      <p:sp>
        <p:nvSpPr>
          <p:cNvPr id="1032" name="Text Box 18"/>
          <p:cNvSpPr txBox="1">
            <a:spLocks noChangeArrowheads="1"/>
          </p:cNvSpPr>
          <p:nvPr/>
        </p:nvSpPr>
        <p:spPr bwMode="auto">
          <a:xfrm>
            <a:off x="8915400" y="6697663"/>
            <a:ext cx="157094" cy="161904"/>
          </a:xfrm>
          <a:prstGeom prst="rect">
            <a:avLst/>
          </a:prstGeom>
          <a:noFill/>
          <a:ln>
            <a:noFill/>
          </a:ln>
          <a:effectLst/>
        </p:spPr>
        <p:txBody>
          <a:bodyPr wrap="none"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15000"/>
              </a:spcBef>
              <a:spcAft>
                <a:spcPct val="0"/>
              </a:spcAft>
              <a:buClr>
                <a:srgbClr val="993300"/>
              </a:buClr>
              <a:defRPr sz="1200">
                <a:solidFill>
                  <a:schemeClr val="tx1"/>
                </a:solidFill>
                <a:latin typeface="Arial" charset="0"/>
              </a:defRPr>
            </a:lvl6pPr>
            <a:lvl7pPr marL="2971800" indent="-228600" algn="ctr" eaLnBrk="0" fontAlgn="base" hangingPunct="0">
              <a:spcBef>
                <a:spcPct val="15000"/>
              </a:spcBef>
              <a:spcAft>
                <a:spcPct val="0"/>
              </a:spcAft>
              <a:buClr>
                <a:srgbClr val="993300"/>
              </a:buClr>
              <a:defRPr sz="1200">
                <a:solidFill>
                  <a:schemeClr val="tx1"/>
                </a:solidFill>
                <a:latin typeface="Arial" charset="0"/>
              </a:defRPr>
            </a:lvl7pPr>
            <a:lvl8pPr marL="3429000" indent="-228600" algn="ctr" eaLnBrk="0" fontAlgn="base" hangingPunct="0">
              <a:spcBef>
                <a:spcPct val="15000"/>
              </a:spcBef>
              <a:spcAft>
                <a:spcPct val="0"/>
              </a:spcAft>
              <a:buClr>
                <a:srgbClr val="993300"/>
              </a:buClr>
              <a:defRPr sz="1200">
                <a:solidFill>
                  <a:schemeClr val="tx1"/>
                </a:solidFill>
                <a:latin typeface="Arial" charset="0"/>
              </a:defRPr>
            </a:lvl8pPr>
            <a:lvl9pPr marL="3886200" indent="-228600" algn="ctr" eaLnBrk="0" fontAlgn="base" hangingPunct="0">
              <a:spcBef>
                <a:spcPct val="15000"/>
              </a:spcBef>
              <a:spcAft>
                <a:spcPct val="0"/>
              </a:spcAft>
              <a:buClr>
                <a:srgbClr val="993300"/>
              </a:buClr>
              <a:defRPr sz="1200">
                <a:solidFill>
                  <a:schemeClr val="tx1"/>
                </a:solidFill>
                <a:latin typeface="Arial" charset="0"/>
              </a:defRPr>
            </a:lvl9pPr>
          </a:lstStyle>
          <a:p>
            <a:pPr algn="l" eaLnBrk="1" hangingPunct="1">
              <a:lnSpc>
                <a:spcPct val="115000"/>
              </a:lnSpc>
              <a:spcBef>
                <a:spcPct val="20000"/>
              </a:spcBef>
              <a:buClr>
                <a:schemeClr val="accent1"/>
              </a:buClr>
              <a:buFont typeface="Arial" charset="0"/>
              <a:buNone/>
              <a:defRPr/>
            </a:pPr>
            <a:fld id="{5BF79744-612B-4117-AB13-027BD2D53E64}" type="slidenum">
              <a:rPr lang="en-GB" sz="1000" smtClean="0">
                <a:solidFill>
                  <a:schemeClr val="bg1"/>
                </a:solidFill>
              </a:rPr>
              <a:pPr algn="l" eaLnBrk="1" hangingPunct="1">
                <a:lnSpc>
                  <a:spcPct val="115000"/>
                </a:lnSpc>
                <a:spcBef>
                  <a:spcPct val="20000"/>
                </a:spcBef>
                <a:buClr>
                  <a:schemeClr val="accent1"/>
                </a:buClr>
                <a:buFont typeface="Arial" charset="0"/>
                <a:buNone/>
                <a:defRPr/>
              </a:pPr>
              <a:t>‹#›</a:t>
            </a:fld>
            <a:endParaRPr lang="en-GB" sz="1000" dirty="0">
              <a:solidFill>
                <a:schemeClr val="bg1"/>
              </a:solidFill>
            </a:endParaRPr>
          </a:p>
        </p:txBody>
      </p:sp>
      <p:sp>
        <p:nvSpPr>
          <p:cNvPr id="3" name="Прямоугольник 2"/>
          <p:cNvSpPr/>
          <p:nvPr/>
        </p:nvSpPr>
        <p:spPr bwMode="auto">
          <a:xfrm>
            <a:off x="0" y="12012"/>
            <a:ext cx="9144000" cy="184666"/>
          </a:xfrm>
          <a:prstGeom prst="rect">
            <a:avLst/>
          </a:prstGeom>
          <a:gradFill>
            <a:gsLst>
              <a:gs pos="59000">
                <a:srgbClr val="0070C0"/>
              </a:gs>
              <a:gs pos="84000">
                <a:srgbClr val="00B0F0"/>
              </a:gs>
            </a:gsLst>
            <a:lin ang="4800000" scaled="0"/>
          </a:gra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233363" marR="0" indent="-233363" algn="ctr" defTabSz="914400" rtl="0" eaLnBrk="1" fontAlgn="base" latinLnBrk="0" hangingPunct="1">
              <a:lnSpc>
                <a:spcPct val="100000"/>
              </a:lnSpc>
              <a:spcBef>
                <a:spcPct val="15000"/>
              </a:spcBef>
              <a:spcAft>
                <a:spcPct val="0"/>
              </a:spcAft>
              <a:buClr>
                <a:srgbClr val="993300"/>
              </a:buClr>
              <a:buSzTx/>
              <a:buFontTx/>
              <a:buNone/>
              <a:tabLst/>
            </a:pPr>
            <a:endParaRPr kumimoji="0" lang="ru-RU" sz="1200" b="0" i="0" u="none" strike="noStrike" cap="none" normalizeH="0" baseline="0">
              <a:ln>
                <a:noFill/>
              </a:ln>
              <a:solidFill>
                <a:schemeClr val="tx1"/>
              </a:solidFill>
              <a:effectLst/>
              <a:latin typeface="Arial" charset="0"/>
            </a:endParaRPr>
          </a:p>
        </p:txBody>
      </p:sp>
      <p:pic>
        <p:nvPicPr>
          <p:cNvPr id="2" name="Рисунок 1"/>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2" y="6477973"/>
            <a:ext cx="649288" cy="368914"/>
          </a:xfrm>
          <a:prstGeom prst="rect">
            <a:avLst/>
          </a:prstGeom>
        </p:spPr>
      </p:pic>
    </p:spTree>
    <p:extLst>
      <p:ext uri="{BB962C8B-B14F-4D97-AF65-F5344CB8AC3E}">
        <p14:creationId xmlns:p14="http://schemas.microsoft.com/office/powerpoint/2010/main" val="3367301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med"/>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p:titleStyle>
    <p:body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CA600-EE92-43F0-8F97-A34CCB6D9A5C}" type="datetimeFigureOut">
              <a:rPr lang="ru-RU" smtClean="0"/>
              <a:t>16.12.2021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61CB7-5D7C-4AAB-916E-32EE67BB7DAC}" type="slidenum">
              <a:rPr lang="ru-RU" smtClean="0"/>
              <a:t>‹#›</a:t>
            </a:fld>
            <a:endParaRPr lang="ru-RU"/>
          </a:p>
        </p:txBody>
      </p:sp>
    </p:spTree>
    <p:extLst>
      <p:ext uri="{BB962C8B-B14F-4D97-AF65-F5344CB8AC3E}">
        <p14:creationId xmlns:p14="http://schemas.microsoft.com/office/powerpoint/2010/main" val="20857753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3.jpeg"/><Relationship Id="rId4" Type="http://schemas.openxmlformats.org/officeDocument/2006/relationships/hyperlink" Target="http://triz-summit.r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75343" y="6188075"/>
            <a:ext cx="3744232" cy="292388"/>
          </a:xfrm>
          <a:prstGeom prst="rect">
            <a:avLst/>
          </a:prstGeom>
          <a:noFill/>
          <a:ln w="9525">
            <a:noFill/>
            <a:round/>
            <a:headEnd/>
            <a:tailEnd/>
          </a:ln>
        </p:spPr>
        <p:txBody>
          <a:bodyPr wrap="square" lIns="0" tIns="0" rIns="0" bIns="0" anchor="b">
            <a:spAutoFit/>
          </a:bodyPr>
          <a:lstStyle/>
          <a:p>
            <a:pPr marL="0" marR="0" lvl="0" indent="0" algn="l" defTabSz="457200"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2000" b="0" i="0" u="none" strike="noStrike" kern="1200" cap="none" spc="0" normalizeH="0" baseline="0" noProof="0" dirty="0">
                <a:ln>
                  <a:noFill/>
                </a:ln>
                <a:solidFill>
                  <a:srgbClr val="0070C0"/>
                </a:solidFill>
                <a:effectLst/>
                <a:uLnTx/>
                <a:uFillTx/>
                <a:latin typeface="Arial" charset="0"/>
                <a:ea typeface="+mn-ea"/>
                <a:cs typeface="+mn-cs"/>
              </a:rPr>
              <a:t>Москва, 16 декабря 2021 года </a:t>
            </a:r>
          </a:p>
        </p:txBody>
      </p:sp>
      <p:sp>
        <p:nvSpPr>
          <p:cNvPr id="2051" name="Rectangle 3"/>
          <p:cNvSpPr>
            <a:spLocks noGrp="1" noChangeArrowheads="1"/>
          </p:cNvSpPr>
          <p:nvPr>
            <p:ph type="title"/>
          </p:nvPr>
        </p:nvSpPr>
        <p:spPr>
          <a:xfrm>
            <a:off x="157831" y="1423633"/>
            <a:ext cx="8879123" cy="2465290"/>
          </a:xfrm>
        </p:spPr>
        <p:txBody>
          <a:bodyPr>
            <a:no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dirty="0">
                <a:solidFill>
                  <a:srgbClr val="0070C0"/>
                </a:solidFill>
              </a:rPr>
              <a:t>Кубок ТРИЗ Саммита</a:t>
            </a:r>
            <a:br>
              <a:rPr lang="ru-RU" sz="4000" b="1" dirty="0">
                <a:solidFill>
                  <a:srgbClr val="0070C0"/>
                </a:solidFill>
              </a:rPr>
            </a:br>
            <a:r>
              <a:rPr lang="ru-RU" sz="4000" b="1" dirty="0">
                <a:solidFill>
                  <a:srgbClr val="0070C0"/>
                </a:solidFill>
              </a:rPr>
              <a:t>ТРИЗ-турнир</a:t>
            </a:r>
            <a:br>
              <a:rPr lang="ru-RU" sz="4000" b="1" dirty="0">
                <a:solidFill>
                  <a:srgbClr val="0070C0"/>
                </a:solidFill>
              </a:rPr>
            </a:br>
            <a:r>
              <a:rPr lang="ru-RU" sz="4000" b="1" dirty="0">
                <a:solidFill>
                  <a:srgbClr val="0070C0"/>
                </a:solidFill>
              </a:rPr>
              <a:t>вебинары для экспертов</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9844" y="265708"/>
            <a:ext cx="2039235" cy="1157925"/>
          </a:xfrm>
          <a:prstGeom prst="rect">
            <a:avLst/>
          </a:prstGeom>
        </p:spPr>
      </p:pic>
      <p:sp>
        <p:nvSpPr>
          <p:cNvPr id="2" name="Прямоугольник 1"/>
          <p:cNvSpPr/>
          <p:nvPr/>
        </p:nvSpPr>
        <p:spPr>
          <a:xfrm>
            <a:off x="6850137" y="6188075"/>
            <a:ext cx="2186817" cy="338554"/>
          </a:xfrm>
          <a:prstGeom prst="rect">
            <a:avLst/>
          </a:prstGeom>
        </p:spPr>
        <p:txBody>
          <a:bodyPr wrap="none">
            <a:spAutoFit/>
          </a:bodyPr>
          <a:lstStyle/>
          <a:p>
            <a:pPr marL="0" marR="0" lvl="0" indent="0" algn="ctr" defTabSz="914400" rtl="0" eaLnBrk="1" fontAlgn="base" latinLnBrk="0" hangingPunct="1">
              <a:lnSpc>
                <a:spcPct val="100000"/>
              </a:lnSpc>
              <a:spcBef>
                <a:spcPct val="15000"/>
              </a:spcBef>
              <a:spcAft>
                <a:spcPct val="0"/>
              </a:spcAft>
              <a:buClr>
                <a:srgbClr val="993300"/>
              </a:buClr>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hlinkClick r:id="rId4"/>
              </a:rPr>
              <a:t>http://triz-summit.ru</a:t>
            </a:r>
            <a:r>
              <a:rPr kumimoji="0" lang="ru-RU" sz="1600" b="1" i="0" u="none" strike="noStrike" kern="1200" cap="none" spc="0" normalizeH="0" baseline="0" noProof="0" dirty="0">
                <a:ln>
                  <a:noFill/>
                </a:ln>
                <a:solidFill>
                  <a:srgbClr val="000000"/>
                </a:solidFill>
                <a:effectLst/>
                <a:uLnTx/>
                <a:uFillTx/>
                <a:latin typeface="Arial" charset="0"/>
                <a:ea typeface="+mn-ea"/>
                <a:cs typeface="+mn-cs"/>
              </a:rPr>
              <a:t> </a:t>
            </a:r>
          </a:p>
        </p:txBody>
      </p:sp>
      <p:pic>
        <p:nvPicPr>
          <p:cNvPr id="5122" name="Picture 2">
            <a:extLst>
              <a:ext uri="{FF2B5EF4-FFF2-40B4-BE49-F238E27FC236}">
                <a16:creationId xmlns:a16="http://schemas.microsoft.com/office/drawing/2014/main" id="{7FDA4A29-1EC8-4F97-B2DA-ABB9FA2A0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923" y="421276"/>
            <a:ext cx="2034565" cy="84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126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125" y="363396"/>
            <a:ext cx="6823903" cy="523220"/>
          </a:xfrm>
          <a:prstGeom prst="rect">
            <a:avLst/>
          </a:prstGeom>
          <a:noFill/>
        </p:spPr>
        <p:txBody>
          <a:bodyPr wrap="square" rtlCol="0">
            <a:spAutoFit/>
          </a:bodyPr>
          <a:lstStyle/>
          <a:p>
            <a:r>
              <a:rPr lang="ru-RU" sz="2800" dirty="0"/>
              <a:t>Задача «Перемещение воды в океане».</a:t>
            </a:r>
            <a:endParaRPr lang="ru-RU" sz="3200" dirty="0">
              <a:latin typeface="Arial" panose="020B0604020202020204" pitchFamily="34" charset="0"/>
              <a:cs typeface="Arial" panose="020B0604020202020204" pitchFamily="34" charset="0"/>
            </a:endParaRPr>
          </a:p>
        </p:txBody>
      </p:sp>
      <p:sp>
        <p:nvSpPr>
          <p:cNvPr id="7" name="Прямоугольник 6"/>
          <p:cNvSpPr/>
          <p:nvPr/>
        </p:nvSpPr>
        <p:spPr>
          <a:xfrm>
            <a:off x="150125" y="886616"/>
            <a:ext cx="8742355" cy="1323439"/>
          </a:xfrm>
          <a:prstGeom prst="rect">
            <a:avLst/>
          </a:prstGeom>
        </p:spPr>
        <p:txBody>
          <a:bodyPr wrap="square">
            <a:spAutoFit/>
          </a:bodyPr>
          <a:lstStyle/>
          <a:p>
            <a:pPr algn="just"/>
            <a:r>
              <a:rPr lang="ru-RU" sz="2000" dirty="0">
                <a:solidFill>
                  <a:prstClr val="black"/>
                </a:solidFill>
              </a:rPr>
              <a:t>В 1992 году океанографам удалось достоверно с помощью неопровержимых фактов установить, что полный оборот воды между Японией, Аляской и Алеутскими островами составляет примерно три года. Как ученым удалось прийти к этому выводу?</a:t>
            </a:r>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264"/>
          <a:stretch/>
        </p:blipFill>
        <p:spPr bwMode="auto">
          <a:xfrm>
            <a:off x="3647533" y="2139518"/>
            <a:ext cx="5244946" cy="427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1920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71535"/>
            <a:ext cx="6971893" cy="523220"/>
          </a:xfrm>
          <a:prstGeom prst="rect">
            <a:avLst/>
          </a:prstGeom>
          <a:noFill/>
        </p:spPr>
        <p:txBody>
          <a:bodyPr wrap="square" rtlCol="0">
            <a:spAutoFit/>
          </a:bodyPr>
          <a:lstStyle/>
          <a:p>
            <a:pPr algn="l"/>
            <a:r>
              <a:rPr lang="ru-RU" sz="2800" dirty="0"/>
              <a:t>Задача «Перемещение воды в океане»</a:t>
            </a:r>
            <a:endParaRPr lang="ru-RU" sz="2800"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nvGraphicFramePr>
        <p:xfrm>
          <a:off x="395536" y="1412776"/>
          <a:ext cx="7992887" cy="4419111"/>
        </p:xfrm>
        <a:graphic>
          <a:graphicData uri="http://schemas.openxmlformats.org/drawingml/2006/table">
            <a:tbl>
              <a:tblPr firstRow="1" firstCol="1" bandRow="1"/>
              <a:tblGrid>
                <a:gridCol w="2457744">
                  <a:extLst>
                    <a:ext uri="{9D8B030D-6E8A-4147-A177-3AD203B41FA5}">
                      <a16:colId xmlns:a16="http://schemas.microsoft.com/office/drawing/2014/main" val="20000"/>
                    </a:ext>
                  </a:extLst>
                </a:gridCol>
                <a:gridCol w="355759">
                  <a:extLst>
                    <a:ext uri="{9D8B030D-6E8A-4147-A177-3AD203B41FA5}">
                      <a16:colId xmlns:a16="http://schemas.microsoft.com/office/drawing/2014/main" val="20001"/>
                    </a:ext>
                  </a:extLst>
                </a:gridCol>
                <a:gridCol w="2367551">
                  <a:extLst>
                    <a:ext uri="{9D8B030D-6E8A-4147-A177-3AD203B41FA5}">
                      <a16:colId xmlns:a16="http://schemas.microsoft.com/office/drawing/2014/main" val="20002"/>
                    </a:ext>
                  </a:extLst>
                </a:gridCol>
                <a:gridCol w="354924">
                  <a:extLst>
                    <a:ext uri="{9D8B030D-6E8A-4147-A177-3AD203B41FA5}">
                      <a16:colId xmlns:a16="http://schemas.microsoft.com/office/drawing/2014/main" val="20003"/>
                    </a:ext>
                  </a:extLst>
                </a:gridCol>
                <a:gridCol w="2456909">
                  <a:extLst>
                    <a:ext uri="{9D8B030D-6E8A-4147-A177-3AD203B41FA5}">
                      <a16:colId xmlns:a16="http://schemas.microsoft.com/office/drawing/2014/main" val="20004"/>
                    </a:ext>
                  </a:extLst>
                </a:gridCol>
              </a:tblGrid>
              <a:tr h="1197951">
                <a:tc>
                  <a:txBody>
                    <a:bodyPr/>
                    <a:lstStyle/>
                    <a:p>
                      <a:pPr>
                        <a:lnSpc>
                          <a:spcPct val="115000"/>
                        </a:lnSpc>
                        <a:spcAft>
                          <a:spcPts val="0"/>
                        </a:spcAft>
                      </a:pPr>
                      <a:r>
                        <a:rPr lang="ru-RU" sz="1400" b="1" dirty="0">
                          <a:effectLst/>
                          <a:latin typeface="Times New Roman"/>
                          <a:ea typeface="Calibri"/>
                          <a:cs typeface="Times New Roman"/>
                        </a:rPr>
                        <a:t>Прошлое надсистемы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Надсистема</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Мировой океан</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Будущее надсистемы</a:t>
                      </a:r>
                      <a:endParaRPr lang="ru-RU" sz="1200">
                        <a:effectLst/>
                        <a:latin typeface="Calibri"/>
                        <a:ea typeface="Calibri"/>
                        <a:cs typeface="Times New Roman"/>
                      </a:endParaRPr>
                    </a:p>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9317">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7951">
                <a:tc>
                  <a:txBody>
                    <a:bodyPr/>
                    <a:lstStyle/>
                    <a:p>
                      <a:pPr>
                        <a:lnSpc>
                          <a:spcPct val="115000"/>
                        </a:lnSpc>
                        <a:spcAft>
                          <a:spcPts val="0"/>
                        </a:spcAft>
                      </a:pPr>
                      <a:r>
                        <a:rPr lang="ru-RU" sz="1400" b="1">
                          <a:effectLst/>
                          <a:latin typeface="Times New Roman"/>
                          <a:ea typeface="Calibri"/>
                          <a:cs typeface="Times New Roman"/>
                        </a:rPr>
                        <a:t>Прошлое системы</a:t>
                      </a:r>
                      <a:endParaRPr lang="ru-RU" sz="1200">
                        <a:effectLst/>
                        <a:latin typeface="Calibri"/>
                        <a:ea typeface="Calibri"/>
                        <a:cs typeface="Times New Roman"/>
                      </a:endParaRPr>
                    </a:p>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Система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Водное пространство океана между Японией, Аляской и Алеутскими островами</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9317">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7951">
                <a:tc>
                  <a:txBody>
                    <a:bodyPr/>
                    <a:lstStyle/>
                    <a:p>
                      <a:pPr>
                        <a:lnSpc>
                          <a:spcPct val="115000"/>
                        </a:lnSpc>
                        <a:spcAft>
                          <a:spcPts val="0"/>
                        </a:spcAft>
                      </a:pPr>
                      <a:r>
                        <a:rPr lang="ru-RU" sz="1400" b="1" dirty="0">
                          <a:effectLst/>
                          <a:latin typeface="Times New Roman"/>
                          <a:ea typeface="Calibri"/>
                          <a:cs typeface="Times New Roman"/>
                        </a:rPr>
                        <a:t>Прошлое подсистемы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Подсистемы </a:t>
                      </a:r>
                    </a:p>
                    <a:p>
                      <a:pPr>
                        <a:lnSpc>
                          <a:spcPct val="115000"/>
                        </a:lnSpc>
                        <a:spcAft>
                          <a:spcPts val="0"/>
                        </a:spcAft>
                      </a:pPr>
                      <a:r>
                        <a:rPr lang="ru-RU" sz="1400" b="1" dirty="0">
                          <a:effectLst/>
                          <a:latin typeface="Times New Roman"/>
                          <a:ea typeface="Calibri"/>
                          <a:cs typeface="Times New Roman"/>
                        </a:rPr>
                        <a:t>Вода, течение, флора и фауна этого района Тихого океана, торговые и пассажирские суда</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подсистем</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10" name="Прямая соединительная линия 9"/>
          <p:cNvCxnSpPr/>
          <p:nvPr/>
        </p:nvCxnSpPr>
        <p:spPr>
          <a:xfrm>
            <a:off x="1547664" y="263691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843808" y="1988840"/>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547664" y="421615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307632" y="4226549"/>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102089" y="421615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092280" y="263691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283968" y="263691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80112" y="1988840"/>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873075" y="3570738"/>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5603020" y="3578932"/>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2845455" y="5157192"/>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5580112" y="5157192"/>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8669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369" y="404665"/>
            <a:ext cx="7589567" cy="523220"/>
          </a:xfrm>
          <a:prstGeom prst="rect">
            <a:avLst/>
          </a:prstGeom>
          <a:noFill/>
        </p:spPr>
        <p:txBody>
          <a:bodyPr wrap="square" rtlCol="0">
            <a:spAutoFit/>
          </a:bodyPr>
          <a:lstStyle/>
          <a:p>
            <a:pPr algn="l"/>
            <a:r>
              <a:rPr lang="ru-RU" sz="2800" dirty="0"/>
              <a:t>Задача «Перемещение воды в океане»</a:t>
            </a:r>
            <a:endParaRPr lang="ru-RU" sz="2800"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nvGraphicFramePr>
        <p:xfrm>
          <a:off x="395536" y="1124744"/>
          <a:ext cx="7992887" cy="3437200"/>
        </p:xfrm>
        <a:graphic>
          <a:graphicData uri="http://schemas.openxmlformats.org/drawingml/2006/table">
            <a:tbl>
              <a:tblPr firstRow="1" firstCol="1" bandRow="1"/>
              <a:tblGrid>
                <a:gridCol w="2457744">
                  <a:extLst>
                    <a:ext uri="{9D8B030D-6E8A-4147-A177-3AD203B41FA5}">
                      <a16:colId xmlns:a16="http://schemas.microsoft.com/office/drawing/2014/main" val="20000"/>
                    </a:ext>
                  </a:extLst>
                </a:gridCol>
                <a:gridCol w="355759">
                  <a:extLst>
                    <a:ext uri="{9D8B030D-6E8A-4147-A177-3AD203B41FA5}">
                      <a16:colId xmlns:a16="http://schemas.microsoft.com/office/drawing/2014/main" val="20001"/>
                    </a:ext>
                  </a:extLst>
                </a:gridCol>
                <a:gridCol w="2367551">
                  <a:extLst>
                    <a:ext uri="{9D8B030D-6E8A-4147-A177-3AD203B41FA5}">
                      <a16:colId xmlns:a16="http://schemas.microsoft.com/office/drawing/2014/main" val="20002"/>
                    </a:ext>
                  </a:extLst>
                </a:gridCol>
                <a:gridCol w="354924">
                  <a:extLst>
                    <a:ext uri="{9D8B030D-6E8A-4147-A177-3AD203B41FA5}">
                      <a16:colId xmlns:a16="http://schemas.microsoft.com/office/drawing/2014/main" val="20003"/>
                    </a:ext>
                  </a:extLst>
                </a:gridCol>
                <a:gridCol w="2456909">
                  <a:extLst>
                    <a:ext uri="{9D8B030D-6E8A-4147-A177-3AD203B41FA5}">
                      <a16:colId xmlns:a16="http://schemas.microsoft.com/office/drawing/2014/main" val="20004"/>
                    </a:ext>
                  </a:extLst>
                </a:gridCol>
              </a:tblGrid>
              <a:tr h="720080">
                <a:tc>
                  <a:txBody>
                    <a:bodyPr/>
                    <a:lstStyle/>
                    <a:p>
                      <a:pPr>
                        <a:lnSpc>
                          <a:spcPct val="115000"/>
                        </a:lnSpc>
                        <a:spcAft>
                          <a:spcPts val="0"/>
                        </a:spcAft>
                      </a:pPr>
                      <a:r>
                        <a:rPr lang="ru-RU" sz="1400" b="1" dirty="0">
                          <a:effectLst/>
                          <a:latin typeface="Times New Roman"/>
                          <a:ea typeface="Calibri"/>
                          <a:cs typeface="Times New Roman"/>
                        </a:rPr>
                        <a:t>Прошлое надсистемы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Надсистема</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Будущее надсистемы</a:t>
                      </a:r>
                      <a:endParaRPr lang="ru-RU" sz="1200">
                        <a:effectLst/>
                        <a:latin typeface="Calibri"/>
                        <a:ea typeface="Calibri"/>
                        <a:cs typeface="Times New Roman"/>
                      </a:endParaRPr>
                    </a:p>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9317">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4779">
                <a:tc>
                  <a:txBody>
                    <a:bodyPr/>
                    <a:lstStyle/>
                    <a:p>
                      <a:pPr>
                        <a:lnSpc>
                          <a:spcPct val="115000"/>
                        </a:lnSpc>
                        <a:spcAft>
                          <a:spcPts val="0"/>
                        </a:spcAft>
                      </a:pPr>
                      <a:r>
                        <a:rPr lang="ru-RU" sz="1400" b="1">
                          <a:effectLst/>
                          <a:latin typeface="Times New Roman"/>
                          <a:ea typeface="Calibri"/>
                          <a:cs typeface="Times New Roman"/>
                        </a:rPr>
                        <a:t>Прошлое системы</a:t>
                      </a:r>
                      <a:endParaRPr lang="ru-RU" sz="1200">
                        <a:effectLst/>
                        <a:latin typeface="Calibri"/>
                        <a:ea typeface="Calibri"/>
                        <a:cs typeface="Times New Roman"/>
                      </a:endParaRPr>
                    </a:p>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Система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9317">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7951">
                <a:tc>
                  <a:txBody>
                    <a:bodyPr/>
                    <a:lstStyle/>
                    <a:p>
                      <a:pPr>
                        <a:lnSpc>
                          <a:spcPct val="115000"/>
                        </a:lnSpc>
                        <a:spcAft>
                          <a:spcPts val="0"/>
                        </a:spcAft>
                      </a:pPr>
                      <a:r>
                        <a:rPr lang="ru-RU" sz="1400" b="1" dirty="0">
                          <a:effectLst/>
                          <a:latin typeface="Times New Roman"/>
                          <a:ea typeface="Calibri"/>
                          <a:cs typeface="Times New Roman"/>
                        </a:rPr>
                        <a:t>Прошлое подсистемы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Х-элемент</a:t>
                      </a:r>
                      <a:r>
                        <a:rPr lang="ru-RU" sz="1400" b="1" baseline="0" dirty="0">
                          <a:effectLst/>
                          <a:latin typeface="Times New Roman"/>
                          <a:ea typeface="Calibri"/>
                          <a:cs typeface="Times New Roman"/>
                        </a:rPr>
                        <a:t> попал в воду у берегов Японии</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Подсистемы </a:t>
                      </a:r>
                    </a:p>
                    <a:p>
                      <a:pPr>
                        <a:lnSpc>
                          <a:spcPct val="115000"/>
                        </a:lnSpc>
                        <a:spcAft>
                          <a:spcPts val="0"/>
                        </a:spcAft>
                      </a:pPr>
                      <a:r>
                        <a:rPr lang="ru-RU" sz="1400" b="1" dirty="0">
                          <a:effectLst/>
                          <a:latin typeface="Times New Roman"/>
                          <a:ea typeface="Calibri"/>
                          <a:cs typeface="Times New Roman"/>
                        </a:rPr>
                        <a:t>Х-элемент перемещается мимо Алеутских островов</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подсистем</a:t>
                      </a:r>
                    </a:p>
                    <a:p>
                      <a:pPr>
                        <a:lnSpc>
                          <a:spcPct val="115000"/>
                        </a:lnSpc>
                        <a:spcAft>
                          <a:spcPts val="0"/>
                        </a:spcAft>
                      </a:pPr>
                      <a:r>
                        <a:rPr lang="ru-RU" sz="1400" b="1" dirty="0">
                          <a:effectLst/>
                          <a:latin typeface="Times New Roman"/>
                          <a:ea typeface="Calibri"/>
                          <a:cs typeface="Times New Roman"/>
                        </a:rPr>
                        <a:t>Х-элемент достиг берегов Аляски</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10" name="Прямая соединительная линия 9"/>
          <p:cNvCxnSpPr/>
          <p:nvPr/>
        </p:nvCxnSpPr>
        <p:spPr>
          <a:xfrm>
            <a:off x="1587162" y="1844824"/>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843808" y="1484784"/>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602909" y="299695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307632" y="299695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092280" y="299695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092280" y="1844824"/>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283968" y="1844824"/>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80112" y="1556792"/>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874212" y="2564904"/>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5556118" y="2564904"/>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2843808" y="4293096"/>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5580112" y="4293096"/>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334369" y="4831856"/>
            <a:ext cx="8072651" cy="1200329"/>
          </a:xfrm>
          <a:prstGeom prst="rect">
            <a:avLst/>
          </a:prstGeom>
        </p:spPr>
        <p:txBody>
          <a:bodyPr wrap="square">
            <a:spAutoFit/>
          </a:bodyPr>
          <a:lstStyle/>
          <a:p>
            <a:pPr algn="just"/>
            <a:r>
              <a:rPr lang="ru-RU" sz="1800" u="sng" dirty="0">
                <a:solidFill>
                  <a:prstClr val="black"/>
                </a:solidFill>
              </a:rPr>
              <a:t>Контрольный ответ:</a:t>
            </a:r>
            <a:r>
              <a:rPr lang="ru-RU" sz="1800" dirty="0">
                <a:solidFill>
                  <a:prstClr val="black"/>
                </a:solidFill>
              </a:rPr>
              <a:t> время круговорота воды было определено по мусору, циркулирующему между этими островами. Мусор содержит много маркированных элементов (например, упаковку с указанием срока изготовления, поступления в продажу).</a:t>
            </a:r>
          </a:p>
        </p:txBody>
      </p:sp>
    </p:spTree>
    <p:extLst>
      <p:ext uri="{BB962C8B-B14F-4D97-AF65-F5344CB8AC3E}">
        <p14:creationId xmlns:p14="http://schemas.microsoft.com/office/powerpoint/2010/main" val="31558648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248" y="515952"/>
            <a:ext cx="7589567" cy="523220"/>
          </a:xfrm>
          <a:prstGeom prst="rect">
            <a:avLst/>
          </a:prstGeom>
          <a:noFill/>
        </p:spPr>
        <p:txBody>
          <a:bodyPr wrap="square" rtlCol="0">
            <a:spAutoFit/>
          </a:bodyPr>
          <a:lstStyle/>
          <a:p>
            <a:pPr algn="l"/>
            <a:r>
              <a:rPr lang="ru-RU" sz="2800" dirty="0"/>
              <a:t>Задача «Живой пень»</a:t>
            </a:r>
            <a:endParaRPr lang="ru-RU"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379" y="1267595"/>
            <a:ext cx="4133159" cy="281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60248" y="1089758"/>
            <a:ext cx="4479991" cy="3170099"/>
          </a:xfrm>
          <a:prstGeom prst="rect">
            <a:avLst/>
          </a:prstGeom>
        </p:spPr>
        <p:txBody>
          <a:bodyPr wrap="square">
            <a:spAutoFit/>
          </a:bodyPr>
          <a:lstStyle/>
          <a:p>
            <a:pPr algn="just"/>
            <a:r>
              <a:rPr lang="ru-RU" sz="2000" dirty="0"/>
              <a:t>Пень, оставшийся в лесу от спиленного или упавшего дерева, становится добычей жуков, личинок, микроорганизмов, и быстро разлагается. В лесу Каури, что в Новой Зеландии, исследователи обнаружили уникальный пень, который сразу же назвали живым. Исследователи отметили, что в 90 процентах</a:t>
            </a:r>
          </a:p>
        </p:txBody>
      </p:sp>
      <p:sp>
        <p:nvSpPr>
          <p:cNvPr id="6" name="Прямоугольник 5"/>
          <p:cNvSpPr/>
          <p:nvPr/>
        </p:nvSpPr>
        <p:spPr>
          <a:xfrm>
            <a:off x="160248" y="4183192"/>
            <a:ext cx="8712290" cy="1938992"/>
          </a:xfrm>
          <a:prstGeom prst="rect">
            <a:avLst/>
          </a:prstGeom>
        </p:spPr>
        <p:txBody>
          <a:bodyPr wrap="square">
            <a:spAutoFit/>
          </a:bodyPr>
          <a:lstStyle/>
          <a:p>
            <a:pPr algn="just"/>
            <a:r>
              <a:rPr lang="ru-RU" sz="2000" dirty="0"/>
              <a:t>случаях даже опытные биологи посчитали бы пень безжизненным. Но ростки на нем и особый цвет, подтверждающий жизнеспособность, ученых заинтересовали. Установив на пень специальные датчики, они выяснили — остаток дерева жив. Как вы можете объяснить это явление? (Может ли пень от упавшего дерева поддерживать жизнедеятельность в течение многих лет?)</a:t>
            </a:r>
          </a:p>
        </p:txBody>
      </p:sp>
    </p:spTree>
    <p:extLst>
      <p:ext uri="{BB962C8B-B14F-4D97-AF65-F5344CB8AC3E}">
        <p14:creationId xmlns:p14="http://schemas.microsoft.com/office/powerpoint/2010/main" val="22692394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1412776"/>
          <a:ext cx="7992887" cy="4392487"/>
        </p:xfrm>
        <a:graphic>
          <a:graphicData uri="http://schemas.openxmlformats.org/drawingml/2006/table">
            <a:tbl>
              <a:tblPr firstRow="1" firstCol="1" bandRow="1"/>
              <a:tblGrid>
                <a:gridCol w="2457744">
                  <a:extLst>
                    <a:ext uri="{9D8B030D-6E8A-4147-A177-3AD203B41FA5}">
                      <a16:colId xmlns:a16="http://schemas.microsoft.com/office/drawing/2014/main" val="20000"/>
                    </a:ext>
                  </a:extLst>
                </a:gridCol>
                <a:gridCol w="355759">
                  <a:extLst>
                    <a:ext uri="{9D8B030D-6E8A-4147-A177-3AD203B41FA5}">
                      <a16:colId xmlns:a16="http://schemas.microsoft.com/office/drawing/2014/main" val="20001"/>
                    </a:ext>
                  </a:extLst>
                </a:gridCol>
                <a:gridCol w="2367551">
                  <a:extLst>
                    <a:ext uri="{9D8B030D-6E8A-4147-A177-3AD203B41FA5}">
                      <a16:colId xmlns:a16="http://schemas.microsoft.com/office/drawing/2014/main" val="20002"/>
                    </a:ext>
                  </a:extLst>
                </a:gridCol>
                <a:gridCol w="354924">
                  <a:extLst>
                    <a:ext uri="{9D8B030D-6E8A-4147-A177-3AD203B41FA5}">
                      <a16:colId xmlns:a16="http://schemas.microsoft.com/office/drawing/2014/main" val="20003"/>
                    </a:ext>
                  </a:extLst>
                </a:gridCol>
                <a:gridCol w="2456909">
                  <a:extLst>
                    <a:ext uri="{9D8B030D-6E8A-4147-A177-3AD203B41FA5}">
                      <a16:colId xmlns:a16="http://schemas.microsoft.com/office/drawing/2014/main" val="20004"/>
                    </a:ext>
                  </a:extLst>
                </a:gridCol>
              </a:tblGrid>
              <a:tr h="1197951">
                <a:tc>
                  <a:txBody>
                    <a:bodyPr/>
                    <a:lstStyle/>
                    <a:p>
                      <a:pPr>
                        <a:lnSpc>
                          <a:spcPct val="115000"/>
                        </a:lnSpc>
                        <a:spcAft>
                          <a:spcPts val="0"/>
                        </a:spcAft>
                      </a:pPr>
                      <a:r>
                        <a:rPr lang="ru-RU" sz="1400" b="1" dirty="0">
                          <a:effectLst/>
                          <a:latin typeface="Times New Roman"/>
                          <a:ea typeface="Calibri"/>
                          <a:cs typeface="Times New Roman"/>
                        </a:rPr>
                        <a:t>Прошлое надсистемы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Роща каури</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Надсистема</a:t>
                      </a:r>
                    </a:p>
                    <a:p>
                      <a:pPr>
                        <a:lnSpc>
                          <a:spcPct val="115000"/>
                        </a:lnSpc>
                        <a:spcAft>
                          <a:spcPts val="0"/>
                        </a:spcAft>
                      </a:pPr>
                      <a:r>
                        <a:rPr lang="ru-RU" sz="1400" b="1" dirty="0">
                          <a:effectLst/>
                          <a:latin typeface="Times New Roman"/>
                          <a:ea typeface="Calibri"/>
                          <a:cs typeface="Times New Roman"/>
                        </a:rPr>
                        <a:t>Роща каури</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Будущее надсистемы</a:t>
                      </a:r>
                      <a:endParaRPr lang="ru-RU" sz="1200">
                        <a:effectLst/>
                        <a:latin typeface="Calibri"/>
                        <a:ea typeface="Calibri"/>
                        <a:cs typeface="Times New Roman"/>
                      </a:endParaRPr>
                    </a:p>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9317">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7951">
                <a:tc>
                  <a:txBody>
                    <a:bodyPr/>
                    <a:lstStyle/>
                    <a:p>
                      <a:pPr>
                        <a:lnSpc>
                          <a:spcPct val="115000"/>
                        </a:lnSpc>
                        <a:spcAft>
                          <a:spcPts val="0"/>
                        </a:spcAft>
                      </a:pPr>
                      <a:r>
                        <a:rPr lang="ru-RU" sz="1400" b="1" dirty="0">
                          <a:effectLst/>
                          <a:latin typeface="Times New Roman"/>
                          <a:ea typeface="Calibri"/>
                          <a:cs typeface="Times New Roman"/>
                        </a:rPr>
                        <a:t>Прошлое 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Дерево каури</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Система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«Живой» пень</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9317">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7951">
                <a:tc>
                  <a:txBody>
                    <a:bodyPr/>
                    <a:lstStyle/>
                    <a:p>
                      <a:pPr>
                        <a:lnSpc>
                          <a:spcPct val="115000"/>
                        </a:lnSpc>
                        <a:spcAft>
                          <a:spcPts val="0"/>
                        </a:spcAft>
                      </a:pPr>
                      <a:r>
                        <a:rPr lang="ru-RU" sz="1400" b="1" dirty="0">
                          <a:effectLst/>
                          <a:latin typeface="Times New Roman"/>
                          <a:ea typeface="Calibri"/>
                          <a:cs typeface="Times New Roman"/>
                        </a:rPr>
                        <a:t>Прошлое подсистемы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ствол, листья, корни, плоды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Подсистемы </a:t>
                      </a:r>
                    </a:p>
                    <a:p>
                      <a:pPr>
                        <a:lnSpc>
                          <a:spcPct val="115000"/>
                        </a:lnSpc>
                        <a:spcAft>
                          <a:spcPts val="0"/>
                        </a:spcAft>
                      </a:pPr>
                      <a:r>
                        <a:rPr lang="ru-RU" sz="1400" b="1" dirty="0">
                          <a:effectLst/>
                          <a:latin typeface="Times New Roman"/>
                          <a:ea typeface="Calibri"/>
                          <a:cs typeface="Times New Roman"/>
                        </a:rPr>
                        <a:t>Остаток ствола, корни</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подсистем</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p:cNvSpPr txBox="1"/>
          <p:nvPr/>
        </p:nvSpPr>
        <p:spPr>
          <a:xfrm>
            <a:off x="395536" y="603597"/>
            <a:ext cx="7589567" cy="523220"/>
          </a:xfrm>
          <a:prstGeom prst="rect">
            <a:avLst/>
          </a:prstGeom>
          <a:noFill/>
        </p:spPr>
        <p:txBody>
          <a:bodyPr wrap="square" rtlCol="0">
            <a:spAutoFit/>
          </a:bodyPr>
          <a:lstStyle/>
          <a:p>
            <a:pPr algn="l"/>
            <a:r>
              <a:rPr lang="ru-RU" sz="2800" dirty="0"/>
              <a:t>Задача «Живой пень»</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53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20A75BD-C90B-4177-BC6B-5E2B85194FE4}"/>
              </a:ext>
            </a:extLst>
          </p:cNvPr>
          <p:cNvSpPr>
            <a:spLocks noChangeArrowheads="1"/>
          </p:cNvSpPr>
          <p:nvPr/>
        </p:nvSpPr>
        <p:spPr bwMode="auto">
          <a:xfrm>
            <a:off x="179512" y="841789"/>
            <a:ext cx="82089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ru-RU" sz="2000" dirty="0">
                <a:solidFill>
                  <a:srgbClr val="000099"/>
                </a:solidFill>
              </a:rPr>
              <a:t>Фрагмент занятия по ТРИЗ с детьми 7-8 лет. </a:t>
            </a:r>
          </a:p>
          <a:p>
            <a:pPr marL="342900" indent="-342900">
              <a:lnSpc>
                <a:spcPct val="80000"/>
              </a:lnSpc>
              <a:spcBef>
                <a:spcPct val="20000"/>
              </a:spcBef>
            </a:pPr>
            <a:r>
              <a:rPr lang="ru-RU" sz="2000" dirty="0">
                <a:solidFill>
                  <a:srgbClr val="000099"/>
                </a:solidFill>
              </a:rPr>
              <a:t>Вопрос: </a:t>
            </a:r>
          </a:p>
          <a:p>
            <a:pPr marL="342900" indent="-342900">
              <a:lnSpc>
                <a:spcPct val="80000"/>
              </a:lnSpc>
              <a:spcBef>
                <a:spcPct val="20000"/>
              </a:spcBef>
            </a:pPr>
            <a:r>
              <a:rPr lang="ru-RU" sz="2000" dirty="0">
                <a:solidFill>
                  <a:srgbClr val="000099"/>
                </a:solidFill>
              </a:rPr>
              <a:t>Как вы думаете, что было на месте нашей школы </a:t>
            </a:r>
            <a:r>
              <a:rPr lang="ru-RU" sz="2000" u="sng" dirty="0">
                <a:solidFill>
                  <a:srgbClr val="000099"/>
                </a:solidFill>
              </a:rPr>
              <a:t>100 лет</a:t>
            </a:r>
            <a:r>
              <a:rPr lang="ru-RU" sz="2000" dirty="0">
                <a:solidFill>
                  <a:srgbClr val="000099"/>
                </a:solidFill>
              </a:rPr>
              <a:t> назад?</a:t>
            </a:r>
          </a:p>
          <a:p>
            <a:pPr marL="342900" indent="-342900">
              <a:lnSpc>
                <a:spcPct val="80000"/>
              </a:lnSpc>
              <a:spcBef>
                <a:spcPct val="20000"/>
              </a:spcBef>
            </a:pPr>
            <a:r>
              <a:rPr lang="ru-RU" sz="2000" dirty="0">
                <a:solidFill>
                  <a:srgbClr val="000099"/>
                </a:solidFill>
              </a:rPr>
              <a:t>Ответы:</a:t>
            </a:r>
          </a:p>
          <a:p>
            <a:pPr marL="342900" indent="-342900">
              <a:lnSpc>
                <a:spcPct val="80000"/>
              </a:lnSpc>
              <a:spcBef>
                <a:spcPct val="20000"/>
              </a:spcBef>
            </a:pPr>
            <a:r>
              <a:rPr lang="ru-RU" sz="2000" dirty="0">
                <a:solidFill>
                  <a:srgbClr val="000099"/>
                </a:solidFill>
              </a:rPr>
              <a:t>- Наверное, лес, в котором жили древние люди.</a:t>
            </a:r>
          </a:p>
        </p:txBody>
      </p:sp>
      <p:sp>
        <p:nvSpPr>
          <p:cNvPr id="3" name="Rectangle 3">
            <a:extLst>
              <a:ext uri="{FF2B5EF4-FFF2-40B4-BE49-F238E27FC236}">
                <a16:creationId xmlns:a16="http://schemas.microsoft.com/office/drawing/2014/main" id="{FDBC24FE-5FDF-4402-B9D8-DDD980A81EDE}"/>
              </a:ext>
            </a:extLst>
          </p:cNvPr>
          <p:cNvSpPr txBox="1">
            <a:spLocks noChangeArrowheads="1"/>
          </p:cNvSpPr>
          <p:nvPr/>
        </p:nvSpPr>
        <p:spPr>
          <a:xfrm>
            <a:off x="179512" y="2446536"/>
            <a:ext cx="5225811" cy="2196182"/>
          </a:xfrm>
          <a:prstGeom prst="rect">
            <a:avLst/>
          </a:prstGeom>
        </p:spPr>
        <p:txBody>
          <a:bodyPr/>
          <a:lst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a:lstStyle>
          <a:p>
            <a:pPr eaLnBrk="1" hangingPunct="1">
              <a:lnSpc>
                <a:spcPct val="80000"/>
              </a:lnSpc>
              <a:buFontTx/>
              <a:buNone/>
            </a:pPr>
            <a:r>
              <a:rPr lang="ru-RU" sz="2000" b="0" kern="0" dirty="0">
                <a:solidFill>
                  <a:srgbClr val="000099"/>
                </a:solidFill>
              </a:rPr>
              <a:t>- Нет, тут была война, все было разрушено…</a:t>
            </a:r>
          </a:p>
          <a:p>
            <a:pPr eaLnBrk="1" hangingPunct="1">
              <a:lnSpc>
                <a:spcPct val="80000"/>
              </a:lnSpc>
              <a:buFontTx/>
              <a:buNone/>
            </a:pPr>
            <a:r>
              <a:rPr lang="ru-RU" sz="2000" b="0" kern="0" dirty="0">
                <a:solidFill>
                  <a:srgbClr val="000099"/>
                </a:solidFill>
              </a:rPr>
              <a:t>- А может тут жили рыцари, и воины-каратисты…</a:t>
            </a:r>
          </a:p>
          <a:p>
            <a:pPr eaLnBrk="1" hangingPunct="1">
              <a:lnSpc>
                <a:spcPct val="80000"/>
              </a:lnSpc>
              <a:buFontTx/>
              <a:buNone/>
            </a:pPr>
            <a:endParaRPr lang="ru-RU" sz="2000" b="0" kern="0" dirty="0">
              <a:solidFill>
                <a:srgbClr val="000099"/>
              </a:solidFill>
            </a:endParaRPr>
          </a:p>
          <a:p>
            <a:pPr eaLnBrk="1" hangingPunct="1">
              <a:lnSpc>
                <a:spcPct val="80000"/>
              </a:lnSpc>
              <a:buFontTx/>
              <a:buNone/>
            </a:pPr>
            <a:r>
              <a:rPr lang="ru-RU" sz="2000" b="0" kern="0" dirty="0">
                <a:solidFill>
                  <a:srgbClr val="000099"/>
                </a:solidFill>
              </a:rPr>
              <a:t>Вопрос: </a:t>
            </a:r>
          </a:p>
          <a:p>
            <a:pPr eaLnBrk="1" hangingPunct="1">
              <a:lnSpc>
                <a:spcPct val="80000"/>
              </a:lnSpc>
              <a:buFontTx/>
              <a:buNone/>
            </a:pPr>
            <a:r>
              <a:rPr lang="ru-RU" sz="2000" b="0" kern="0" dirty="0">
                <a:solidFill>
                  <a:srgbClr val="000099"/>
                </a:solidFill>
              </a:rPr>
              <a:t>Спасибо. А </a:t>
            </a:r>
            <a:r>
              <a:rPr lang="ru-RU" sz="2000" b="0" u="sng" kern="0" dirty="0">
                <a:solidFill>
                  <a:srgbClr val="000099"/>
                </a:solidFill>
              </a:rPr>
              <a:t>6 тысяч лет</a:t>
            </a:r>
            <a:r>
              <a:rPr lang="ru-RU" sz="2000" b="0" kern="0" dirty="0">
                <a:solidFill>
                  <a:srgbClr val="000099"/>
                </a:solidFill>
              </a:rPr>
              <a:t> назад? </a:t>
            </a:r>
          </a:p>
        </p:txBody>
      </p:sp>
      <p:pic>
        <p:nvPicPr>
          <p:cNvPr id="4" name="Picture 4" descr="2_3009">
            <a:extLst>
              <a:ext uri="{FF2B5EF4-FFF2-40B4-BE49-F238E27FC236}">
                <a16:creationId xmlns:a16="http://schemas.microsoft.com/office/drawing/2014/main" id="{90E89587-91F7-43CD-9352-FF96ED4B8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379" y="2446536"/>
            <a:ext cx="3285324" cy="21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B6DE5A-F23D-4F10-B1C5-75689D41CC45}"/>
              </a:ext>
            </a:extLst>
          </p:cNvPr>
          <p:cNvSpPr txBox="1"/>
          <p:nvPr/>
        </p:nvSpPr>
        <p:spPr>
          <a:xfrm>
            <a:off x="179511" y="5068850"/>
            <a:ext cx="8617667" cy="1323439"/>
          </a:xfrm>
          <a:prstGeom prst="rect">
            <a:avLst/>
          </a:prstGeom>
          <a:noFill/>
        </p:spPr>
        <p:txBody>
          <a:bodyPr wrap="square">
            <a:spAutoFit/>
          </a:bodyPr>
          <a:lstStyle/>
          <a:p>
            <a:pPr eaLnBrk="1" hangingPunct="1">
              <a:lnSpc>
                <a:spcPct val="80000"/>
              </a:lnSpc>
              <a:buFontTx/>
              <a:buNone/>
            </a:pPr>
            <a:r>
              <a:rPr lang="ru-RU" sz="2000" b="0" kern="0" dirty="0">
                <a:solidFill>
                  <a:srgbClr val="000099"/>
                </a:solidFill>
              </a:rPr>
              <a:t>Ответы:</a:t>
            </a:r>
          </a:p>
          <a:p>
            <a:pPr eaLnBrk="1" hangingPunct="1">
              <a:lnSpc>
                <a:spcPct val="80000"/>
              </a:lnSpc>
              <a:buFontTx/>
              <a:buNone/>
            </a:pPr>
            <a:endParaRPr lang="ru-RU" sz="2000" b="0" kern="0" dirty="0">
              <a:solidFill>
                <a:srgbClr val="000099"/>
              </a:solidFill>
            </a:endParaRPr>
          </a:p>
          <a:p>
            <a:pPr eaLnBrk="1" hangingPunct="1">
              <a:lnSpc>
                <a:spcPct val="80000"/>
              </a:lnSpc>
            </a:pPr>
            <a:r>
              <a:rPr lang="ru-RU" sz="2000" b="0" kern="0" dirty="0">
                <a:solidFill>
                  <a:srgbClr val="000099"/>
                </a:solidFill>
              </a:rPr>
              <a:t>- Я знаю, все возили на телегах.</a:t>
            </a:r>
          </a:p>
          <a:p>
            <a:pPr marL="285750" indent="-285750" eaLnBrk="1" hangingPunct="1">
              <a:lnSpc>
                <a:spcPct val="80000"/>
              </a:lnSpc>
              <a:buFontTx/>
              <a:buChar char="-"/>
            </a:pPr>
            <a:endParaRPr lang="ru-RU" sz="2000" b="0" kern="0" dirty="0">
              <a:solidFill>
                <a:srgbClr val="000099"/>
              </a:solidFill>
            </a:endParaRPr>
          </a:p>
          <a:p>
            <a:pPr eaLnBrk="1" hangingPunct="1">
              <a:lnSpc>
                <a:spcPct val="80000"/>
              </a:lnSpc>
              <a:buFontTx/>
              <a:buNone/>
            </a:pPr>
            <a:r>
              <a:rPr lang="ru-RU" sz="2000" b="0" kern="0" dirty="0">
                <a:solidFill>
                  <a:srgbClr val="000099"/>
                </a:solidFill>
              </a:rPr>
              <a:t>- А еще в домах были печки, их топили дровами. </a:t>
            </a:r>
          </a:p>
        </p:txBody>
      </p:sp>
      <p:sp>
        <p:nvSpPr>
          <p:cNvPr id="7" name="TextBox 6">
            <a:extLst>
              <a:ext uri="{FF2B5EF4-FFF2-40B4-BE49-F238E27FC236}">
                <a16:creationId xmlns:a16="http://schemas.microsoft.com/office/drawing/2014/main" id="{581238D9-781D-44A2-B730-686D97932431}"/>
              </a:ext>
            </a:extLst>
          </p:cNvPr>
          <p:cNvSpPr txBox="1"/>
          <p:nvPr/>
        </p:nvSpPr>
        <p:spPr>
          <a:xfrm>
            <a:off x="179511" y="326183"/>
            <a:ext cx="6682927" cy="461665"/>
          </a:xfrm>
          <a:prstGeom prst="rect">
            <a:avLst/>
          </a:prstGeom>
          <a:noFill/>
        </p:spPr>
        <p:txBody>
          <a:bodyPr wrap="square" rtlCol="0">
            <a:spAutoFit/>
          </a:bodyPr>
          <a:lstStyle/>
          <a:p>
            <a:r>
              <a:rPr lang="ru-RU" sz="2400" b="1" dirty="0">
                <a:solidFill>
                  <a:srgbClr val="000099"/>
                </a:solidFill>
              </a:rPr>
              <a:t>Постановка задачи: как шагает время?</a:t>
            </a:r>
          </a:p>
        </p:txBody>
      </p:sp>
    </p:spTree>
    <p:extLst>
      <p:ext uri="{BB962C8B-B14F-4D97-AF65-F5344CB8AC3E}">
        <p14:creationId xmlns:p14="http://schemas.microsoft.com/office/powerpoint/2010/main" val="196473515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o">
            <a:extLst>
              <a:ext uri="{FF2B5EF4-FFF2-40B4-BE49-F238E27FC236}">
                <a16:creationId xmlns:a16="http://schemas.microsoft.com/office/drawing/2014/main" id="{4BBABF4D-9DE0-46EF-8CDA-3ADB42A95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492896"/>
            <a:ext cx="3455987" cy="345598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98F08CAE-EBD6-4887-8871-F3BE286263B1}"/>
              </a:ext>
            </a:extLst>
          </p:cNvPr>
          <p:cNvSpPr txBox="1">
            <a:spLocks noChangeArrowheads="1"/>
          </p:cNvSpPr>
          <p:nvPr/>
        </p:nvSpPr>
        <p:spPr>
          <a:xfrm>
            <a:off x="467544" y="1196752"/>
            <a:ext cx="8229600" cy="4857784"/>
          </a:xfrm>
          <a:prstGeom prst="rect">
            <a:avLst/>
          </a:prstGeom>
        </p:spPr>
        <p:txBody>
          <a:bodyPr/>
          <a:lst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a:lstStyle>
          <a:p>
            <a:pPr eaLnBrk="1" hangingPunct="1">
              <a:buFontTx/>
              <a:buNone/>
            </a:pPr>
            <a:r>
              <a:rPr lang="ru-RU" b="0" kern="0">
                <a:solidFill>
                  <a:srgbClr val="000099"/>
                </a:solidFill>
              </a:rPr>
              <a:t>Формирование представлений о времени, как о категории окружающего мира, имеющей следующие характеристики:</a:t>
            </a:r>
          </a:p>
          <a:p>
            <a:pPr eaLnBrk="1" hangingPunct="1"/>
            <a:r>
              <a:rPr lang="ru-RU" b="0" kern="0">
                <a:solidFill>
                  <a:srgbClr val="000099"/>
                </a:solidFill>
              </a:rPr>
              <a:t>Длительность</a:t>
            </a:r>
          </a:p>
          <a:p>
            <a:pPr eaLnBrk="1" hangingPunct="1"/>
            <a:r>
              <a:rPr lang="ru-RU" b="0" kern="0">
                <a:solidFill>
                  <a:srgbClr val="000099"/>
                </a:solidFill>
              </a:rPr>
              <a:t>Последовательность</a:t>
            </a:r>
          </a:p>
          <a:p>
            <a:pPr eaLnBrk="1" hangingPunct="1"/>
            <a:r>
              <a:rPr lang="ru-RU" b="0" kern="0">
                <a:solidFill>
                  <a:srgbClr val="000099"/>
                </a:solidFill>
              </a:rPr>
              <a:t>Периодичность </a:t>
            </a:r>
            <a:endParaRPr lang="ru-RU" b="0" kern="0" dirty="0">
              <a:solidFill>
                <a:srgbClr val="000099"/>
              </a:solidFill>
            </a:endParaRPr>
          </a:p>
        </p:txBody>
      </p:sp>
      <p:sp>
        <p:nvSpPr>
          <p:cNvPr id="4" name="TextBox 3">
            <a:extLst>
              <a:ext uri="{FF2B5EF4-FFF2-40B4-BE49-F238E27FC236}">
                <a16:creationId xmlns:a16="http://schemas.microsoft.com/office/drawing/2014/main" id="{EB94BC70-98F7-4AC6-8F5D-EF7C94476DE4}"/>
              </a:ext>
            </a:extLst>
          </p:cNvPr>
          <p:cNvSpPr txBox="1"/>
          <p:nvPr/>
        </p:nvSpPr>
        <p:spPr>
          <a:xfrm>
            <a:off x="392575" y="478558"/>
            <a:ext cx="6682927" cy="461665"/>
          </a:xfrm>
          <a:prstGeom prst="rect">
            <a:avLst/>
          </a:prstGeom>
          <a:noFill/>
        </p:spPr>
        <p:txBody>
          <a:bodyPr wrap="square" rtlCol="0">
            <a:spAutoFit/>
          </a:bodyPr>
          <a:lstStyle/>
          <a:p>
            <a:r>
              <a:rPr lang="ru-RU" sz="2400" b="1" dirty="0">
                <a:solidFill>
                  <a:srgbClr val="000099"/>
                </a:solidFill>
              </a:rPr>
              <a:t>Традиционный подход</a:t>
            </a:r>
          </a:p>
        </p:txBody>
      </p:sp>
    </p:spTree>
    <p:extLst>
      <p:ext uri="{BB962C8B-B14F-4D97-AF65-F5344CB8AC3E}">
        <p14:creationId xmlns:p14="http://schemas.microsoft.com/office/powerpoint/2010/main" val="363043747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эволюция">
            <a:extLst>
              <a:ext uri="{FF2B5EF4-FFF2-40B4-BE49-F238E27FC236}">
                <a16:creationId xmlns:a16="http://schemas.microsoft.com/office/drawing/2014/main" id="{E7C26575-1001-4604-BF02-2E291A4ADA38}"/>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t="29922" b="31093"/>
          <a:stretch>
            <a:fillRect/>
          </a:stretch>
        </p:blipFill>
        <p:spPr bwMode="auto">
          <a:xfrm>
            <a:off x="404812" y="3243709"/>
            <a:ext cx="81280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7D8DBE54-1C37-432B-9991-C8A24CE77C4E}"/>
              </a:ext>
            </a:extLst>
          </p:cNvPr>
          <p:cNvSpPr txBox="1">
            <a:spLocks noChangeArrowheads="1"/>
          </p:cNvSpPr>
          <p:nvPr/>
        </p:nvSpPr>
        <p:spPr>
          <a:xfrm>
            <a:off x="392575" y="980727"/>
            <a:ext cx="8435975" cy="4525963"/>
          </a:xfrm>
          <a:prstGeom prst="rect">
            <a:avLst/>
          </a:prstGeom>
        </p:spPr>
        <p:txBody>
          <a:bodyPr/>
          <a:lst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a:lstStyle>
          <a:p>
            <a:pPr eaLnBrk="1" hangingPunct="1">
              <a:buFontTx/>
              <a:buNone/>
              <a:defRPr/>
            </a:pPr>
            <a:r>
              <a:rPr lang="ru-RU" b="0" kern="0" dirty="0">
                <a:solidFill>
                  <a:srgbClr val="000099"/>
                </a:solidFill>
              </a:rPr>
              <a:t>Формирование понятия Время как:</a:t>
            </a:r>
          </a:p>
          <a:p>
            <a:pPr marL="514350" indent="-514350" eaLnBrk="1" hangingPunct="1">
              <a:buFont typeface="+mj-lt"/>
              <a:buAutoNum type="arabicPeriod"/>
              <a:defRPr/>
            </a:pPr>
            <a:r>
              <a:rPr lang="ru-RU" b="0" kern="0" dirty="0">
                <a:solidFill>
                  <a:srgbClr val="000099"/>
                </a:solidFill>
              </a:rPr>
              <a:t>Инструмент изобретательства</a:t>
            </a:r>
          </a:p>
          <a:p>
            <a:pPr marL="514350" indent="-514350" eaLnBrk="1" hangingPunct="1">
              <a:buFont typeface="+mj-lt"/>
              <a:buAutoNum type="arabicPeriod"/>
              <a:defRPr/>
            </a:pPr>
            <a:r>
              <a:rPr lang="ru-RU" b="0" kern="0" dirty="0">
                <a:solidFill>
                  <a:srgbClr val="000099"/>
                </a:solidFill>
              </a:rPr>
              <a:t>Линия эволюционного развития систем</a:t>
            </a:r>
          </a:p>
          <a:p>
            <a:pPr marL="514350" indent="-514350" eaLnBrk="1" hangingPunct="1">
              <a:buFont typeface="+mj-lt"/>
              <a:buAutoNum type="arabicPeriod"/>
              <a:defRPr/>
            </a:pPr>
            <a:r>
              <a:rPr lang="ru-RU" b="0" kern="0" dirty="0">
                <a:solidFill>
                  <a:srgbClr val="000099"/>
                </a:solidFill>
              </a:rPr>
              <a:t>Вектор развития личности </a:t>
            </a:r>
          </a:p>
        </p:txBody>
      </p:sp>
      <p:sp>
        <p:nvSpPr>
          <p:cNvPr id="4" name="TextBox 3">
            <a:extLst>
              <a:ext uri="{FF2B5EF4-FFF2-40B4-BE49-F238E27FC236}">
                <a16:creationId xmlns:a16="http://schemas.microsoft.com/office/drawing/2014/main" id="{82B3D7FA-21E4-41D6-B2B3-DDAFE81979D9}"/>
              </a:ext>
            </a:extLst>
          </p:cNvPr>
          <p:cNvSpPr txBox="1"/>
          <p:nvPr/>
        </p:nvSpPr>
        <p:spPr>
          <a:xfrm>
            <a:off x="392575" y="478558"/>
            <a:ext cx="6682927" cy="461665"/>
          </a:xfrm>
          <a:prstGeom prst="rect">
            <a:avLst/>
          </a:prstGeom>
          <a:noFill/>
        </p:spPr>
        <p:txBody>
          <a:bodyPr wrap="square" rtlCol="0">
            <a:spAutoFit/>
          </a:bodyPr>
          <a:lstStyle/>
          <a:p>
            <a:r>
              <a:rPr lang="ru-RU" sz="2400" b="1" dirty="0">
                <a:solidFill>
                  <a:srgbClr val="000099"/>
                </a:solidFill>
              </a:rPr>
              <a:t>Эволюционный подход</a:t>
            </a:r>
          </a:p>
        </p:txBody>
      </p:sp>
    </p:spTree>
    <p:extLst>
      <p:ext uri="{BB962C8B-B14F-4D97-AF65-F5344CB8AC3E}">
        <p14:creationId xmlns:p14="http://schemas.microsoft.com/office/powerpoint/2010/main" val="184666372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764" y="282134"/>
            <a:ext cx="7956376" cy="523220"/>
          </a:xfrm>
          <a:prstGeom prst="rect">
            <a:avLst/>
          </a:prstGeom>
          <a:noFill/>
        </p:spPr>
        <p:txBody>
          <a:bodyPr wrap="square" rtlCol="0">
            <a:spAutoFit/>
          </a:bodyPr>
          <a:lstStyle/>
          <a:p>
            <a:pPr algn="l"/>
            <a:r>
              <a:rPr lang="ru-RU" sz="2800" dirty="0"/>
              <a:t>Системный </a:t>
            </a:r>
            <a:r>
              <a:rPr lang="ru-RU" sz="2800" dirty="0" err="1"/>
              <a:t>Онто</a:t>
            </a:r>
            <a:r>
              <a:rPr lang="ru-RU" sz="2800" dirty="0"/>
              <a:t>- и Филогенез</a:t>
            </a:r>
            <a:endParaRPr lang="ru-RU" sz="3200" dirty="0">
              <a:latin typeface="Arial" panose="020B0604020202020204" pitchFamily="34" charset="0"/>
              <a:cs typeface="Arial" panose="020B0604020202020204" pitchFamily="34"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35432"/>
            <a:ext cx="417478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789" y="2852935"/>
            <a:ext cx="3808712" cy="3447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5536" y="3729806"/>
            <a:ext cx="3744416" cy="923330"/>
          </a:xfrm>
          <a:prstGeom prst="rect">
            <a:avLst/>
          </a:prstGeom>
          <a:noFill/>
        </p:spPr>
        <p:txBody>
          <a:bodyPr wrap="square" rtlCol="0">
            <a:spAutoFit/>
          </a:bodyPr>
          <a:lstStyle/>
          <a:p>
            <a:r>
              <a:rPr lang="ru-RU" sz="1800" dirty="0">
                <a:solidFill>
                  <a:prstClr val="black"/>
                </a:solidFill>
              </a:rPr>
              <a:t>Системный онтогенез – индивидуальное развитие - биография</a:t>
            </a:r>
          </a:p>
        </p:txBody>
      </p:sp>
      <p:sp>
        <p:nvSpPr>
          <p:cNvPr id="11" name="TextBox 10"/>
          <p:cNvSpPr txBox="1"/>
          <p:nvPr/>
        </p:nvSpPr>
        <p:spPr>
          <a:xfrm>
            <a:off x="4716016" y="2267580"/>
            <a:ext cx="3744416" cy="646331"/>
          </a:xfrm>
          <a:prstGeom prst="rect">
            <a:avLst/>
          </a:prstGeom>
          <a:noFill/>
        </p:spPr>
        <p:txBody>
          <a:bodyPr wrap="square" rtlCol="0">
            <a:spAutoFit/>
          </a:bodyPr>
          <a:lstStyle/>
          <a:p>
            <a:r>
              <a:rPr lang="ru-RU" sz="1800" dirty="0">
                <a:solidFill>
                  <a:prstClr val="black"/>
                </a:solidFill>
              </a:rPr>
              <a:t>Системный филогенез – эволюция</a:t>
            </a:r>
          </a:p>
        </p:txBody>
      </p:sp>
    </p:spTree>
    <p:extLst>
      <p:ext uri="{BB962C8B-B14F-4D97-AF65-F5344CB8AC3E}">
        <p14:creationId xmlns:p14="http://schemas.microsoft.com/office/powerpoint/2010/main" val="25111538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3" y="211914"/>
            <a:ext cx="7956376" cy="523220"/>
          </a:xfrm>
          <a:prstGeom prst="rect">
            <a:avLst/>
          </a:prstGeom>
          <a:noFill/>
        </p:spPr>
        <p:txBody>
          <a:bodyPr wrap="square" rtlCol="0">
            <a:spAutoFit/>
          </a:bodyPr>
          <a:lstStyle/>
          <a:p>
            <a:pPr algn="l"/>
            <a:r>
              <a:rPr lang="ru-RU" sz="2800" dirty="0"/>
              <a:t>Онтогенез для конкретного дерева</a:t>
            </a:r>
            <a:endParaRPr lang="ru-RU" sz="3200" dirty="0">
              <a:latin typeface="Arial" panose="020B0604020202020204" pitchFamily="34" charset="0"/>
              <a:cs typeface="Arial" panose="020B0604020202020204" pitchFamily="34" charset="0"/>
            </a:endParaRPr>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56"/>
          <a:stretch/>
        </p:blipFill>
        <p:spPr bwMode="auto">
          <a:xfrm>
            <a:off x="467543" y="735134"/>
            <a:ext cx="6943191" cy="550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4827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ABA93AC5-CDFB-4130-907D-0AACC0D79257}"/>
              </a:ext>
            </a:extLst>
          </p:cNvPr>
          <p:cNvSpPr txBox="1">
            <a:spLocks/>
          </p:cNvSpPr>
          <p:nvPr/>
        </p:nvSpPr>
        <p:spPr>
          <a:xfrm>
            <a:off x="457200" y="1142984"/>
            <a:ext cx="8229600" cy="4857784"/>
          </a:xfrm>
          <a:prstGeom prst="rect">
            <a:avLst/>
          </a:prstGeom>
        </p:spPr>
        <p:txBody>
          <a:bodyPr/>
          <a:lst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a:lstStyle>
          <a:p>
            <a:pPr marL="109728" indent="0">
              <a:buFont typeface="Wingdings 3"/>
              <a:buNone/>
            </a:pPr>
            <a:r>
              <a:rPr lang="ru-RU" kern="0" dirty="0"/>
              <a:t>Игры со словами:</a:t>
            </a:r>
          </a:p>
          <a:p>
            <a:pPr marL="109728" indent="0">
              <a:buFont typeface="Wingdings 3"/>
              <a:buNone/>
            </a:pPr>
            <a:r>
              <a:rPr lang="ru-RU" kern="0" dirty="0"/>
              <a:t>Что есть в море, озере, болоте, океане, а в речке нет?</a:t>
            </a:r>
          </a:p>
          <a:p>
            <a:pPr marL="109728" indent="0">
              <a:buFont typeface="Wingdings 3"/>
              <a:buNone/>
            </a:pPr>
            <a:r>
              <a:rPr lang="ru-RU" kern="0" dirty="0"/>
              <a:t>Летела стая совсем небольшая. Сколько птиц и какие?</a:t>
            </a:r>
          </a:p>
          <a:p>
            <a:pPr marL="109728" indent="0">
              <a:buFont typeface="Wingdings 3"/>
              <a:buNone/>
            </a:pPr>
            <a:r>
              <a:rPr lang="ru-RU" kern="0" dirty="0"/>
              <a:t>Есть ли в кисточке буква «Л»?</a:t>
            </a:r>
          </a:p>
          <a:p>
            <a:pPr marL="109728" indent="0">
              <a:buFont typeface="Wingdings 3"/>
              <a:buNone/>
            </a:pPr>
            <a:endParaRPr lang="ru-RU" kern="0" dirty="0"/>
          </a:p>
          <a:p>
            <a:pPr marL="109728" indent="0" algn="r">
              <a:buFont typeface="Wingdings 3"/>
              <a:buNone/>
            </a:pPr>
            <a:r>
              <a:rPr lang="ru-RU" kern="0" dirty="0"/>
              <a:t>Задачи «Да-</a:t>
            </a:r>
            <a:r>
              <a:rPr lang="ru-RU" kern="0" dirty="0" err="1"/>
              <a:t>нетки</a:t>
            </a:r>
            <a:r>
              <a:rPr lang="ru-RU" kern="0" dirty="0"/>
              <a:t>»</a:t>
            </a:r>
          </a:p>
          <a:p>
            <a:pPr algn="r">
              <a:buFont typeface="Arial" pitchFamily="34" charset="0"/>
              <a:buChar char="•"/>
            </a:pPr>
            <a:r>
              <a:rPr lang="ru-RU" kern="0" dirty="0"/>
              <a:t>«Сережка в кофе»</a:t>
            </a:r>
          </a:p>
          <a:p>
            <a:pPr algn="r">
              <a:buFont typeface="Arial" pitchFamily="34" charset="0"/>
              <a:buChar char="•"/>
            </a:pPr>
            <a:r>
              <a:rPr lang="ru-RU" kern="0" dirty="0"/>
              <a:t>«Человек под дождем»</a:t>
            </a:r>
          </a:p>
          <a:p>
            <a:pPr algn="r">
              <a:buFont typeface="Arial" pitchFamily="34" charset="0"/>
              <a:buChar char="•"/>
            </a:pPr>
            <a:r>
              <a:rPr lang="ru-RU" kern="0" dirty="0"/>
              <a:t>«Интервью с близнецами»</a:t>
            </a:r>
          </a:p>
        </p:txBody>
      </p:sp>
      <p:sp>
        <p:nvSpPr>
          <p:cNvPr id="3" name="TextBox 2">
            <a:extLst>
              <a:ext uri="{FF2B5EF4-FFF2-40B4-BE49-F238E27FC236}">
                <a16:creationId xmlns:a16="http://schemas.microsoft.com/office/drawing/2014/main" id="{B8F0FD7A-AA8A-4315-8EA6-10E7F1C12EF8}"/>
              </a:ext>
            </a:extLst>
          </p:cNvPr>
          <p:cNvSpPr txBox="1"/>
          <p:nvPr/>
        </p:nvSpPr>
        <p:spPr>
          <a:xfrm>
            <a:off x="585925" y="393939"/>
            <a:ext cx="4154750" cy="400110"/>
          </a:xfrm>
          <a:prstGeom prst="rect">
            <a:avLst/>
          </a:prstGeom>
          <a:noFill/>
        </p:spPr>
        <p:txBody>
          <a:bodyPr wrap="square" rtlCol="0">
            <a:spAutoFit/>
          </a:bodyPr>
          <a:lstStyle/>
          <a:p>
            <a:r>
              <a:rPr lang="ru-RU" sz="2000" b="1" dirty="0"/>
              <a:t>РАЗМИНКА</a:t>
            </a:r>
          </a:p>
        </p:txBody>
      </p:sp>
      <p:pic>
        <p:nvPicPr>
          <p:cNvPr id="4" name="Picture 2">
            <a:extLst>
              <a:ext uri="{FF2B5EF4-FFF2-40B4-BE49-F238E27FC236}">
                <a16:creationId xmlns:a16="http://schemas.microsoft.com/office/drawing/2014/main" id="{705E4E8A-DB71-4B33-BB45-4458E866F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3573016"/>
            <a:ext cx="268829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70694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6564" y="206883"/>
            <a:ext cx="7956376" cy="523220"/>
          </a:xfrm>
          <a:prstGeom prst="rect">
            <a:avLst/>
          </a:prstGeom>
          <a:noFill/>
        </p:spPr>
        <p:txBody>
          <a:bodyPr wrap="square" rtlCol="0">
            <a:spAutoFit/>
          </a:bodyPr>
          <a:lstStyle/>
          <a:p>
            <a:pPr algn="l"/>
            <a:r>
              <a:rPr lang="ru-RU" sz="2800" dirty="0"/>
              <a:t>Филогенез для деревьев</a:t>
            </a:r>
            <a:endParaRPr lang="ru-RU" sz="3200" dirty="0">
              <a:latin typeface="Arial" panose="020B0604020202020204" pitchFamily="34" charset="0"/>
              <a:cs typeface="Arial" panose="020B0604020202020204"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629523"/>
            <a:ext cx="8166467" cy="512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13731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1AFDC86-EF1D-4988-BA0F-2A19EA0CF654}"/>
              </a:ext>
            </a:extLst>
          </p:cNvPr>
          <p:cNvSpPr txBox="1">
            <a:spLocks noChangeArrowheads="1"/>
          </p:cNvSpPr>
          <p:nvPr/>
        </p:nvSpPr>
        <p:spPr>
          <a:xfrm>
            <a:off x="457200" y="1142984"/>
            <a:ext cx="8229600" cy="4857784"/>
          </a:xfrm>
          <a:prstGeom prst="rect">
            <a:avLst/>
          </a:prstGeom>
        </p:spPr>
        <p:txBody>
          <a:bodyPr/>
          <a:lstStyle>
            <a:lvl1pPr marL="233363" indent="-233363" algn="l" rtl="0" eaLnBrk="0" fontAlgn="base" hangingPunct="0">
              <a:lnSpc>
                <a:spcPct val="115000"/>
              </a:lnSpc>
              <a:spcBef>
                <a:spcPct val="30000"/>
              </a:spcBef>
              <a:spcAft>
                <a:spcPct val="30000"/>
              </a:spcAft>
              <a:buClr>
                <a:schemeClr val="hlink"/>
              </a:buClr>
              <a:buFont typeface="Wingdings 3"/>
              <a:buChar char="}"/>
              <a:defRPr b="1">
                <a:solidFill>
                  <a:schemeClr val="tx1"/>
                </a:solidFill>
                <a:latin typeface="+mn-lt"/>
                <a:ea typeface="+mn-ea"/>
                <a:cs typeface="+mn-cs"/>
              </a:defRPr>
            </a:lvl1pPr>
            <a:lvl2pPr marL="573088" indent="-225425" algn="l" rtl="0" eaLnBrk="0" fontAlgn="base" hangingPunct="0">
              <a:lnSpc>
                <a:spcPct val="115000"/>
              </a:lnSpc>
              <a:spcBef>
                <a:spcPct val="30000"/>
              </a:spcBef>
              <a:spcAft>
                <a:spcPct val="30000"/>
              </a:spcAft>
              <a:buClr>
                <a:schemeClr val="hlink"/>
              </a:buClr>
              <a:buSzPct val="120000"/>
              <a:buChar char="•"/>
              <a:defRPr sz="1600" b="1">
                <a:solidFill>
                  <a:schemeClr val="tx1"/>
                </a:solidFill>
                <a:latin typeface="+mn-lt"/>
              </a:defRPr>
            </a:lvl2pPr>
            <a:lvl3pPr marL="915988" indent="-228600" algn="l" rtl="0" eaLnBrk="0" fontAlgn="base" hangingPunct="0">
              <a:lnSpc>
                <a:spcPct val="115000"/>
              </a:lnSpc>
              <a:spcBef>
                <a:spcPct val="30000"/>
              </a:spcBef>
              <a:spcAft>
                <a:spcPct val="30000"/>
              </a:spcAft>
              <a:buClr>
                <a:schemeClr val="hlink"/>
              </a:buClr>
              <a:buChar char="•"/>
              <a:defRPr sz="1600" b="1">
                <a:solidFill>
                  <a:schemeClr val="tx1"/>
                </a:solidFill>
                <a:latin typeface="+mn-lt"/>
              </a:defRPr>
            </a:lvl3pPr>
            <a:lvl4pPr marL="1201738" indent="-171450" algn="l" rtl="0" eaLnBrk="0" fontAlgn="base" hangingPunct="0">
              <a:lnSpc>
                <a:spcPct val="115000"/>
              </a:lnSpc>
              <a:spcBef>
                <a:spcPct val="20000"/>
              </a:spcBef>
              <a:spcAft>
                <a:spcPct val="0"/>
              </a:spcAft>
              <a:buClr>
                <a:srgbClr val="993300"/>
              </a:buClr>
              <a:buFont typeface="Wingdings" pitchFamily="2" charset="2"/>
              <a:buChar char="§"/>
              <a:defRPr sz="1400">
                <a:solidFill>
                  <a:schemeClr val="tx1"/>
                </a:solidFill>
                <a:latin typeface="+mn-lt"/>
              </a:defRPr>
            </a:lvl4pPr>
            <a:lvl5pPr marL="1430338" indent="-114300" algn="l" rtl="0" eaLnBrk="0" fontAlgn="base" hangingPunct="0">
              <a:lnSpc>
                <a:spcPct val="115000"/>
              </a:lnSpc>
              <a:spcBef>
                <a:spcPct val="20000"/>
              </a:spcBef>
              <a:spcAft>
                <a:spcPct val="0"/>
              </a:spcAft>
              <a:buClr>
                <a:schemeClr val="accent1"/>
              </a:buClr>
              <a:buChar char="o"/>
              <a:defRPr sz="1400">
                <a:solidFill>
                  <a:schemeClr val="tx1"/>
                </a:solidFill>
                <a:latin typeface="+mn-lt"/>
              </a:defRPr>
            </a:lvl5pPr>
            <a:lvl6pPr marL="1887538" indent="-114300" algn="l" rtl="0" fontAlgn="base">
              <a:lnSpc>
                <a:spcPct val="115000"/>
              </a:lnSpc>
              <a:spcBef>
                <a:spcPct val="20000"/>
              </a:spcBef>
              <a:spcAft>
                <a:spcPct val="0"/>
              </a:spcAft>
              <a:buClr>
                <a:schemeClr val="accent1"/>
              </a:buClr>
              <a:buChar char="o"/>
              <a:defRPr sz="1400">
                <a:solidFill>
                  <a:schemeClr val="tx1"/>
                </a:solidFill>
                <a:latin typeface="+mn-lt"/>
              </a:defRPr>
            </a:lvl6pPr>
            <a:lvl7pPr marL="2344738" indent="-114300" algn="l" rtl="0" fontAlgn="base">
              <a:lnSpc>
                <a:spcPct val="115000"/>
              </a:lnSpc>
              <a:spcBef>
                <a:spcPct val="20000"/>
              </a:spcBef>
              <a:spcAft>
                <a:spcPct val="0"/>
              </a:spcAft>
              <a:buClr>
                <a:schemeClr val="accent1"/>
              </a:buClr>
              <a:buChar char="o"/>
              <a:defRPr sz="1400">
                <a:solidFill>
                  <a:schemeClr val="tx1"/>
                </a:solidFill>
                <a:latin typeface="+mn-lt"/>
              </a:defRPr>
            </a:lvl7pPr>
            <a:lvl8pPr marL="2801938" indent="-114300" algn="l" rtl="0" fontAlgn="base">
              <a:lnSpc>
                <a:spcPct val="115000"/>
              </a:lnSpc>
              <a:spcBef>
                <a:spcPct val="20000"/>
              </a:spcBef>
              <a:spcAft>
                <a:spcPct val="0"/>
              </a:spcAft>
              <a:buClr>
                <a:schemeClr val="accent1"/>
              </a:buClr>
              <a:buChar char="o"/>
              <a:defRPr sz="1400">
                <a:solidFill>
                  <a:schemeClr val="tx1"/>
                </a:solidFill>
                <a:latin typeface="+mn-lt"/>
              </a:defRPr>
            </a:lvl8pPr>
            <a:lvl9pPr marL="3259138" indent="-114300" algn="l" rtl="0" fontAlgn="base">
              <a:lnSpc>
                <a:spcPct val="115000"/>
              </a:lnSpc>
              <a:spcBef>
                <a:spcPct val="20000"/>
              </a:spcBef>
              <a:spcAft>
                <a:spcPct val="0"/>
              </a:spcAft>
              <a:buClr>
                <a:schemeClr val="accent1"/>
              </a:buClr>
              <a:buChar char="o"/>
              <a:defRPr sz="1400">
                <a:solidFill>
                  <a:schemeClr val="tx1"/>
                </a:solidFill>
                <a:latin typeface="+mn-lt"/>
              </a:defRPr>
            </a:lvl9pPr>
          </a:lstStyle>
          <a:p>
            <a:pPr algn="r" eaLnBrk="1" hangingPunct="1">
              <a:buFontTx/>
              <a:buNone/>
            </a:pPr>
            <a:r>
              <a:rPr lang="ru-RU" sz="2800" b="0" kern="0" dirty="0">
                <a:solidFill>
                  <a:srgbClr val="000099"/>
                </a:solidFill>
              </a:rPr>
              <a:t>Сегодня первый день</a:t>
            </a:r>
          </a:p>
          <a:p>
            <a:pPr algn="r" eaLnBrk="1" hangingPunct="1">
              <a:buFontTx/>
              <a:buNone/>
            </a:pPr>
            <a:r>
              <a:rPr lang="ru-RU" sz="2800" b="0" kern="0" dirty="0">
                <a:solidFill>
                  <a:srgbClr val="000099"/>
                </a:solidFill>
              </a:rPr>
              <a:t>Всей твоей </a:t>
            </a:r>
          </a:p>
          <a:p>
            <a:pPr algn="r" eaLnBrk="1" hangingPunct="1">
              <a:buFontTx/>
              <a:buNone/>
            </a:pPr>
            <a:r>
              <a:rPr lang="ru-RU" sz="2800" b="0" kern="0" dirty="0">
                <a:solidFill>
                  <a:srgbClr val="000099"/>
                </a:solidFill>
              </a:rPr>
              <a:t>Будущей жизни!</a:t>
            </a:r>
          </a:p>
          <a:p>
            <a:pPr algn="r" eaLnBrk="1" hangingPunct="1">
              <a:buFontTx/>
              <a:buNone/>
            </a:pPr>
            <a:r>
              <a:rPr lang="ru-RU" sz="2800" b="0" kern="0" dirty="0">
                <a:solidFill>
                  <a:srgbClr val="000099"/>
                </a:solidFill>
              </a:rPr>
              <a:t>Постарайся </a:t>
            </a:r>
          </a:p>
          <a:p>
            <a:pPr algn="r" eaLnBrk="1" hangingPunct="1">
              <a:buFontTx/>
              <a:buNone/>
            </a:pPr>
            <a:r>
              <a:rPr lang="ru-RU" sz="2800" b="0" kern="0" dirty="0">
                <a:solidFill>
                  <a:srgbClr val="000099"/>
                </a:solidFill>
              </a:rPr>
              <a:t>Не потерять его!</a:t>
            </a:r>
          </a:p>
          <a:p>
            <a:pPr eaLnBrk="1" hangingPunct="1">
              <a:buFontTx/>
              <a:buNone/>
            </a:pPr>
            <a:endParaRPr lang="ru-RU" sz="2800" kern="0" dirty="0">
              <a:solidFill>
                <a:schemeClr val="bg1"/>
              </a:solidFill>
            </a:endParaRPr>
          </a:p>
        </p:txBody>
      </p:sp>
      <p:pic>
        <p:nvPicPr>
          <p:cNvPr id="3" name="Picture 4">
            <a:extLst>
              <a:ext uri="{FF2B5EF4-FFF2-40B4-BE49-F238E27FC236}">
                <a16:creationId xmlns:a16="http://schemas.microsoft.com/office/drawing/2014/main" id="{514CE93E-2FAA-44AA-9B89-9A7B13C78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2984"/>
            <a:ext cx="22669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B00967F9-FE6C-4E75-9B83-10BA20A43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172" y="2870977"/>
            <a:ext cx="21986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31F6881-873D-4001-AEC4-E2FB1B1450AB}"/>
              </a:ext>
            </a:extLst>
          </p:cNvPr>
          <p:cNvSpPr txBox="1"/>
          <p:nvPr/>
        </p:nvSpPr>
        <p:spPr>
          <a:xfrm>
            <a:off x="392575" y="478558"/>
            <a:ext cx="8294225" cy="461665"/>
          </a:xfrm>
          <a:prstGeom prst="rect">
            <a:avLst/>
          </a:prstGeom>
          <a:noFill/>
        </p:spPr>
        <p:txBody>
          <a:bodyPr wrap="square" rtlCol="0">
            <a:spAutoFit/>
          </a:bodyPr>
          <a:lstStyle/>
          <a:p>
            <a:r>
              <a:rPr lang="ru-RU" sz="2400" b="1" dirty="0">
                <a:solidFill>
                  <a:srgbClr val="000099"/>
                </a:solidFill>
              </a:rPr>
              <a:t>Методика рационального использования времени</a:t>
            </a:r>
          </a:p>
        </p:txBody>
      </p:sp>
      <p:sp>
        <p:nvSpPr>
          <p:cNvPr id="6" name="TextBox 5">
            <a:extLst>
              <a:ext uri="{FF2B5EF4-FFF2-40B4-BE49-F238E27FC236}">
                <a16:creationId xmlns:a16="http://schemas.microsoft.com/office/drawing/2014/main" id="{4955B04A-D8AD-4BDD-93C4-E96227EEEAC4}"/>
              </a:ext>
            </a:extLst>
          </p:cNvPr>
          <p:cNvSpPr txBox="1"/>
          <p:nvPr/>
        </p:nvSpPr>
        <p:spPr>
          <a:xfrm>
            <a:off x="230819" y="4305670"/>
            <a:ext cx="2707689" cy="523220"/>
          </a:xfrm>
          <a:prstGeom prst="rect">
            <a:avLst/>
          </a:prstGeom>
          <a:noFill/>
        </p:spPr>
        <p:txBody>
          <a:bodyPr wrap="square" rtlCol="0">
            <a:spAutoFit/>
          </a:bodyPr>
          <a:lstStyle/>
          <a:p>
            <a:r>
              <a:rPr lang="ru-RU" sz="2800" kern="0" dirty="0">
                <a:solidFill>
                  <a:srgbClr val="000099"/>
                </a:solidFill>
              </a:rPr>
              <a:t>Любищев А.А.</a:t>
            </a:r>
          </a:p>
        </p:txBody>
      </p:sp>
      <p:sp>
        <p:nvSpPr>
          <p:cNvPr id="7" name="TextBox 6">
            <a:extLst>
              <a:ext uri="{FF2B5EF4-FFF2-40B4-BE49-F238E27FC236}">
                <a16:creationId xmlns:a16="http://schemas.microsoft.com/office/drawing/2014/main" id="{9713A7C5-1C13-4F9E-89D6-378050BEE320}"/>
              </a:ext>
            </a:extLst>
          </p:cNvPr>
          <p:cNvSpPr txBox="1"/>
          <p:nvPr/>
        </p:nvSpPr>
        <p:spPr>
          <a:xfrm flipH="1">
            <a:off x="2823098" y="5547400"/>
            <a:ext cx="3009530" cy="523220"/>
          </a:xfrm>
          <a:prstGeom prst="rect">
            <a:avLst/>
          </a:prstGeom>
          <a:noFill/>
        </p:spPr>
        <p:txBody>
          <a:bodyPr wrap="square" rtlCol="0">
            <a:spAutoFit/>
          </a:bodyPr>
          <a:lstStyle/>
          <a:p>
            <a:r>
              <a:rPr lang="ru-RU" sz="2800" kern="0" dirty="0" err="1">
                <a:solidFill>
                  <a:srgbClr val="000099"/>
                </a:solidFill>
              </a:rPr>
              <a:t>Альтшуллер</a:t>
            </a:r>
            <a:r>
              <a:rPr lang="ru-RU" sz="2800" kern="0" dirty="0">
                <a:solidFill>
                  <a:srgbClr val="000099"/>
                </a:solidFill>
              </a:rPr>
              <a:t> Г.С. </a:t>
            </a:r>
          </a:p>
        </p:txBody>
      </p:sp>
    </p:spTree>
    <p:extLst>
      <p:ext uri="{BB962C8B-B14F-4D97-AF65-F5344CB8AC3E}">
        <p14:creationId xmlns:p14="http://schemas.microsoft.com/office/powerpoint/2010/main" val="186385377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672" y="314460"/>
            <a:ext cx="7956376" cy="523220"/>
          </a:xfrm>
          <a:prstGeom prst="rect">
            <a:avLst/>
          </a:prstGeom>
          <a:noFill/>
        </p:spPr>
        <p:txBody>
          <a:bodyPr wrap="square" rtlCol="0">
            <a:spAutoFit/>
          </a:bodyPr>
          <a:lstStyle/>
          <a:p>
            <a:pPr algn="l"/>
            <a:r>
              <a:rPr lang="ru-RU" sz="2800" dirty="0"/>
              <a:t>Задание по системному оператору</a:t>
            </a:r>
            <a:endParaRPr lang="ru-RU" sz="3200" dirty="0">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nvGraphicFramePr>
        <p:xfrm>
          <a:off x="832513" y="2565780"/>
          <a:ext cx="7501319" cy="3676211"/>
        </p:xfrm>
        <a:graphic>
          <a:graphicData uri="http://schemas.openxmlformats.org/drawingml/2006/table">
            <a:tbl>
              <a:tblPr firstRow="1" firstCol="1" bandRow="1"/>
              <a:tblGrid>
                <a:gridCol w="2306591">
                  <a:extLst>
                    <a:ext uri="{9D8B030D-6E8A-4147-A177-3AD203B41FA5}">
                      <a16:colId xmlns:a16="http://schemas.microsoft.com/office/drawing/2014/main" val="20000"/>
                    </a:ext>
                  </a:extLst>
                </a:gridCol>
                <a:gridCol w="333880">
                  <a:extLst>
                    <a:ext uri="{9D8B030D-6E8A-4147-A177-3AD203B41FA5}">
                      <a16:colId xmlns:a16="http://schemas.microsoft.com/office/drawing/2014/main" val="20001"/>
                    </a:ext>
                  </a:extLst>
                </a:gridCol>
                <a:gridCol w="2221945">
                  <a:extLst>
                    <a:ext uri="{9D8B030D-6E8A-4147-A177-3AD203B41FA5}">
                      <a16:colId xmlns:a16="http://schemas.microsoft.com/office/drawing/2014/main" val="20002"/>
                    </a:ext>
                  </a:extLst>
                </a:gridCol>
                <a:gridCol w="333096">
                  <a:extLst>
                    <a:ext uri="{9D8B030D-6E8A-4147-A177-3AD203B41FA5}">
                      <a16:colId xmlns:a16="http://schemas.microsoft.com/office/drawing/2014/main" val="20003"/>
                    </a:ext>
                  </a:extLst>
                </a:gridCol>
                <a:gridCol w="2305807">
                  <a:extLst>
                    <a:ext uri="{9D8B030D-6E8A-4147-A177-3AD203B41FA5}">
                      <a16:colId xmlns:a16="http://schemas.microsoft.com/office/drawing/2014/main" val="20004"/>
                    </a:ext>
                  </a:extLst>
                </a:gridCol>
              </a:tblGrid>
              <a:tr h="1002603">
                <a:tc>
                  <a:txBody>
                    <a:bodyPr/>
                    <a:lstStyle/>
                    <a:p>
                      <a:pPr>
                        <a:lnSpc>
                          <a:spcPct val="115000"/>
                        </a:lnSpc>
                        <a:spcAft>
                          <a:spcPts val="0"/>
                        </a:spcAft>
                      </a:pPr>
                      <a:r>
                        <a:rPr lang="ru-RU" sz="1400" b="1" dirty="0">
                          <a:effectLst/>
                          <a:latin typeface="Times New Roman"/>
                          <a:ea typeface="Calibri"/>
                          <a:cs typeface="Times New Roman"/>
                        </a:rPr>
                        <a:t>Прошлое надсистемы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Надсистема</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Будущее надсистемы</a:t>
                      </a:r>
                      <a:endParaRPr lang="ru-RU" sz="1200">
                        <a:effectLst/>
                        <a:latin typeface="Calibri"/>
                        <a:ea typeface="Calibri"/>
                        <a:cs typeface="Times New Roman"/>
                      </a:endParaRPr>
                    </a:p>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4201">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2603">
                <a:tc>
                  <a:txBody>
                    <a:bodyPr/>
                    <a:lstStyle/>
                    <a:p>
                      <a:pPr>
                        <a:lnSpc>
                          <a:spcPct val="115000"/>
                        </a:lnSpc>
                        <a:spcAft>
                          <a:spcPts val="0"/>
                        </a:spcAft>
                      </a:pPr>
                      <a:r>
                        <a:rPr lang="ru-RU" sz="1400" b="1" dirty="0">
                          <a:effectLst/>
                          <a:latin typeface="Times New Roman"/>
                          <a:ea typeface="Calibri"/>
                          <a:cs typeface="Times New Roman"/>
                        </a:rPr>
                        <a:t>Прошлое 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Система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4201">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02603">
                <a:tc>
                  <a:txBody>
                    <a:bodyPr/>
                    <a:lstStyle/>
                    <a:p>
                      <a:pPr>
                        <a:lnSpc>
                          <a:spcPct val="115000"/>
                        </a:lnSpc>
                        <a:spcAft>
                          <a:spcPts val="0"/>
                        </a:spcAft>
                      </a:pPr>
                      <a:r>
                        <a:rPr lang="ru-RU" sz="1400" b="1" dirty="0">
                          <a:effectLst/>
                          <a:latin typeface="Times New Roman"/>
                          <a:ea typeface="Calibri"/>
                          <a:cs typeface="Times New Roman"/>
                        </a:rPr>
                        <a:t>Прошлое подсистемы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Подсистемы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подсистем</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extBox 3"/>
          <p:cNvSpPr txBox="1"/>
          <p:nvPr/>
        </p:nvSpPr>
        <p:spPr>
          <a:xfrm>
            <a:off x="313899" y="900752"/>
            <a:ext cx="8256895" cy="276999"/>
          </a:xfrm>
          <a:prstGeom prst="rect">
            <a:avLst/>
          </a:prstGeom>
          <a:noFill/>
        </p:spPr>
        <p:txBody>
          <a:bodyPr wrap="square" rtlCol="0">
            <a:spAutoFit/>
          </a:bodyPr>
          <a:lstStyle/>
          <a:p>
            <a:endParaRPr lang="ru-RU" dirty="0"/>
          </a:p>
        </p:txBody>
      </p:sp>
      <p:sp>
        <p:nvSpPr>
          <p:cNvPr id="5" name="TextBox 4"/>
          <p:cNvSpPr txBox="1"/>
          <p:nvPr/>
        </p:nvSpPr>
        <p:spPr>
          <a:xfrm>
            <a:off x="177672" y="900752"/>
            <a:ext cx="8611485" cy="1631216"/>
          </a:xfrm>
          <a:prstGeom prst="rect">
            <a:avLst/>
          </a:prstGeom>
          <a:noFill/>
        </p:spPr>
        <p:txBody>
          <a:bodyPr wrap="square" rtlCol="0">
            <a:spAutoFit/>
          </a:bodyPr>
          <a:lstStyle/>
          <a:p>
            <a:pPr algn="just"/>
            <a:r>
              <a:rPr lang="ru-RU" sz="2000" dirty="0"/>
              <a:t>1. Выберите объект (лучше выбрать что-то простое, хорошо Вам знакомое, для начала неживой, материальный объект, например, карандаш, сумка, скамейка, ножницы и т.д.). Заполните системный оператор для выбранного объекта – конкретной системы (онтогенез).</a:t>
            </a:r>
          </a:p>
          <a:p>
            <a:pPr algn="just"/>
            <a:r>
              <a:rPr lang="ru-RU" sz="2000" dirty="0"/>
              <a:t>Поясните какие </a:t>
            </a:r>
            <a:r>
              <a:rPr lang="ru-RU" sz="2000"/>
              <a:t>способы переходов </a:t>
            </a:r>
            <a:r>
              <a:rPr lang="ru-RU" sz="2000" dirty="0"/>
              <a:t>Вы использовали.</a:t>
            </a:r>
          </a:p>
        </p:txBody>
      </p:sp>
      <p:cxnSp>
        <p:nvCxnSpPr>
          <p:cNvPr id="6" name="Прямая соединительная линия 5">
            <a:extLst>
              <a:ext uri="{FF2B5EF4-FFF2-40B4-BE49-F238E27FC236}">
                <a16:creationId xmlns:a16="http://schemas.microsoft.com/office/drawing/2014/main" id="{CB2BA016-B7D2-42F8-BD21-8E1786FC8BFE}"/>
              </a:ext>
            </a:extLst>
          </p:cNvPr>
          <p:cNvCxnSpPr/>
          <p:nvPr/>
        </p:nvCxnSpPr>
        <p:spPr bwMode="auto">
          <a:xfrm>
            <a:off x="1917577" y="3568823"/>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Прямая соединительная линия 7">
            <a:extLst>
              <a:ext uri="{FF2B5EF4-FFF2-40B4-BE49-F238E27FC236}">
                <a16:creationId xmlns:a16="http://schemas.microsoft.com/office/drawing/2014/main" id="{CAEAC3D9-B7B7-41AB-9143-64D2038D4340}"/>
              </a:ext>
            </a:extLst>
          </p:cNvPr>
          <p:cNvCxnSpPr/>
          <p:nvPr/>
        </p:nvCxnSpPr>
        <p:spPr bwMode="auto">
          <a:xfrm>
            <a:off x="1864309" y="4901954"/>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Прямая соединительная линия 8">
            <a:extLst>
              <a:ext uri="{FF2B5EF4-FFF2-40B4-BE49-F238E27FC236}">
                <a16:creationId xmlns:a16="http://schemas.microsoft.com/office/drawing/2014/main" id="{4FCF8441-A63F-4D67-9010-160601743517}"/>
              </a:ext>
            </a:extLst>
          </p:cNvPr>
          <p:cNvCxnSpPr/>
          <p:nvPr/>
        </p:nvCxnSpPr>
        <p:spPr bwMode="auto">
          <a:xfrm>
            <a:off x="4495061" y="3568823"/>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Прямая соединительная линия 9">
            <a:extLst>
              <a:ext uri="{FF2B5EF4-FFF2-40B4-BE49-F238E27FC236}">
                <a16:creationId xmlns:a16="http://schemas.microsoft.com/office/drawing/2014/main" id="{81A877AE-0430-4EE3-8E58-01ED25CA42EA}"/>
              </a:ext>
            </a:extLst>
          </p:cNvPr>
          <p:cNvCxnSpPr/>
          <p:nvPr/>
        </p:nvCxnSpPr>
        <p:spPr bwMode="auto">
          <a:xfrm>
            <a:off x="4495061" y="4901954"/>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Прямая соединительная линия 10">
            <a:extLst>
              <a:ext uri="{FF2B5EF4-FFF2-40B4-BE49-F238E27FC236}">
                <a16:creationId xmlns:a16="http://schemas.microsoft.com/office/drawing/2014/main" id="{786AFD37-AC9C-4DBF-BA1B-E416CC042E0D}"/>
              </a:ext>
            </a:extLst>
          </p:cNvPr>
          <p:cNvCxnSpPr/>
          <p:nvPr/>
        </p:nvCxnSpPr>
        <p:spPr bwMode="auto">
          <a:xfrm>
            <a:off x="7099177" y="3568823"/>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Прямая соединительная линия 11">
            <a:extLst>
              <a:ext uri="{FF2B5EF4-FFF2-40B4-BE49-F238E27FC236}">
                <a16:creationId xmlns:a16="http://schemas.microsoft.com/office/drawing/2014/main" id="{BB47AE56-A122-48DF-88B1-B2D9C23E0751}"/>
              </a:ext>
            </a:extLst>
          </p:cNvPr>
          <p:cNvCxnSpPr/>
          <p:nvPr/>
        </p:nvCxnSpPr>
        <p:spPr bwMode="auto">
          <a:xfrm>
            <a:off x="7115453" y="4901954"/>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Прямая соединительная линия 12">
            <a:extLst>
              <a:ext uri="{FF2B5EF4-FFF2-40B4-BE49-F238E27FC236}">
                <a16:creationId xmlns:a16="http://schemas.microsoft.com/office/drawing/2014/main" id="{A3CCCA80-4475-4861-A15D-B08A67F61722}"/>
              </a:ext>
            </a:extLst>
          </p:cNvPr>
          <p:cNvCxnSpPr/>
          <p:nvPr/>
        </p:nvCxnSpPr>
        <p:spPr bwMode="auto">
          <a:xfrm>
            <a:off x="3142695" y="3000652"/>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Прямая соединительная линия 15">
            <a:extLst>
              <a:ext uri="{FF2B5EF4-FFF2-40B4-BE49-F238E27FC236}">
                <a16:creationId xmlns:a16="http://schemas.microsoft.com/office/drawing/2014/main" id="{C44B19EB-3B58-4325-813B-0E4FD0FC964F}"/>
              </a:ext>
            </a:extLst>
          </p:cNvPr>
          <p:cNvCxnSpPr/>
          <p:nvPr/>
        </p:nvCxnSpPr>
        <p:spPr bwMode="auto">
          <a:xfrm>
            <a:off x="5700943" y="2931110"/>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единительная линия 16">
            <a:extLst>
              <a:ext uri="{FF2B5EF4-FFF2-40B4-BE49-F238E27FC236}">
                <a16:creationId xmlns:a16="http://schemas.microsoft.com/office/drawing/2014/main" id="{A595F33C-5DF2-4C00-A420-79F520212B3F}"/>
              </a:ext>
            </a:extLst>
          </p:cNvPr>
          <p:cNvCxnSpPr/>
          <p:nvPr/>
        </p:nvCxnSpPr>
        <p:spPr bwMode="auto">
          <a:xfrm>
            <a:off x="3142695" y="4317506"/>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Прямая соединительная линия 17">
            <a:extLst>
              <a:ext uri="{FF2B5EF4-FFF2-40B4-BE49-F238E27FC236}">
                <a16:creationId xmlns:a16="http://schemas.microsoft.com/office/drawing/2014/main" id="{13BA3057-B68A-437A-8F94-2A005795412C}"/>
              </a:ext>
            </a:extLst>
          </p:cNvPr>
          <p:cNvCxnSpPr/>
          <p:nvPr/>
        </p:nvCxnSpPr>
        <p:spPr bwMode="auto">
          <a:xfrm>
            <a:off x="5700943" y="4317506"/>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Прямая соединительная линия 18">
            <a:extLst>
              <a:ext uri="{FF2B5EF4-FFF2-40B4-BE49-F238E27FC236}">
                <a16:creationId xmlns:a16="http://schemas.microsoft.com/office/drawing/2014/main" id="{913E133D-6FFB-4B1E-B8C1-5C6F5962122D}"/>
              </a:ext>
            </a:extLst>
          </p:cNvPr>
          <p:cNvCxnSpPr/>
          <p:nvPr/>
        </p:nvCxnSpPr>
        <p:spPr bwMode="auto">
          <a:xfrm>
            <a:off x="3142695" y="5678749"/>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Прямая соединительная линия 19">
            <a:extLst>
              <a:ext uri="{FF2B5EF4-FFF2-40B4-BE49-F238E27FC236}">
                <a16:creationId xmlns:a16="http://schemas.microsoft.com/office/drawing/2014/main" id="{EF90D9FC-0728-442E-97B5-363EC19A360C}"/>
              </a:ext>
            </a:extLst>
          </p:cNvPr>
          <p:cNvCxnSpPr/>
          <p:nvPr/>
        </p:nvCxnSpPr>
        <p:spPr bwMode="auto">
          <a:xfrm>
            <a:off x="5700943" y="5678749"/>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385971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672" y="314460"/>
            <a:ext cx="7956376" cy="523220"/>
          </a:xfrm>
          <a:prstGeom prst="rect">
            <a:avLst/>
          </a:prstGeom>
          <a:noFill/>
        </p:spPr>
        <p:txBody>
          <a:bodyPr wrap="square" rtlCol="0">
            <a:spAutoFit/>
          </a:bodyPr>
          <a:lstStyle/>
          <a:p>
            <a:pPr algn="l"/>
            <a:r>
              <a:rPr lang="ru-RU" sz="2800" dirty="0"/>
              <a:t>Задание по системному оператору</a:t>
            </a:r>
            <a:endParaRPr lang="ru-RU" sz="3200" dirty="0">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nvGraphicFramePr>
        <p:xfrm>
          <a:off x="832513" y="2565780"/>
          <a:ext cx="7501319" cy="3676211"/>
        </p:xfrm>
        <a:graphic>
          <a:graphicData uri="http://schemas.openxmlformats.org/drawingml/2006/table">
            <a:tbl>
              <a:tblPr firstRow="1" firstCol="1" bandRow="1"/>
              <a:tblGrid>
                <a:gridCol w="2306591">
                  <a:extLst>
                    <a:ext uri="{9D8B030D-6E8A-4147-A177-3AD203B41FA5}">
                      <a16:colId xmlns:a16="http://schemas.microsoft.com/office/drawing/2014/main" val="20000"/>
                    </a:ext>
                  </a:extLst>
                </a:gridCol>
                <a:gridCol w="333880">
                  <a:extLst>
                    <a:ext uri="{9D8B030D-6E8A-4147-A177-3AD203B41FA5}">
                      <a16:colId xmlns:a16="http://schemas.microsoft.com/office/drawing/2014/main" val="20001"/>
                    </a:ext>
                  </a:extLst>
                </a:gridCol>
                <a:gridCol w="2221945">
                  <a:extLst>
                    <a:ext uri="{9D8B030D-6E8A-4147-A177-3AD203B41FA5}">
                      <a16:colId xmlns:a16="http://schemas.microsoft.com/office/drawing/2014/main" val="20002"/>
                    </a:ext>
                  </a:extLst>
                </a:gridCol>
                <a:gridCol w="333096">
                  <a:extLst>
                    <a:ext uri="{9D8B030D-6E8A-4147-A177-3AD203B41FA5}">
                      <a16:colId xmlns:a16="http://schemas.microsoft.com/office/drawing/2014/main" val="20003"/>
                    </a:ext>
                  </a:extLst>
                </a:gridCol>
                <a:gridCol w="2305807">
                  <a:extLst>
                    <a:ext uri="{9D8B030D-6E8A-4147-A177-3AD203B41FA5}">
                      <a16:colId xmlns:a16="http://schemas.microsoft.com/office/drawing/2014/main" val="20004"/>
                    </a:ext>
                  </a:extLst>
                </a:gridCol>
              </a:tblGrid>
              <a:tr h="1002603">
                <a:tc>
                  <a:txBody>
                    <a:bodyPr/>
                    <a:lstStyle/>
                    <a:p>
                      <a:pPr>
                        <a:lnSpc>
                          <a:spcPct val="115000"/>
                        </a:lnSpc>
                        <a:spcAft>
                          <a:spcPts val="0"/>
                        </a:spcAft>
                      </a:pPr>
                      <a:r>
                        <a:rPr lang="ru-RU" sz="1400" b="1" dirty="0">
                          <a:effectLst/>
                          <a:latin typeface="Times New Roman"/>
                          <a:ea typeface="Calibri"/>
                          <a:cs typeface="Times New Roman"/>
                        </a:rPr>
                        <a:t>Прошлое надсистемы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Надсистема</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Будущее надсистемы</a:t>
                      </a:r>
                      <a:endParaRPr lang="ru-RU" sz="1200">
                        <a:effectLst/>
                        <a:latin typeface="Calibri"/>
                        <a:ea typeface="Calibri"/>
                        <a:cs typeface="Times New Roman"/>
                      </a:endParaRPr>
                    </a:p>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4201">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2603">
                <a:tc>
                  <a:txBody>
                    <a:bodyPr/>
                    <a:lstStyle/>
                    <a:p>
                      <a:pPr>
                        <a:lnSpc>
                          <a:spcPct val="115000"/>
                        </a:lnSpc>
                        <a:spcAft>
                          <a:spcPts val="0"/>
                        </a:spcAft>
                      </a:pPr>
                      <a:r>
                        <a:rPr lang="ru-RU" sz="1400" b="1" dirty="0">
                          <a:effectLst/>
                          <a:latin typeface="Times New Roman"/>
                          <a:ea typeface="Calibri"/>
                          <a:cs typeface="Times New Roman"/>
                        </a:rPr>
                        <a:t>Прошлое 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Система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4201">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02603">
                <a:tc>
                  <a:txBody>
                    <a:bodyPr/>
                    <a:lstStyle/>
                    <a:p>
                      <a:pPr>
                        <a:lnSpc>
                          <a:spcPct val="115000"/>
                        </a:lnSpc>
                        <a:spcAft>
                          <a:spcPts val="0"/>
                        </a:spcAft>
                      </a:pPr>
                      <a:r>
                        <a:rPr lang="ru-RU" sz="1400" b="1" dirty="0">
                          <a:effectLst/>
                          <a:latin typeface="Times New Roman"/>
                          <a:ea typeface="Calibri"/>
                          <a:cs typeface="Times New Roman"/>
                        </a:rPr>
                        <a:t>Прошлое подсистемы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Подсистемы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подсистем</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extBox 3"/>
          <p:cNvSpPr txBox="1"/>
          <p:nvPr/>
        </p:nvSpPr>
        <p:spPr>
          <a:xfrm>
            <a:off x="313899" y="900752"/>
            <a:ext cx="8256895" cy="276999"/>
          </a:xfrm>
          <a:prstGeom prst="rect">
            <a:avLst/>
          </a:prstGeom>
          <a:noFill/>
        </p:spPr>
        <p:txBody>
          <a:bodyPr wrap="square" rtlCol="0">
            <a:spAutoFit/>
          </a:bodyPr>
          <a:lstStyle/>
          <a:p>
            <a:endParaRPr lang="ru-RU" dirty="0"/>
          </a:p>
        </p:txBody>
      </p:sp>
      <p:sp>
        <p:nvSpPr>
          <p:cNvPr id="5" name="TextBox 4"/>
          <p:cNvSpPr txBox="1"/>
          <p:nvPr/>
        </p:nvSpPr>
        <p:spPr>
          <a:xfrm>
            <a:off x="177672" y="900752"/>
            <a:ext cx="8611485" cy="1631216"/>
          </a:xfrm>
          <a:prstGeom prst="rect">
            <a:avLst/>
          </a:prstGeom>
          <a:noFill/>
        </p:spPr>
        <p:txBody>
          <a:bodyPr wrap="square" rtlCol="0">
            <a:spAutoFit/>
          </a:bodyPr>
          <a:lstStyle/>
          <a:p>
            <a:pPr algn="just"/>
            <a:r>
              <a:rPr lang="ru-RU" sz="2000" dirty="0"/>
              <a:t>2. Выберите объект (лучше выбрать что-то простое, хорошо Вам знакомое, для начала неживой, материальный объект, например, карандаш, сумка, скамейка, ножницы и т.д.). Заполните системный оператор для выбранного объекта – класса объектов (филогенез).</a:t>
            </a:r>
          </a:p>
          <a:p>
            <a:pPr algn="just"/>
            <a:r>
              <a:rPr lang="ru-RU" sz="2000" dirty="0"/>
              <a:t>Поясните какие способы переходов Вы использовали.</a:t>
            </a:r>
          </a:p>
        </p:txBody>
      </p:sp>
      <p:cxnSp>
        <p:nvCxnSpPr>
          <p:cNvPr id="6" name="Прямая соединительная линия 5">
            <a:extLst>
              <a:ext uri="{FF2B5EF4-FFF2-40B4-BE49-F238E27FC236}">
                <a16:creationId xmlns:a16="http://schemas.microsoft.com/office/drawing/2014/main" id="{CB2BA016-B7D2-42F8-BD21-8E1786FC8BFE}"/>
              </a:ext>
            </a:extLst>
          </p:cNvPr>
          <p:cNvCxnSpPr/>
          <p:nvPr/>
        </p:nvCxnSpPr>
        <p:spPr bwMode="auto">
          <a:xfrm>
            <a:off x="1917577" y="3568823"/>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Прямая соединительная линия 7">
            <a:extLst>
              <a:ext uri="{FF2B5EF4-FFF2-40B4-BE49-F238E27FC236}">
                <a16:creationId xmlns:a16="http://schemas.microsoft.com/office/drawing/2014/main" id="{CAEAC3D9-B7B7-41AB-9143-64D2038D4340}"/>
              </a:ext>
            </a:extLst>
          </p:cNvPr>
          <p:cNvCxnSpPr/>
          <p:nvPr/>
        </p:nvCxnSpPr>
        <p:spPr bwMode="auto">
          <a:xfrm>
            <a:off x="1864309" y="4901954"/>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Прямая соединительная линия 8">
            <a:extLst>
              <a:ext uri="{FF2B5EF4-FFF2-40B4-BE49-F238E27FC236}">
                <a16:creationId xmlns:a16="http://schemas.microsoft.com/office/drawing/2014/main" id="{4FCF8441-A63F-4D67-9010-160601743517}"/>
              </a:ext>
            </a:extLst>
          </p:cNvPr>
          <p:cNvCxnSpPr/>
          <p:nvPr/>
        </p:nvCxnSpPr>
        <p:spPr bwMode="auto">
          <a:xfrm>
            <a:off x="4495061" y="3568823"/>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Прямая соединительная линия 9">
            <a:extLst>
              <a:ext uri="{FF2B5EF4-FFF2-40B4-BE49-F238E27FC236}">
                <a16:creationId xmlns:a16="http://schemas.microsoft.com/office/drawing/2014/main" id="{81A877AE-0430-4EE3-8E58-01ED25CA42EA}"/>
              </a:ext>
            </a:extLst>
          </p:cNvPr>
          <p:cNvCxnSpPr/>
          <p:nvPr/>
        </p:nvCxnSpPr>
        <p:spPr bwMode="auto">
          <a:xfrm>
            <a:off x="4495061" y="4901954"/>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Прямая соединительная линия 10">
            <a:extLst>
              <a:ext uri="{FF2B5EF4-FFF2-40B4-BE49-F238E27FC236}">
                <a16:creationId xmlns:a16="http://schemas.microsoft.com/office/drawing/2014/main" id="{786AFD37-AC9C-4DBF-BA1B-E416CC042E0D}"/>
              </a:ext>
            </a:extLst>
          </p:cNvPr>
          <p:cNvCxnSpPr/>
          <p:nvPr/>
        </p:nvCxnSpPr>
        <p:spPr bwMode="auto">
          <a:xfrm>
            <a:off x="7099177" y="3568823"/>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Прямая соединительная линия 11">
            <a:extLst>
              <a:ext uri="{FF2B5EF4-FFF2-40B4-BE49-F238E27FC236}">
                <a16:creationId xmlns:a16="http://schemas.microsoft.com/office/drawing/2014/main" id="{BB47AE56-A122-48DF-88B1-B2D9C23E0751}"/>
              </a:ext>
            </a:extLst>
          </p:cNvPr>
          <p:cNvCxnSpPr/>
          <p:nvPr/>
        </p:nvCxnSpPr>
        <p:spPr bwMode="auto">
          <a:xfrm>
            <a:off x="7115453" y="4901954"/>
            <a:ext cx="0" cy="321816"/>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Прямая соединительная линия 12">
            <a:extLst>
              <a:ext uri="{FF2B5EF4-FFF2-40B4-BE49-F238E27FC236}">
                <a16:creationId xmlns:a16="http://schemas.microsoft.com/office/drawing/2014/main" id="{A3CCCA80-4475-4861-A15D-B08A67F61722}"/>
              </a:ext>
            </a:extLst>
          </p:cNvPr>
          <p:cNvCxnSpPr/>
          <p:nvPr/>
        </p:nvCxnSpPr>
        <p:spPr bwMode="auto">
          <a:xfrm>
            <a:off x="3142695" y="3000652"/>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Прямая соединительная линия 15">
            <a:extLst>
              <a:ext uri="{FF2B5EF4-FFF2-40B4-BE49-F238E27FC236}">
                <a16:creationId xmlns:a16="http://schemas.microsoft.com/office/drawing/2014/main" id="{C44B19EB-3B58-4325-813B-0E4FD0FC964F}"/>
              </a:ext>
            </a:extLst>
          </p:cNvPr>
          <p:cNvCxnSpPr/>
          <p:nvPr/>
        </p:nvCxnSpPr>
        <p:spPr bwMode="auto">
          <a:xfrm>
            <a:off x="5700943" y="2931110"/>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единительная линия 16">
            <a:extLst>
              <a:ext uri="{FF2B5EF4-FFF2-40B4-BE49-F238E27FC236}">
                <a16:creationId xmlns:a16="http://schemas.microsoft.com/office/drawing/2014/main" id="{A595F33C-5DF2-4C00-A420-79F520212B3F}"/>
              </a:ext>
            </a:extLst>
          </p:cNvPr>
          <p:cNvCxnSpPr/>
          <p:nvPr/>
        </p:nvCxnSpPr>
        <p:spPr bwMode="auto">
          <a:xfrm>
            <a:off x="3142695" y="4317506"/>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Прямая соединительная линия 17">
            <a:extLst>
              <a:ext uri="{FF2B5EF4-FFF2-40B4-BE49-F238E27FC236}">
                <a16:creationId xmlns:a16="http://schemas.microsoft.com/office/drawing/2014/main" id="{13BA3057-B68A-437A-8F94-2A005795412C}"/>
              </a:ext>
            </a:extLst>
          </p:cNvPr>
          <p:cNvCxnSpPr/>
          <p:nvPr/>
        </p:nvCxnSpPr>
        <p:spPr bwMode="auto">
          <a:xfrm>
            <a:off x="5700943" y="4317506"/>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Прямая соединительная линия 18">
            <a:extLst>
              <a:ext uri="{FF2B5EF4-FFF2-40B4-BE49-F238E27FC236}">
                <a16:creationId xmlns:a16="http://schemas.microsoft.com/office/drawing/2014/main" id="{913E133D-6FFB-4B1E-B8C1-5C6F5962122D}"/>
              </a:ext>
            </a:extLst>
          </p:cNvPr>
          <p:cNvCxnSpPr/>
          <p:nvPr/>
        </p:nvCxnSpPr>
        <p:spPr bwMode="auto">
          <a:xfrm>
            <a:off x="3142695" y="5678749"/>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Прямая соединительная линия 19">
            <a:extLst>
              <a:ext uri="{FF2B5EF4-FFF2-40B4-BE49-F238E27FC236}">
                <a16:creationId xmlns:a16="http://schemas.microsoft.com/office/drawing/2014/main" id="{EF90D9FC-0728-442E-97B5-363EC19A360C}"/>
              </a:ext>
            </a:extLst>
          </p:cNvPr>
          <p:cNvCxnSpPr/>
          <p:nvPr/>
        </p:nvCxnSpPr>
        <p:spPr bwMode="auto">
          <a:xfrm>
            <a:off x="5700943" y="5678749"/>
            <a:ext cx="337352"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7341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0994" name="Группа 7"/>
          <p:cNvGrpSpPr>
            <a:grpSpLocks/>
          </p:cNvGrpSpPr>
          <p:nvPr/>
        </p:nvGrpSpPr>
        <p:grpSpPr bwMode="auto">
          <a:xfrm>
            <a:off x="892175" y="676275"/>
            <a:ext cx="7504113" cy="5629275"/>
            <a:chOff x="892507" y="675991"/>
            <a:chExt cx="7504113" cy="5629275"/>
          </a:xfrm>
        </p:grpSpPr>
        <p:pic>
          <p:nvPicPr>
            <p:cNvPr id="340995" name="Picture 4" descr="http://900igr.net/datas/geometrija/Prizma/0012-012-Spasibo-za-vniman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507" y="675991"/>
              <a:ext cx="7504113" cy="5629275"/>
            </a:xfrm>
            <a:prstGeom prst="rect">
              <a:avLst/>
            </a:prstGeom>
            <a:noFill/>
            <a:ln w="9525">
              <a:noFill/>
              <a:miter lim="800000"/>
              <a:headEnd/>
              <a:tailEnd/>
            </a:ln>
          </p:spPr>
        </p:pic>
        <p:pic>
          <p:nvPicPr>
            <p:cNvPr id="34099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7748" y="5163023"/>
              <a:ext cx="5138737" cy="1122363"/>
            </a:xfrm>
            <a:prstGeom prst="rect">
              <a:avLst/>
            </a:prstGeom>
            <a:noFill/>
            <a:ln w="12700" algn="ctr">
              <a:noFill/>
              <a:miter lim="800000"/>
              <a:headEnd/>
              <a:tailEnd/>
            </a:ln>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1720" y="247035"/>
            <a:ext cx="5760640" cy="523220"/>
          </a:xfrm>
          <a:prstGeom prst="rect">
            <a:avLst/>
          </a:prstGeom>
          <a:noFill/>
        </p:spPr>
        <p:txBody>
          <a:bodyPr wrap="square" rtlCol="0">
            <a:spAutoFit/>
          </a:bodyPr>
          <a:lstStyle/>
          <a:p>
            <a:pPr defTabSz="457200"/>
            <a:r>
              <a:rPr lang="ru-RU" sz="2800" dirty="0">
                <a:solidFill>
                  <a:srgbClr val="FFFFFF"/>
                </a:solidFill>
                <a:latin typeface="Arial"/>
              </a:rPr>
              <a:t>Приемы фантазирования</a:t>
            </a:r>
            <a:endParaRPr lang="ru-RU" sz="3200" dirty="0">
              <a:solidFill>
                <a:srgbClr val="FFFFFF"/>
              </a:solidFill>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ru-RU">
              <a:solidFill>
                <a:prstClr val="black"/>
              </a:solidFill>
              <a:latin typeface="Arial"/>
            </a:endParaRPr>
          </a:p>
        </p:txBody>
      </p:sp>
      <p:sp>
        <p:nvSpPr>
          <p:cNvPr id="8" name="Заголовок 1">
            <a:extLst>
              <a:ext uri="{FF2B5EF4-FFF2-40B4-BE49-F238E27FC236}">
                <a16:creationId xmlns:a16="http://schemas.microsoft.com/office/drawing/2014/main" id="{AD24C24F-A888-492C-936A-EDD4D0023B78}"/>
              </a:ext>
            </a:extLst>
          </p:cNvPr>
          <p:cNvSpPr txBox="1">
            <a:spLocks/>
          </p:cNvSpPr>
          <p:nvPr/>
        </p:nvSpPr>
        <p:spPr>
          <a:xfrm>
            <a:off x="557594" y="342793"/>
            <a:ext cx="8408854" cy="530266"/>
          </a:xfrm>
          <a:prstGeom prst="rect">
            <a:avLst/>
          </a:prstGeom>
        </p:spPr>
        <p:txBody>
          <a:bodyPr>
            <a:normAutofit fontScale="97500"/>
          </a:bodyPr>
          <a:lst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a:lstStyle>
          <a:p>
            <a:pPr>
              <a:buClrTx/>
            </a:pPr>
            <a:r>
              <a:rPr lang="ru-RU" sz="2800" kern="0" dirty="0">
                <a:solidFill>
                  <a:schemeClr val="tx1"/>
                </a:solidFill>
              </a:rPr>
              <a:t>Цель обучения АРИЗ - системное мышление</a:t>
            </a:r>
          </a:p>
        </p:txBody>
      </p:sp>
      <p:sp>
        <p:nvSpPr>
          <p:cNvPr id="9" name="TextBox 8">
            <a:extLst>
              <a:ext uri="{FF2B5EF4-FFF2-40B4-BE49-F238E27FC236}">
                <a16:creationId xmlns:a16="http://schemas.microsoft.com/office/drawing/2014/main" id="{E64CC755-CDD4-4B00-A38E-FBC82F6D77E5}"/>
              </a:ext>
            </a:extLst>
          </p:cNvPr>
          <p:cNvSpPr txBox="1"/>
          <p:nvPr/>
        </p:nvSpPr>
        <p:spPr>
          <a:xfrm>
            <a:off x="232012" y="1187356"/>
            <a:ext cx="8639033" cy="3102388"/>
          </a:xfrm>
          <a:prstGeom prst="rect">
            <a:avLst/>
          </a:prstGeom>
          <a:noFill/>
        </p:spPr>
        <p:txBody>
          <a:bodyPr wrap="square" rtlCol="0">
            <a:spAutoFit/>
          </a:bodyPr>
          <a:lstStyle/>
          <a:p>
            <a:pPr algn="just"/>
            <a:r>
              <a:rPr lang="ru-RU" sz="2400" dirty="0"/>
              <a:t>АРИЗ, прежде всего является инструментом для решения конкретных изобретательских задач, но любой инструмент, если его долго применять, оказывает определенное влияние на человека, использующего этот инструмент. Оказывает такое влияние и АРИЗ: если его серьезно и регулярно применять постепенно вырабатывает </a:t>
            </a:r>
            <a:r>
              <a:rPr lang="ru-RU" sz="2400" b="1" dirty="0"/>
              <a:t>новый стиль мышления. </a:t>
            </a:r>
          </a:p>
          <a:p>
            <a:pPr algn="r"/>
            <a:r>
              <a:rPr lang="ru-RU" sz="2400" dirty="0"/>
              <a:t>Г.С. </a:t>
            </a:r>
            <a:r>
              <a:rPr lang="ru-RU" sz="2400" dirty="0" err="1"/>
              <a:t>Альтшуллер</a:t>
            </a:r>
            <a:r>
              <a:rPr lang="ru-RU" sz="2400" dirty="0"/>
              <a:t>, 1976 г.</a:t>
            </a:r>
          </a:p>
        </p:txBody>
      </p:sp>
    </p:spTree>
    <p:extLst>
      <p:ext uri="{BB962C8B-B14F-4D97-AF65-F5344CB8AC3E}">
        <p14:creationId xmlns:p14="http://schemas.microsoft.com/office/powerpoint/2010/main" val="40787961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87D2154-F5CD-450A-B02C-5342B29D0AC9}"/>
              </a:ext>
            </a:extLst>
          </p:cNvPr>
          <p:cNvPicPr/>
          <p:nvPr/>
        </p:nvPicPr>
        <p:blipFill rotWithShape="1">
          <a:blip r:embed="rId2">
            <a:extLst>
              <a:ext uri="{28A0092B-C50C-407E-A947-70E740481C1C}">
                <a14:useLocalDpi xmlns:a14="http://schemas.microsoft.com/office/drawing/2010/main" val="0"/>
              </a:ext>
            </a:extLst>
          </a:blip>
          <a:srcRect b="11860"/>
          <a:stretch/>
        </p:blipFill>
        <p:spPr bwMode="auto">
          <a:xfrm>
            <a:off x="1015604" y="1258619"/>
            <a:ext cx="7409304" cy="4787074"/>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51830D9-5216-4C41-9C0F-D9F3FE5ED90C}"/>
              </a:ext>
            </a:extLst>
          </p:cNvPr>
          <p:cNvSpPr txBox="1"/>
          <p:nvPr/>
        </p:nvSpPr>
        <p:spPr>
          <a:xfrm>
            <a:off x="2121763" y="550697"/>
            <a:ext cx="4900474" cy="523220"/>
          </a:xfrm>
          <a:prstGeom prst="rect">
            <a:avLst/>
          </a:prstGeom>
          <a:noFill/>
        </p:spPr>
        <p:txBody>
          <a:bodyPr wrap="square" rtlCol="0">
            <a:spAutoFit/>
          </a:bodyPr>
          <a:lstStyle/>
          <a:p>
            <a:r>
              <a:rPr lang="ru-RU" sz="2800" b="1" dirty="0">
                <a:solidFill>
                  <a:srgbClr val="0070C0"/>
                </a:solidFill>
              </a:rPr>
              <a:t>СИСТЕМНЫЙ ОПЕРАТОР </a:t>
            </a:r>
          </a:p>
        </p:txBody>
      </p:sp>
    </p:spTree>
    <p:extLst>
      <p:ext uri="{BB962C8B-B14F-4D97-AF65-F5344CB8AC3E}">
        <p14:creationId xmlns:p14="http://schemas.microsoft.com/office/powerpoint/2010/main" val="35607426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1010" y="345336"/>
            <a:ext cx="5291945" cy="523220"/>
          </a:xfrm>
          <a:prstGeom prst="rect">
            <a:avLst/>
          </a:prstGeom>
          <a:noFill/>
        </p:spPr>
        <p:txBody>
          <a:bodyPr wrap="square" rtlCol="0">
            <a:spAutoFit/>
          </a:bodyPr>
          <a:lstStyle/>
          <a:p>
            <a:pPr algn="l"/>
            <a:r>
              <a:rPr lang="ru-RU" sz="2800" dirty="0"/>
              <a:t>Некоторые определения</a:t>
            </a:r>
            <a:endParaRPr lang="ru-RU" sz="2800" dirty="0">
              <a:latin typeface="Arial" panose="020B0604020202020204" pitchFamily="34" charset="0"/>
              <a:cs typeface="Arial" panose="020B0604020202020204" pitchFamily="34" charset="0"/>
            </a:endParaRPr>
          </a:p>
        </p:txBody>
      </p:sp>
      <p:sp>
        <p:nvSpPr>
          <p:cNvPr id="6" name="Прямоугольник 5"/>
          <p:cNvSpPr/>
          <p:nvPr/>
        </p:nvSpPr>
        <p:spPr>
          <a:xfrm>
            <a:off x="215516" y="1189668"/>
            <a:ext cx="8712967" cy="5509200"/>
          </a:xfrm>
          <a:prstGeom prst="rect">
            <a:avLst/>
          </a:prstGeom>
        </p:spPr>
        <p:txBody>
          <a:bodyPr wrap="square">
            <a:spAutoFit/>
          </a:bodyPr>
          <a:lstStyle/>
          <a:p>
            <a:pPr algn="just"/>
            <a:r>
              <a:rPr lang="ru-RU" sz="2200" dirty="0">
                <a:solidFill>
                  <a:prstClr val="black"/>
                </a:solidFill>
              </a:rPr>
              <a:t>СИСТЕМА – целое, состоящее из частей или элементов (ПОДСИСТЕМ), обладающее качественно новыми свойствами. Системы могут быть материальными и нематериальными. Любая система является частью НАДСИСТЕМЫ.</a:t>
            </a:r>
          </a:p>
          <a:p>
            <a:pPr algn="just"/>
            <a:r>
              <a:rPr lang="ru-RU" sz="2200" dirty="0">
                <a:solidFill>
                  <a:prstClr val="black"/>
                </a:solidFill>
              </a:rPr>
              <a:t>СВОЙСТВА – философская категория, выражающая такую сторону системы, которая обуславливает ее различие или общность с другими системами и обнаруживается в ее отношении к ним. Например, все материальные системы имеют свойство нагреваться. </a:t>
            </a:r>
          </a:p>
          <a:p>
            <a:pPr algn="just"/>
            <a:r>
              <a:rPr lang="ru-RU" sz="2200" dirty="0">
                <a:solidFill>
                  <a:prstClr val="black"/>
                </a:solidFill>
              </a:rPr>
              <a:t>ФУНКЦИИ СИСТЕМ. Субъект функции изменяет параметры объекта функции. Функцию системы определяет НАДСИСТЕМА, она может быть полезной, вредной, нейтральной, дополнительной.</a:t>
            </a:r>
          </a:p>
          <a:p>
            <a:pPr algn="just"/>
            <a:r>
              <a:rPr lang="ru-RU" sz="2200" dirty="0">
                <a:solidFill>
                  <a:prstClr val="black"/>
                </a:solidFill>
              </a:rPr>
              <a:t>СИСТЕМНЫЙ ОПЕРАТОР, девяти экранная схема, схема талантливого мышления – инструмент ТРИЗ, направленный на системное рассмотрение задачи.</a:t>
            </a:r>
          </a:p>
        </p:txBody>
      </p:sp>
    </p:spTree>
    <p:extLst>
      <p:ext uri="{BB962C8B-B14F-4D97-AF65-F5344CB8AC3E}">
        <p14:creationId xmlns:p14="http://schemas.microsoft.com/office/powerpoint/2010/main" val="16515524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18" y="381432"/>
            <a:ext cx="7776866" cy="523220"/>
          </a:xfrm>
          <a:prstGeom prst="rect">
            <a:avLst/>
          </a:prstGeom>
          <a:noFill/>
        </p:spPr>
        <p:txBody>
          <a:bodyPr wrap="square" rtlCol="0">
            <a:spAutoFit/>
          </a:bodyPr>
          <a:lstStyle/>
          <a:p>
            <a:r>
              <a:rPr lang="ru-RU" sz="2800" dirty="0"/>
              <a:t>Задача «Сбор сока финиковой пальмы».</a:t>
            </a:r>
            <a:endParaRPr lang="ru-RU" sz="2800" dirty="0">
              <a:latin typeface="Arial" panose="020B0604020202020204" pitchFamily="34" charset="0"/>
              <a:cs typeface="Arial" panose="020B0604020202020204" pitchFamily="34" charset="0"/>
            </a:endParaRPr>
          </a:p>
        </p:txBody>
      </p:sp>
      <p:sp>
        <p:nvSpPr>
          <p:cNvPr id="7" name="Прямоугольник 6"/>
          <p:cNvSpPr/>
          <p:nvPr/>
        </p:nvSpPr>
        <p:spPr>
          <a:xfrm>
            <a:off x="251518" y="904652"/>
            <a:ext cx="8460939" cy="2308324"/>
          </a:xfrm>
          <a:prstGeom prst="rect">
            <a:avLst/>
          </a:prstGeom>
        </p:spPr>
        <p:txBody>
          <a:bodyPr wrap="square">
            <a:spAutoFit/>
          </a:bodyPr>
          <a:lstStyle/>
          <a:p>
            <a:pPr algn="just"/>
            <a:r>
              <a:rPr lang="ru-RU" sz="2400" dirty="0">
                <a:solidFill>
                  <a:prstClr val="black"/>
                </a:solidFill>
              </a:rPr>
              <a:t>В Народной Республике Бангладеш, как утверждает статистика, 13 миллионов финиковых пальм. За сезон каждая пальма может дать 240 литров сладкого сока, идущего на изготовление пальмового сахара. Но для сбора сока надо сделать надрез на стволе под самой кроной. А это 20 метров высоты!.. Как быть? </a:t>
            </a:r>
          </a:p>
        </p:txBody>
      </p:sp>
      <p:pic>
        <p:nvPicPr>
          <p:cNvPr id="8" name="Рисунок 7"/>
          <p:cNvPicPr/>
          <p:nvPr/>
        </p:nvPicPr>
        <p:blipFill rotWithShape="1">
          <a:blip r:embed="rId2">
            <a:extLst>
              <a:ext uri="{28A0092B-C50C-407E-A947-70E740481C1C}">
                <a14:useLocalDpi xmlns:a14="http://schemas.microsoft.com/office/drawing/2010/main" val="0"/>
              </a:ext>
            </a:extLst>
          </a:blip>
          <a:srcRect b="8685"/>
          <a:stretch/>
        </p:blipFill>
        <p:spPr>
          <a:xfrm>
            <a:off x="5760129" y="3212976"/>
            <a:ext cx="2952328" cy="3110880"/>
          </a:xfrm>
          <a:prstGeom prst="rect">
            <a:avLst/>
          </a:prstGeom>
        </p:spPr>
      </p:pic>
    </p:spTree>
    <p:extLst>
      <p:ext uri="{BB962C8B-B14F-4D97-AF65-F5344CB8AC3E}">
        <p14:creationId xmlns:p14="http://schemas.microsoft.com/office/powerpoint/2010/main" val="5259921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9CD1BE8C-E30D-4433-BD1B-D4491B20F57A}"/>
              </a:ext>
            </a:extLst>
          </p:cNvPr>
          <p:cNvGraphicFramePr>
            <a:graphicFrameLocks noGrp="1"/>
          </p:cNvGraphicFramePr>
          <p:nvPr>
            <p:extLst>
              <p:ext uri="{D42A27DB-BD31-4B8C-83A1-F6EECF244321}">
                <p14:modId xmlns:p14="http://schemas.microsoft.com/office/powerpoint/2010/main" val="2920158626"/>
              </p:ext>
            </p:extLst>
          </p:nvPr>
        </p:nvGraphicFramePr>
        <p:xfrm>
          <a:off x="821340" y="843512"/>
          <a:ext cx="7501319" cy="4997996"/>
        </p:xfrm>
        <a:graphic>
          <a:graphicData uri="http://schemas.openxmlformats.org/drawingml/2006/table">
            <a:tbl>
              <a:tblPr firstRow="1" firstCol="1" bandRow="1"/>
              <a:tblGrid>
                <a:gridCol w="2306591">
                  <a:extLst>
                    <a:ext uri="{9D8B030D-6E8A-4147-A177-3AD203B41FA5}">
                      <a16:colId xmlns:a16="http://schemas.microsoft.com/office/drawing/2014/main" val="20000"/>
                    </a:ext>
                  </a:extLst>
                </a:gridCol>
                <a:gridCol w="333880">
                  <a:extLst>
                    <a:ext uri="{9D8B030D-6E8A-4147-A177-3AD203B41FA5}">
                      <a16:colId xmlns:a16="http://schemas.microsoft.com/office/drawing/2014/main" val="20001"/>
                    </a:ext>
                  </a:extLst>
                </a:gridCol>
                <a:gridCol w="2221945">
                  <a:extLst>
                    <a:ext uri="{9D8B030D-6E8A-4147-A177-3AD203B41FA5}">
                      <a16:colId xmlns:a16="http://schemas.microsoft.com/office/drawing/2014/main" val="20002"/>
                    </a:ext>
                  </a:extLst>
                </a:gridCol>
                <a:gridCol w="333096">
                  <a:extLst>
                    <a:ext uri="{9D8B030D-6E8A-4147-A177-3AD203B41FA5}">
                      <a16:colId xmlns:a16="http://schemas.microsoft.com/office/drawing/2014/main" val="20003"/>
                    </a:ext>
                  </a:extLst>
                </a:gridCol>
                <a:gridCol w="2305807">
                  <a:extLst>
                    <a:ext uri="{9D8B030D-6E8A-4147-A177-3AD203B41FA5}">
                      <a16:colId xmlns:a16="http://schemas.microsoft.com/office/drawing/2014/main" val="20004"/>
                    </a:ext>
                  </a:extLst>
                </a:gridCol>
              </a:tblGrid>
              <a:tr h="1363090">
                <a:tc>
                  <a:txBody>
                    <a:bodyPr/>
                    <a:lstStyle/>
                    <a:p>
                      <a:pPr>
                        <a:lnSpc>
                          <a:spcPct val="115000"/>
                        </a:lnSpc>
                        <a:spcAft>
                          <a:spcPts val="0"/>
                        </a:spcAft>
                      </a:pPr>
                      <a:r>
                        <a:rPr lang="ru-RU" sz="1600" b="1" dirty="0">
                          <a:effectLst/>
                          <a:latin typeface="Times New Roman"/>
                          <a:ea typeface="Calibri"/>
                          <a:cs typeface="Times New Roman"/>
                        </a:rPr>
                        <a:t>Прошлое надсистемы</a:t>
                      </a:r>
                      <a:endParaRPr lang="ru-RU" sz="1400" dirty="0">
                        <a:effectLst/>
                        <a:latin typeface="Calibri"/>
                        <a:ea typeface="Calibri"/>
                        <a:cs typeface="Times New Roman"/>
                      </a:endParaRPr>
                    </a:p>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600" b="1" dirty="0">
                          <a:effectLst/>
                          <a:latin typeface="Times New Roman"/>
                          <a:ea typeface="Calibri"/>
                          <a:cs typeface="Times New Roman"/>
                        </a:rPr>
                        <a:t>Надсистема</a:t>
                      </a:r>
                      <a:endParaRPr lang="ru-RU" sz="1400" dirty="0">
                        <a:effectLst/>
                        <a:latin typeface="Calibri"/>
                        <a:ea typeface="Calibri"/>
                        <a:cs typeface="Times New Roman"/>
                      </a:endParaRPr>
                    </a:p>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600" b="1">
                          <a:effectLst/>
                          <a:latin typeface="Times New Roman"/>
                          <a:ea typeface="Calibri"/>
                          <a:cs typeface="Times New Roman"/>
                        </a:rPr>
                        <a:t>Будущее надсистемы</a:t>
                      </a:r>
                      <a:endParaRPr lang="ru-RU" sz="1400">
                        <a:effectLst/>
                        <a:latin typeface="Calibri"/>
                        <a:ea typeface="Calibri"/>
                        <a:cs typeface="Times New Roman"/>
                      </a:endParaRPr>
                    </a:p>
                    <a:p>
                      <a:pPr>
                        <a:lnSpc>
                          <a:spcPct val="115000"/>
                        </a:lnSpc>
                        <a:spcAft>
                          <a:spcPts val="0"/>
                        </a:spcAft>
                      </a:pPr>
                      <a:r>
                        <a:rPr lang="ru-RU" sz="1600" b="1">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4363">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63090">
                <a:tc>
                  <a:txBody>
                    <a:bodyPr/>
                    <a:lstStyle/>
                    <a:p>
                      <a:pPr>
                        <a:lnSpc>
                          <a:spcPct val="115000"/>
                        </a:lnSpc>
                        <a:spcAft>
                          <a:spcPts val="0"/>
                        </a:spcAft>
                      </a:pPr>
                      <a:r>
                        <a:rPr lang="ru-RU" sz="1600" b="1" dirty="0">
                          <a:effectLst/>
                          <a:latin typeface="Times New Roman"/>
                          <a:ea typeface="Calibri"/>
                          <a:cs typeface="Times New Roman"/>
                        </a:rPr>
                        <a:t>Прошлое системы</a:t>
                      </a:r>
                      <a:endParaRPr lang="ru-RU" sz="1400" dirty="0">
                        <a:effectLst/>
                        <a:latin typeface="Calibri"/>
                        <a:ea typeface="Calibri"/>
                        <a:cs typeface="Times New Roman"/>
                      </a:endParaRPr>
                    </a:p>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600" b="1" dirty="0">
                          <a:effectLst/>
                          <a:latin typeface="Times New Roman"/>
                          <a:ea typeface="Calibri"/>
                          <a:cs typeface="Times New Roman"/>
                        </a:rPr>
                        <a:t>Система </a:t>
                      </a:r>
                      <a:endParaRPr lang="ru-RU" sz="1400" dirty="0">
                        <a:effectLst/>
                        <a:latin typeface="Calibri"/>
                        <a:ea typeface="Calibri"/>
                        <a:cs typeface="Times New Roman"/>
                      </a:endParaRPr>
                    </a:p>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600" b="1" dirty="0">
                          <a:effectLst/>
                          <a:latin typeface="Times New Roman"/>
                          <a:ea typeface="Calibri"/>
                          <a:cs typeface="Times New Roman"/>
                        </a:rPr>
                        <a:t>Будущее системы</a:t>
                      </a:r>
                      <a:endParaRPr lang="ru-RU" sz="1400" dirty="0">
                        <a:effectLst/>
                        <a:latin typeface="Calibri"/>
                        <a:ea typeface="Calibri"/>
                        <a:cs typeface="Times New Roman"/>
                      </a:endParaRPr>
                    </a:p>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4363">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600" b="1">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63090">
                <a:tc>
                  <a:txBody>
                    <a:bodyPr/>
                    <a:lstStyle/>
                    <a:p>
                      <a:pPr>
                        <a:lnSpc>
                          <a:spcPct val="115000"/>
                        </a:lnSpc>
                        <a:spcAft>
                          <a:spcPts val="0"/>
                        </a:spcAft>
                      </a:pPr>
                      <a:r>
                        <a:rPr lang="ru-RU" sz="1600" b="1" dirty="0">
                          <a:effectLst/>
                          <a:latin typeface="Times New Roman"/>
                          <a:ea typeface="Calibri"/>
                          <a:cs typeface="Times New Roman"/>
                        </a:rPr>
                        <a:t>Прошлое подсистемы</a:t>
                      </a:r>
                      <a:endParaRPr lang="ru-RU" sz="1400" dirty="0">
                        <a:effectLst/>
                        <a:latin typeface="Calibri"/>
                        <a:ea typeface="Calibri"/>
                        <a:cs typeface="Times New Roman"/>
                      </a:endParaRPr>
                    </a:p>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600" b="1" dirty="0">
                          <a:effectLst/>
                          <a:latin typeface="Times New Roman"/>
                          <a:ea typeface="Calibri"/>
                          <a:cs typeface="Times New Roman"/>
                        </a:rPr>
                        <a:t>Подсистемы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600" b="1" dirty="0">
                          <a:effectLst/>
                          <a:latin typeface="Times New Roman"/>
                          <a:ea typeface="Calibri"/>
                          <a:cs typeface="Times New Roman"/>
                        </a:rPr>
                        <a:t>Будущее подсистем</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4" name="Прямая соединительная линия 3">
            <a:extLst>
              <a:ext uri="{FF2B5EF4-FFF2-40B4-BE49-F238E27FC236}">
                <a16:creationId xmlns:a16="http://schemas.microsoft.com/office/drawing/2014/main" id="{DAB9C2DF-5118-4A4F-8E8A-40464F5C818F}"/>
              </a:ext>
            </a:extLst>
          </p:cNvPr>
          <p:cNvCxnSpPr/>
          <p:nvPr/>
        </p:nvCxnSpPr>
        <p:spPr bwMode="auto">
          <a:xfrm>
            <a:off x="1828800" y="2192784"/>
            <a:ext cx="0" cy="461639"/>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Прямая соединительная линия 4">
            <a:extLst>
              <a:ext uri="{FF2B5EF4-FFF2-40B4-BE49-F238E27FC236}">
                <a16:creationId xmlns:a16="http://schemas.microsoft.com/office/drawing/2014/main" id="{D6529F3F-8537-4C35-9111-F1688C9A977B}"/>
              </a:ext>
            </a:extLst>
          </p:cNvPr>
          <p:cNvCxnSpPr/>
          <p:nvPr/>
        </p:nvCxnSpPr>
        <p:spPr bwMode="auto">
          <a:xfrm>
            <a:off x="4572000" y="2192784"/>
            <a:ext cx="0" cy="461639"/>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Прямая соединительная линия 5">
            <a:extLst>
              <a:ext uri="{FF2B5EF4-FFF2-40B4-BE49-F238E27FC236}">
                <a16:creationId xmlns:a16="http://schemas.microsoft.com/office/drawing/2014/main" id="{500573EF-7AAB-4228-A22E-A7970E8005B8}"/>
              </a:ext>
            </a:extLst>
          </p:cNvPr>
          <p:cNvCxnSpPr/>
          <p:nvPr/>
        </p:nvCxnSpPr>
        <p:spPr bwMode="auto">
          <a:xfrm>
            <a:off x="7158361" y="2192784"/>
            <a:ext cx="0" cy="461639"/>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Прямая соединительная линия 6">
            <a:extLst>
              <a:ext uri="{FF2B5EF4-FFF2-40B4-BE49-F238E27FC236}">
                <a16:creationId xmlns:a16="http://schemas.microsoft.com/office/drawing/2014/main" id="{5D31D4D6-4405-4730-9E47-DDD17ABDAA0E}"/>
              </a:ext>
            </a:extLst>
          </p:cNvPr>
          <p:cNvCxnSpPr/>
          <p:nvPr/>
        </p:nvCxnSpPr>
        <p:spPr bwMode="auto">
          <a:xfrm>
            <a:off x="1828800" y="4008267"/>
            <a:ext cx="0" cy="461639"/>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Прямая соединительная линия 7">
            <a:extLst>
              <a:ext uri="{FF2B5EF4-FFF2-40B4-BE49-F238E27FC236}">
                <a16:creationId xmlns:a16="http://schemas.microsoft.com/office/drawing/2014/main" id="{706EA253-E09E-45C5-8C42-D17D7A836E0F}"/>
              </a:ext>
            </a:extLst>
          </p:cNvPr>
          <p:cNvCxnSpPr/>
          <p:nvPr/>
        </p:nvCxnSpPr>
        <p:spPr bwMode="auto">
          <a:xfrm>
            <a:off x="4506897" y="4008267"/>
            <a:ext cx="0" cy="461639"/>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Прямая соединительная линия 8">
            <a:extLst>
              <a:ext uri="{FF2B5EF4-FFF2-40B4-BE49-F238E27FC236}">
                <a16:creationId xmlns:a16="http://schemas.microsoft.com/office/drawing/2014/main" id="{CA536B9C-B19C-4754-BAB1-4E96C6A60BCD}"/>
              </a:ext>
            </a:extLst>
          </p:cNvPr>
          <p:cNvCxnSpPr/>
          <p:nvPr/>
        </p:nvCxnSpPr>
        <p:spPr bwMode="auto">
          <a:xfrm>
            <a:off x="7156881" y="4008267"/>
            <a:ext cx="0" cy="461639"/>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Прямая соединительная линия 9">
            <a:extLst>
              <a:ext uri="{FF2B5EF4-FFF2-40B4-BE49-F238E27FC236}">
                <a16:creationId xmlns:a16="http://schemas.microsoft.com/office/drawing/2014/main" id="{FABC6BEB-1FF2-411B-8A41-A6D4F6DD6CB9}"/>
              </a:ext>
            </a:extLst>
          </p:cNvPr>
          <p:cNvCxnSpPr/>
          <p:nvPr/>
        </p:nvCxnSpPr>
        <p:spPr bwMode="auto">
          <a:xfrm>
            <a:off x="3098307" y="1464814"/>
            <a:ext cx="381739"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Прямая соединительная линия 13">
            <a:extLst>
              <a:ext uri="{FF2B5EF4-FFF2-40B4-BE49-F238E27FC236}">
                <a16:creationId xmlns:a16="http://schemas.microsoft.com/office/drawing/2014/main" id="{B5681936-316B-4590-926F-A204E9923738}"/>
              </a:ext>
            </a:extLst>
          </p:cNvPr>
          <p:cNvCxnSpPr/>
          <p:nvPr/>
        </p:nvCxnSpPr>
        <p:spPr bwMode="auto">
          <a:xfrm>
            <a:off x="3098307" y="3286216"/>
            <a:ext cx="381739"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Прямая соединительная линия 14">
            <a:extLst>
              <a:ext uri="{FF2B5EF4-FFF2-40B4-BE49-F238E27FC236}">
                <a16:creationId xmlns:a16="http://schemas.microsoft.com/office/drawing/2014/main" id="{C9CCA046-8EA3-4513-A940-1DECCF445A19}"/>
              </a:ext>
            </a:extLst>
          </p:cNvPr>
          <p:cNvCxnSpPr/>
          <p:nvPr/>
        </p:nvCxnSpPr>
        <p:spPr bwMode="auto">
          <a:xfrm>
            <a:off x="3098307" y="5134251"/>
            <a:ext cx="381739"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Прямая соединительная линия 15">
            <a:extLst>
              <a:ext uri="{FF2B5EF4-FFF2-40B4-BE49-F238E27FC236}">
                <a16:creationId xmlns:a16="http://schemas.microsoft.com/office/drawing/2014/main" id="{8A5300BC-BA72-45B4-83BA-D3B54B8FD075}"/>
              </a:ext>
            </a:extLst>
          </p:cNvPr>
          <p:cNvCxnSpPr/>
          <p:nvPr/>
        </p:nvCxnSpPr>
        <p:spPr bwMode="auto">
          <a:xfrm>
            <a:off x="5659515" y="1469251"/>
            <a:ext cx="381739"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единительная линия 16">
            <a:extLst>
              <a:ext uri="{FF2B5EF4-FFF2-40B4-BE49-F238E27FC236}">
                <a16:creationId xmlns:a16="http://schemas.microsoft.com/office/drawing/2014/main" id="{D8D3508F-440D-433D-8C90-0FD881AC5433}"/>
              </a:ext>
            </a:extLst>
          </p:cNvPr>
          <p:cNvCxnSpPr/>
          <p:nvPr/>
        </p:nvCxnSpPr>
        <p:spPr bwMode="auto">
          <a:xfrm>
            <a:off x="5659515" y="3286216"/>
            <a:ext cx="381739"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Прямая соединительная линия 17">
            <a:extLst>
              <a:ext uri="{FF2B5EF4-FFF2-40B4-BE49-F238E27FC236}">
                <a16:creationId xmlns:a16="http://schemas.microsoft.com/office/drawing/2014/main" id="{DD802B06-B6EC-4517-8ACD-A42AC9DE99B3}"/>
              </a:ext>
            </a:extLst>
          </p:cNvPr>
          <p:cNvCxnSpPr/>
          <p:nvPr/>
        </p:nvCxnSpPr>
        <p:spPr bwMode="auto">
          <a:xfrm>
            <a:off x="5659515" y="5128331"/>
            <a:ext cx="381739" cy="0"/>
          </a:xfrm>
          <a:prstGeom prst="line">
            <a:avLst/>
          </a:prstGeom>
          <a:noFill/>
          <a:ln w="317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328215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728" y="110555"/>
            <a:ext cx="8838596" cy="523220"/>
          </a:xfrm>
          <a:prstGeom prst="rect">
            <a:avLst/>
          </a:prstGeom>
          <a:noFill/>
        </p:spPr>
        <p:txBody>
          <a:bodyPr wrap="square" rtlCol="0">
            <a:spAutoFit/>
          </a:bodyPr>
          <a:lstStyle/>
          <a:p>
            <a:r>
              <a:rPr lang="ru-RU" sz="2800" dirty="0"/>
              <a:t>Системный оператор. </a:t>
            </a:r>
            <a:r>
              <a:rPr lang="ru-RU" sz="2400" dirty="0"/>
              <a:t>Задача «Сбор пальмового сока»</a:t>
            </a:r>
            <a:endParaRPr lang="ru-RU" sz="2800"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nvGraphicFramePr>
        <p:xfrm>
          <a:off x="434020" y="1386774"/>
          <a:ext cx="7992887" cy="4405799"/>
        </p:xfrm>
        <a:graphic>
          <a:graphicData uri="http://schemas.openxmlformats.org/drawingml/2006/table">
            <a:tbl>
              <a:tblPr firstRow="1" firstCol="1" bandRow="1"/>
              <a:tblGrid>
                <a:gridCol w="2457744">
                  <a:extLst>
                    <a:ext uri="{9D8B030D-6E8A-4147-A177-3AD203B41FA5}">
                      <a16:colId xmlns:a16="http://schemas.microsoft.com/office/drawing/2014/main" val="20000"/>
                    </a:ext>
                  </a:extLst>
                </a:gridCol>
                <a:gridCol w="355759">
                  <a:extLst>
                    <a:ext uri="{9D8B030D-6E8A-4147-A177-3AD203B41FA5}">
                      <a16:colId xmlns:a16="http://schemas.microsoft.com/office/drawing/2014/main" val="20001"/>
                    </a:ext>
                  </a:extLst>
                </a:gridCol>
                <a:gridCol w="2367551">
                  <a:extLst>
                    <a:ext uri="{9D8B030D-6E8A-4147-A177-3AD203B41FA5}">
                      <a16:colId xmlns:a16="http://schemas.microsoft.com/office/drawing/2014/main" val="20002"/>
                    </a:ext>
                  </a:extLst>
                </a:gridCol>
                <a:gridCol w="354924">
                  <a:extLst>
                    <a:ext uri="{9D8B030D-6E8A-4147-A177-3AD203B41FA5}">
                      <a16:colId xmlns:a16="http://schemas.microsoft.com/office/drawing/2014/main" val="20003"/>
                    </a:ext>
                  </a:extLst>
                </a:gridCol>
                <a:gridCol w="2456909">
                  <a:extLst>
                    <a:ext uri="{9D8B030D-6E8A-4147-A177-3AD203B41FA5}">
                      <a16:colId xmlns:a16="http://schemas.microsoft.com/office/drawing/2014/main" val="20004"/>
                    </a:ext>
                  </a:extLst>
                </a:gridCol>
              </a:tblGrid>
              <a:tr h="1197951">
                <a:tc>
                  <a:txBody>
                    <a:bodyPr/>
                    <a:lstStyle/>
                    <a:p>
                      <a:pPr>
                        <a:lnSpc>
                          <a:spcPct val="115000"/>
                        </a:lnSpc>
                        <a:spcAft>
                          <a:spcPts val="0"/>
                        </a:spcAft>
                      </a:pPr>
                      <a:r>
                        <a:rPr lang="ru-RU" sz="1400" b="1" dirty="0">
                          <a:effectLst/>
                          <a:latin typeface="Times New Roman"/>
                          <a:ea typeface="Calibri"/>
                          <a:cs typeface="Times New Roman"/>
                        </a:rPr>
                        <a:t>Прошлое надсистемы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r>
                        <a:rPr lang="ru-RU" sz="1400" b="1" dirty="0">
                          <a:solidFill>
                            <a:srgbClr val="FF0000"/>
                          </a:solidFill>
                          <a:effectLst/>
                          <a:latin typeface="Times New Roman"/>
                          <a:ea typeface="Calibri"/>
                          <a:cs typeface="Times New Roman"/>
                        </a:rPr>
                        <a:t>Молодая плантация</a:t>
                      </a:r>
                      <a:endParaRPr lang="ru-RU" sz="12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Надсистема</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Пальмовая плантация,</a:t>
                      </a:r>
                    </a:p>
                    <a:p>
                      <a:pPr>
                        <a:lnSpc>
                          <a:spcPct val="115000"/>
                        </a:lnSpc>
                        <a:spcAft>
                          <a:spcPts val="0"/>
                        </a:spcAft>
                      </a:pPr>
                      <a:r>
                        <a:rPr lang="ru-RU" sz="1400" b="1" dirty="0">
                          <a:effectLst/>
                          <a:latin typeface="Times New Roman"/>
                          <a:ea typeface="Calibri"/>
                          <a:cs typeface="Times New Roman"/>
                        </a:rPr>
                        <a:t>СОСЕДНИЕ ПАЛЬМЫ </a:t>
                      </a:r>
                    </a:p>
                    <a:p>
                      <a:pPr>
                        <a:lnSpc>
                          <a:spcPct val="115000"/>
                        </a:lnSpc>
                        <a:spcAft>
                          <a:spcPts val="0"/>
                        </a:spcAft>
                      </a:pP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надсистемы</a:t>
                      </a:r>
                    </a:p>
                    <a:p>
                      <a:pPr>
                        <a:lnSpc>
                          <a:spcPct val="115000"/>
                        </a:lnSpc>
                        <a:spcAft>
                          <a:spcPts val="0"/>
                        </a:spcAft>
                      </a:pPr>
                      <a:endParaRPr lang="ru-RU" sz="1400" b="1" dirty="0">
                        <a:effectLst/>
                        <a:latin typeface="Times New Roman"/>
                        <a:ea typeface="Calibri"/>
                        <a:cs typeface="Times New Roman"/>
                      </a:endParaRPr>
                    </a:p>
                    <a:p>
                      <a:pPr>
                        <a:lnSpc>
                          <a:spcPct val="115000"/>
                        </a:lnSpc>
                        <a:spcAft>
                          <a:spcPts val="0"/>
                        </a:spcAft>
                      </a:pPr>
                      <a:r>
                        <a:rPr lang="ru-RU" sz="1400" b="1" dirty="0">
                          <a:solidFill>
                            <a:srgbClr val="FF0000"/>
                          </a:solidFill>
                          <a:effectLst/>
                          <a:latin typeface="Times New Roman"/>
                          <a:ea typeface="Calibri"/>
                          <a:cs typeface="Times New Roman"/>
                        </a:rPr>
                        <a:t>Плантация в сезон сбора сока</a:t>
                      </a:r>
                      <a:endParaRPr lang="ru-RU" sz="1200" dirty="0">
                        <a:solidFill>
                          <a:srgbClr val="FF0000"/>
                        </a:solidFill>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9317">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7951">
                <a:tc>
                  <a:txBody>
                    <a:bodyPr/>
                    <a:lstStyle/>
                    <a:p>
                      <a:pPr>
                        <a:lnSpc>
                          <a:spcPct val="115000"/>
                        </a:lnSpc>
                        <a:spcAft>
                          <a:spcPts val="0"/>
                        </a:spcAft>
                      </a:pPr>
                      <a:r>
                        <a:rPr lang="ru-RU" sz="1400" b="1" dirty="0">
                          <a:effectLst/>
                          <a:latin typeface="Times New Roman"/>
                          <a:ea typeface="Calibri"/>
                          <a:cs typeface="Times New Roman"/>
                        </a:rPr>
                        <a:t>Прошлое 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r>
                        <a:rPr lang="ru-RU" sz="1400" b="1" dirty="0">
                          <a:solidFill>
                            <a:srgbClr val="FF0000"/>
                          </a:solidFill>
                          <a:effectLst/>
                          <a:latin typeface="Times New Roman"/>
                          <a:ea typeface="Calibri"/>
                          <a:cs typeface="Times New Roman"/>
                        </a:rPr>
                        <a:t>Росток пальмы</a:t>
                      </a:r>
                      <a:endParaRPr lang="ru-RU" sz="12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Система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p>
                    <a:p>
                      <a:pPr>
                        <a:lnSpc>
                          <a:spcPct val="115000"/>
                        </a:lnSpc>
                        <a:spcAft>
                          <a:spcPts val="0"/>
                        </a:spcAft>
                      </a:pPr>
                      <a:r>
                        <a:rPr lang="ru-RU" sz="1400" b="1" dirty="0">
                          <a:solidFill>
                            <a:srgbClr val="FF0000"/>
                          </a:solidFill>
                          <a:effectLst/>
                          <a:latin typeface="Times New Roman"/>
                          <a:ea typeface="Calibri"/>
                          <a:cs typeface="Times New Roman"/>
                        </a:rPr>
                        <a:t>ПАЛЬМА</a:t>
                      </a:r>
                      <a:endParaRPr lang="ru-RU" sz="12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системы</a:t>
                      </a:r>
                    </a:p>
                    <a:p>
                      <a:pPr>
                        <a:lnSpc>
                          <a:spcPct val="115000"/>
                        </a:lnSpc>
                        <a:spcAft>
                          <a:spcPts val="0"/>
                        </a:spcAft>
                      </a:pPr>
                      <a:endParaRPr lang="ru-RU" sz="1400" b="1" dirty="0">
                        <a:effectLst/>
                        <a:latin typeface="Times New Roman"/>
                        <a:ea typeface="Calibri"/>
                        <a:cs typeface="Times New Roman"/>
                      </a:endParaRPr>
                    </a:p>
                    <a:p>
                      <a:pPr>
                        <a:lnSpc>
                          <a:spcPct val="115000"/>
                        </a:lnSpc>
                        <a:spcAft>
                          <a:spcPts val="0"/>
                        </a:spcAft>
                      </a:pPr>
                      <a:r>
                        <a:rPr lang="ru-RU" sz="1400" b="1" dirty="0">
                          <a:solidFill>
                            <a:srgbClr val="FF0000"/>
                          </a:solidFill>
                          <a:effectLst/>
                          <a:latin typeface="Times New Roman"/>
                          <a:ea typeface="Calibri"/>
                          <a:cs typeface="Times New Roman"/>
                        </a:rPr>
                        <a:t>ПАЛЬМЫ С ЛЕСТНИЦЕЙ</a:t>
                      </a:r>
                      <a:endParaRPr lang="ru-RU" sz="1200" dirty="0">
                        <a:solidFill>
                          <a:srgbClr val="FF0000"/>
                        </a:solidFill>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9317">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7951">
                <a:tc>
                  <a:txBody>
                    <a:bodyPr/>
                    <a:lstStyle/>
                    <a:p>
                      <a:pPr>
                        <a:lnSpc>
                          <a:spcPct val="115000"/>
                        </a:lnSpc>
                        <a:spcAft>
                          <a:spcPts val="0"/>
                        </a:spcAft>
                      </a:pPr>
                      <a:r>
                        <a:rPr lang="ru-RU" sz="1400" b="1" dirty="0">
                          <a:effectLst/>
                          <a:latin typeface="Times New Roman"/>
                          <a:ea typeface="Calibri"/>
                          <a:cs typeface="Times New Roman"/>
                        </a:rPr>
                        <a:t>Прошлое подсистемы</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a:t>
                      </a:r>
                      <a:endParaRPr lang="ru-RU" sz="1200" dirty="0">
                        <a:effectLst/>
                        <a:latin typeface="Calibri"/>
                        <a:ea typeface="Calibri"/>
                        <a:cs typeface="Times New Roman"/>
                      </a:endParaRPr>
                    </a:p>
                    <a:p>
                      <a:pPr>
                        <a:lnSpc>
                          <a:spcPct val="115000"/>
                        </a:lnSpc>
                        <a:spcAft>
                          <a:spcPts val="0"/>
                        </a:spcAft>
                      </a:pPr>
                      <a:r>
                        <a:rPr lang="ru-RU" sz="1400" b="1" dirty="0">
                          <a:effectLst/>
                          <a:latin typeface="Times New Roman"/>
                          <a:ea typeface="Calibri"/>
                          <a:cs typeface="Times New Roman"/>
                        </a:rPr>
                        <a:t> Молодой ствол,</a:t>
                      </a:r>
                    </a:p>
                    <a:p>
                      <a:pPr>
                        <a:lnSpc>
                          <a:spcPct val="115000"/>
                        </a:lnSpc>
                        <a:spcAft>
                          <a:spcPts val="0"/>
                        </a:spcAft>
                      </a:pPr>
                      <a:r>
                        <a:rPr lang="ru-RU" sz="1400" b="1" dirty="0">
                          <a:solidFill>
                            <a:srgbClr val="FF0000"/>
                          </a:solidFill>
                          <a:effectLst/>
                          <a:latin typeface="Times New Roman"/>
                          <a:ea typeface="Calibri"/>
                          <a:cs typeface="Times New Roman"/>
                        </a:rPr>
                        <a:t>Маленькая зарубка</a:t>
                      </a:r>
                      <a:endParaRPr lang="ru-RU" sz="12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Подсистемы </a:t>
                      </a:r>
                    </a:p>
                    <a:p>
                      <a:pPr>
                        <a:lnSpc>
                          <a:spcPct val="115000"/>
                        </a:lnSpc>
                        <a:spcAft>
                          <a:spcPts val="0"/>
                        </a:spcAft>
                      </a:pPr>
                      <a:r>
                        <a:rPr lang="ru-RU" sz="1400" b="1" dirty="0">
                          <a:effectLst/>
                          <a:latin typeface="Times New Roman"/>
                          <a:ea typeface="Calibri"/>
                          <a:cs typeface="Times New Roman"/>
                        </a:rPr>
                        <a:t>СТВОЛ</a:t>
                      </a:r>
                    </a:p>
                    <a:p>
                      <a:pPr>
                        <a:lnSpc>
                          <a:spcPct val="115000"/>
                        </a:lnSpc>
                        <a:spcAft>
                          <a:spcPts val="0"/>
                        </a:spcAft>
                      </a:pPr>
                      <a:r>
                        <a:rPr lang="ru-RU" sz="1400" b="1" dirty="0">
                          <a:solidFill>
                            <a:srgbClr val="FF0000"/>
                          </a:solidFill>
                          <a:effectLst/>
                          <a:latin typeface="Times New Roman"/>
                          <a:ea typeface="Calibri"/>
                          <a:cs typeface="Times New Roman"/>
                        </a:rPr>
                        <a:t>Несколько</a:t>
                      </a:r>
                      <a:r>
                        <a:rPr lang="ru-RU" sz="1400" b="1" dirty="0">
                          <a:effectLst/>
                          <a:latin typeface="Times New Roman"/>
                          <a:ea typeface="Calibri"/>
                          <a:cs typeface="Times New Roman"/>
                        </a:rPr>
                        <a:t> </a:t>
                      </a:r>
                      <a:r>
                        <a:rPr lang="ru-RU" sz="1400" b="1" dirty="0">
                          <a:solidFill>
                            <a:srgbClr val="FF0000"/>
                          </a:solidFill>
                          <a:effectLst/>
                          <a:latin typeface="Times New Roman"/>
                          <a:ea typeface="Calibri"/>
                          <a:cs typeface="Times New Roman"/>
                        </a:rPr>
                        <a:t>больших</a:t>
                      </a:r>
                      <a:r>
                        <a:rPr lang="ru-RU" sz="1400" b="1" dirty="0">
                          <a:effectLst/>
                          <a:latin typeface="Times New Roman"/>
                          <a:ea typeface="Calibri"/>
                          <a:cs typeface="Times New Roman"/>
                        </a:rPr>
                        <a:t> </a:t>
                      </a:r>
                      <a:r>
                        <a:rPr lang="ru-RU" sz="1400" b="1" dirty="0">
                          <a:solidFill>
                            <a:srgbClr val="FF0000"/>
                          </a:solidFill>
                          <a:effectLst/>
                          <a:latin typeface="Times New Roman"/>
                          <a:ea typeface="Calibri"/>
                          <a:cs typeface="Times New Roman"/>
                        </a:rPr>
                        <a:t>зарубок</a:t>
                      </a:r>
                      <a:endParaRPr lang="ru-RU" sz="12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effectLst/>
                          <a:latin typeface="Times New Roman"/>
                          <a:ea typeface="Calibri"/>
                          <a:cs typeface="Times New Roman"/>
                        </a:rPr>
                        <a:t> </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ru-RU" sz="1400" b="1" dirty="0">
                          <a:effectLst/>
                          <a:latin typeface="Times New Roman"/>
                          <a:ea typeface="Calibri"/>
                          <a:cs typeface="Times New Roman"/>
                        </a:rPr>
                        <a:t>Будущее подсистем</a:t>
                      </a:r>
                    </a:p>
                    <a:p>
                      <a:pPr>
                        <a:lnSpc>
                          <a:spcPct val="115000"/>
                        </a:lnSpc>
                        <a:spcAft>
                          <a:spcPts val="0"/>
                        </a:spcAft>
                      </a:pPr>
                      <a:endParaRPr lang="ru-RU" sz="1400" b="1" dirty="0">
                        <a:effectLst/>
                        <a:latin typeface="Times New Roman"/>
                        <a:ea typeface="Calibri"/>
                        <a:cs typeface="Times New Roman"/>
                      </a:endParaRPr>
                    </a:p>
                    <a:p>
                      <a:pPr>
                        <a:lnSpc>
                          <a:spcPct val="115000"/>
                        </a:lnSpc>
                        <a:spcAft>
                          <a:spcPts val="0"/>
                        </a:spcAft>
                      </a:pPr>
                      <a:r>
                        <a:rPr lang="ru-RU" sz="1400" b="1" dirty="0">
                          <a:solidFill>
                            <a:srgbClr val="FF0000"/>
                          </a:solidFill>
                          <a:effectLst/>
                          <a:latin typeface="Times New Roman"/>
                          <a:ea typeface="Calibri"/>
                          <a:cs typeface="Times New Roman"/>
                        </a:rPr>
                        <a:t>Лестница</a:t>
                      </a:r>
                      <a:r>
                        <a:rPr lang="ru-RU" sz="1400" b="1" baseline="0" dirty="0">
                          <a:solidFill>
                            <a:srgbClr val="FF0000"/>
                          </a:solidFill>
                          <a:effectLst/>
                          <a:latin typeface="Times New Roman"/>
                          <a:ea typeface="Calibri"/>
                          <a:cs typeface="Times New Roman"/>
                        </a:rPr>
                        <a:t> из больших зарубок на стволе</a:t>
                      </a:r>
                      <a:endParaRPr lang="ru-RU" sz="12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10" name="Прямая соединительная линия 9"/>
          <p:cNvCxnSpPr/>
          <p:nvPr/>
        </p:nvCxnSpPr>
        <p:spPr>
          <a:xfrm>
            <a:off x="1547664" y="263691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843808" y="1988840"/>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1547664" y="421615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4307632" y="4226549"/>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7102089" y="421615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7092280" y="263691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283968" y="2636912"/>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80112" y="1988840"/>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873075" y="3570738"/>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5603020" y="3578932"/>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2845455" y="5157192"/>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5580112" y="5157192"/>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5505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947" y="248540"/>
            <a:ext cx="8634099" cy="523220"/>
          </a:xfrm>
          <a:prstGeom prst="rect">
            <a:avLst/>
          </a:prstGeom>
          <a:noFill/>
        </p:spPr>
        <p:txBody>
          <a:bodyPr wrap="square" rtlCol="0">
            <a:spAutoFit/>
          </a:bodyPr>
          <a:lstStyle/>
          <a:p>
            <a:r>
              <a:rPr lang="ru-RU" sz="2800" dirty="0"/>
              <a:t>Задача «Сбор сока финиковой пальмы</a:t>
            </a:r>
            <a:r>
              <a:rPr lang="ru-RU" sz="2800" dirty="0">
                <a:solidFill>
                  <a:srgbClr val="FFFFFF"/>
                </a:solidFill>
              </a:rPr>
              <a:t>».</a:t>
            </a:r>
            <a:endParaRPr lang="ru-RU" sz="2800" dirty="0">
              <a:solidFill>
                <a:srgbClr val="FFFFFF"/>
              </a:solidFill>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99686"/>
            <a:ext cx="3528392" cy="265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236947" y="808505"/>
            <a:ext cx="8799549" cy="1631216"/>
          </a:xfrm>
          <a:prstGeom prst="rect">
            <a:avLst/>
          </a:prstGeom>
        </p:spPr>
        <p:txBody>
          <a:bodyPr wrap="square">
            <a:spAutoFit/>
          </a:bodyPr>
          <a:lstStyle/>
          <a:p>
            <a:pPr algn="just"/>
            <a:r>
              <a:rPr lang="ru-RU" sz="2000" i="1" dirty="0">
                <a:solidFill>
                  <a:prstClr val="black"/>
                </a:solidFill>
              </a:rPr>
              <a:t>Итак, </a:t>
            </a:r>
            <a:r>
              <a:rPr lang="ru-RU" sz="2000" i="1" u="sng" dirty="0">
                <a:solidFill>
                  <a:prstClr val="black"/>
                </a:solidFill>
              </a:rPr>
              <a:t>контрольный ответ</a:t>
            </a:r>
            <a:r>
              <a:rPr lang="ru-RU" sz="2000" i="1" dirty="0">
                <a:solidFill>
                  <a:prstClr val="black"/>
                </a:solidFill>
              </a:rPr>
              <a:t>: лестница возникает на стволе из небольших зарубок, которые делаются постепенно по мере роста пальмы. У местных жителей есть еще один способ подняться на верхушку пальмы. С помощью веревок они перекидывают лестницу между двумя стволами, стоящих рядом пальм.</a:t>
            </a:r>
            <a:endParaRPr lang="ru-RU" sz="2000" dirty="0">
              <a:solidFill>
                <a:prstClr val="black"/>
              </a:solidFill>
            </a:endParaRP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9220" y="2999685"/>
            <a:ext cx="4079479" cy="265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387962"/>
      </p:ext>
    </p:extLst>
  </p:cSld>
  <p:clrMapOvr>
    <a:masterClrMapping/>
  </p:clrMapOvr>
  <p:transition spd="med"/>
</p:sld>
</file>

<file path=ppt/theme/theme1.xml><?xml version="1.0" encoding="utf-8"?>
<a:theme xmlns:a="http://schemas.openxmlformats.org/drawingml/2006/main" name="PPT Template NEW">
  <a:themeElements>
    <a:clrScheme name="">
      <a:dk1>
        <a:srgbClr val="000000"/>
      </a:dk1>
      <a:lt1>
        <a:srgbClr val="FFFFFF"/>
      </a:lt1>
      <a:dk2>
        <a:srgbClr val="FFFFFF"/>
      </a:dk2>
      <a:lt2>
        <a:srgbClr val="76767C"/>
      </a:lt2>
      <a:accent1>
        <a:srgbClr val="9DB78B"/>
      </a:accent1>
      <a:accent2>
        <a:srgbClr val="5C6F6A"/>
      </a:accent2>
      <a:accent3>
        <a:srgbClr val="FFFFFF"/>
      </a:accent3>
      <a:accent4>
        <a:srgbClr val="000000"/>
      </a:accent4>
      <a:accent5>
        <a:srgbClr val="CCD8C4"/>
      </a:accent5>
      <a:accent6>
        <a:srgbClr val="53645F"/>
      </a:accent6>
      <a:hlink>
        <a:srgbClr val="496D77"/>
      </a:hlink>
      <a:folHlink>
        <a:srgbClr val="EFBC35"/>
      </a:folHlink>
    </a:clrScheme>
    <a:fontScheme name="PPT Template NEW">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233363" marR="0" indent="-233363" algn="ctr" defTabSz="914400" rtl="0" eaLnBrk="1" fontAlgn="base" latinLnBrk="0" hangingPunct="1">
          <a:lnSpc>
            <a:spcPct val="100000"/>
          </a:lnSpc>
          <a:spcBef>
            <a:spcPct val="15000"/>
          </a:spcBef>
          <a:spcAft>
            <a:spcPct val="0"/>
          </a:spcAft>
          <a:buClr>
            <a:srgbClr val="993300"/>
          </a:buClr>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PPT Template 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mplate 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mplate 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mplate 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mplate 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mplate 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mplate 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mplate 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mplate 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mplate 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mplate 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mplate 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 Template NEW 13">
        <a:dk1>
          <a:srgbClr val="000000"/>
        </a:dk1>
        <a:lt1>
          <a:srgbClr val="FFFFFF"/>
        </a:lt1>
        <a:dk2>
          <a:srgbClr val="000000"/>
        </a:dk2>
        <a:lt2>
          <a:srgbClr val="969696"/>
        </a:lt2>
        <a:accent1>
          <a:srgbClr val="CC6600"/>
        </a:accent1>
        <a:accent2>
          <a:srgbClr val="000066"/>
        </a:accent2>
        <a:accent3>
          <a:srgbClr val="FFFFFF"/>
        </a:accent3>
        <a:accent4>
          <a:srgbClr val="000000"/>
        </a:accent4>
        <a:accent5>
          <a:srgbClr val="E2B8AA"/>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4">
        <a:dk1>
          <a:srgbClr val="000000"/>
        </a:dk1>
        <a:lt1>
          <a:srgbClr val="FFFFFF"/>
        </a:lt1>
        <a:dk2>
          <a:srgbClr val="000000"/>
        </a:dk2>
        <a:lt2>
          <a:srgbClr val="969696"/>
        </a:lt2>
        <a:accent1>
          <a:srgbClr val="994D22"/>
        </a:accent1>
        <a:accent2>
          <a:srgbClr val="000066"/>
        </a:accent2>
        <a:accent3>
          <a:srgbClr val="FFFFFF"/>
        </a:accent3>
        <a:accent4>
          <a:srgbClr val="000000"/>
        </a:accent4>
        <a:accent5>
          <a:srgbClr val="CAB2AB"/>
        </a:accent5>
        <a:accent6>
          <a:srgbClr val="00005C"/>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5">
        <a:dk1>
          <a:srgbClr val="000000"/>
        </a:dk1>
        <a:lt1>
          <a:srgbClr val="FFFFFF"/>
        </a:lt1>
        <a:dk2>
          <a:srgbClr val="000000"/>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
      <a:clrScheme name="PPT Template NEW 16">
        <a:dk1>
          <a:srgbClr val="000000"/>
        </a:dk1>
        <a:lt1>
          <a:srgbClr val="FFFFFF"/>
        </a:lt1>
        <a:dk2>
          <a:srgbClr val="FFFFFF"/>
        </a:dk2>
        <a:lt2>
          <a:srgbClr val="969696"/>
        </a:lt2>
        <a:accent1>
          <a:srgbClr val="994D22"/>
        </a:accent1>
        <a:accent2>
          <a:srgbClr val="146068"/>
        </a:accent2>
        <a:accent3>
          <a:srgbClr val="FFFFFF"/>
        </a:accent3>
        <a:accent4>
          <a:srgbClr val="000000"/>
        </a:accent4>
        <a:accent5>
          <a:srgbClr val="CAB2AB"/>
        </a:accent5>
        <a:accent6>
          <a:srgbClr val="11565E"/>
        </a:accent6>
        <a:hlink>
          <a:srgbClr val="808000"/>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1274</Words>
  <Application>Microsoft Office PowerPoint</Application>
  <PresentationFormat>Экран (4:3)</PresentationFormat>
  <Paragraphs>345</Paragraphs>
  <Slides>24</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24</vt:i4>
      </vt:variant>
    </vt:vector>
  </HeadingPairs>
  <TitlesOfParts>
    <vt:vector size="33" baseType="lpstr">
      <vt:lpstr>Arial</vt:lpstr>
      <vt:lpstr>Calibri</vt:lpstr>
      <vt:lpstr>Calibri Light</vt:lpstr>
      <vt:lpstr>Times New Roman</vt:lpstr>
      <vt:lpstr>Verdana</vt:lpstr>
      <vt:lpstr>Wingdings</vt:lpstr>
      <vt:lpstr>Wingdings 3</vt:lpstr>
      <vt:lpstr>PPT Template NEW</vt:lpstr>
      <vt:lpstr>Тема Office</vt:lpstr>
      <vt:lpstr>Кубок ТРИЗ Саммита ТРИЗ-турнир вебинары для экспертов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Рубина Наталия</dc:creator>
  <cp:lastModifiedBy>Рубина Наталия</cp:lastModifiedBy>
  <cp:revision>21</cp:revision>
  <dcterms:created xsi:type="dcterms:W3CDTF">2021-11-24T13:48:43Z</dcterms:created>
  <dcterms:modified xsi:type="dcterms:W3CDTF">2021-12-16T12:11:57Z</dcterms:modified>
</cp:coreProperties>
</file>