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23"/>
  </p:notesMasterIdLst>
  <p:sldIdLst>
    <p:sldId id="4129" r:id="rId3"/>
    <p:sldId id="5305" r:id="rId4"/>
    <p:sldId id="5306" r:id="rId5"/>
    <p:sldId id="5360" r:id="rId6"/>
    <p:sldId id="5522" r:id="rId7"/>
    <p:sldId id="5503" r:id="rId8"/>
    <p:sldId id="5388" r:id="rId9"/>
    <p:sldId id="5506" r:id="rId10"/>
    <p:sldId id="5507" r:id="rId11"/>
    <p:sldId id="5523" r:id="rId12"/>
    <p:sldId id="5508" r:id="rId13"/>
    <p:sldId id="5509" r:id="rId14"/>
    <p:sldId id="5510" r:id="rId15"/>
    <p:sldId id="5520" r:id="rId16"/>
    <p:sldId id="5524" r:id="rId17"/>
    <p:sldId id="5511" r:id="rId18"/>
    <p:sldId id="5518" r:id="rId19"/>
    <p:sldId id="5519" r:id="rId20"/>
    <p:sldId id="5307" r:id="rId21"/>
    <p:sldId id="411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B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52C9F-80A2-4B64-A5B4-BC2ED1E688B9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979D1-F190-4C11-995D-4E383908D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17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965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2CD4D3-9DD2-4C7F-A6CC-2FC51DC5FC0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65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3491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4538"/>
            <a:ext cx="4959350" cy="3721100"/>
          </a:xfrm>
          <a:solidFill>
            <a:srgbClr val="FFFFFF"/>
          </a:solidFill>
          <a:ln/>
        </p:spPr>
      </p:sp>
      <p:sp>
        <p:nvSpPr>
          <p:cNvPr id="3491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6463" y="4713288"/>
            <a:ext cx="4986337" cy="4471987"/>
          </a:xfrm>
          <a:noFill/>
        </p:spPr>
        <p:txBody>
          <a:bodyPr wrap="none" anchor="ctr"/>
          <a:lstStyle/>
          <a:p>
            <a:pPr eaLnBrk="1" hangingPunct="1"/>
            <a:r>
              <a:rPr lang="ru-RU" dirty="0"/>
              <a:t>15 минут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32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2950"/>
            <a:ext cx="4962525" cy="37226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C1FF5-6F08-4EA9-8225-7639F928DE0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7F0BA0-38AA-43A0-8FAF-0CF4327E576D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54067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2950"/>
            <a:ext cx="4962525" cy="3722688"/>
          </a:xfrm>
          <a:ln/>
        </p:spPr>
      </p:sp>
      <p:sp>
        <p:nvSpPr>
          <p:cNvPr id="540676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  <p:sp>
        <p:nvSpPr>
          <p:cNvPr id="540677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30" tIns="48315" rIns="96630" bIns="48315" anchor="b"/>
          <a:lstStyle/>
          <a:p>
            <a:pPr algn="r" defTabSz="949325">
              <a:spcBef>
                <a:spcPct val="0"/>
              </a:spcBef>
              <a:buClrTx/>
            </a:pPr>
            <a:fld id="{3FE60BC6-6865-4192-8F9B-D96F2DAF6199}" type="slidenum">
              <a:rPr lang="en-GB">
                <a:latin typeface="Verdana" pitchFamily="34" charset="0"/>
              </a:rPr>
              <a:pPr algn="r" defTabSz="949325">
                <a:spcBef>
                  <a:spcPct val="0"/>
                </a:spcBef>
                <a:buClrTx/>
              </a:pPr>
              <a:t>20</a:t>
            </a:fld>
            <a:endParaRPr lang="en-GB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62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7386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719514"/>
            <a:ext cx="7772400" cy="6873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8180589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44653" y="109540"/>
            <a:ext cx="507831" cy="2974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74259" y="109540"/>
            <a:ext cx="2537655" cy="2974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0505616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55601" y="898525"/>
            <a:ext cx="8270875" cy="655006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12250727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808984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567238" y="898525"/>
            <a:ext cx="4059237" cy="655006"/>
          </a:xfrm>
        </p:spPr>
        <p:txBody>
          <a:bodyPr/>
          <a:lstStyle/>
          <a:p>
            <a:pPr lv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7623574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1" y="4276876"/>
            <a:ext cx="7415213" cy="4616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31760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289" y="109540"/>
            <a:ext cx="7983537" cy="4587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1" y="898525"/>
            <a:ext cx="4059238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67238" y="898525"/>
            <a:ext cx="4059237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2861146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51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99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49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06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4825360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52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0237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7695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239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189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730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CA600-EE92-43F0-8F97-A34CCB6D9A5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8902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3813175"/>
            <a:ext cx="7415213" cy="13890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40205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55601" y="898525"/>
            <a:ext cx="4059238" cy="289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67238" y="898525"/>
            <a:ext cx="4059237" cy="2894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254416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5306"/>
            <a:ext cx="82296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2791"/>
            <a:ext cx="4040188" cy="752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563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422791"/>
            <a:ext cx="4041775" cy="7520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25630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8475210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732349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7360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973436"/>
            <a:ext cx="3008313" cy="461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32788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590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8105461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905674"/>
            <a:ext cx="5486400" cy="46166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8816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5901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2404645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12923" y="898525"/>
            <a:ext cx="4413553" cy="21859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616215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5601" y="898525"/>
            <a:ext cx="82708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180000" rIns="108000" bIns="180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49289" y="109540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30" name="Rectangle 70"/>
          <p:cNvSpPr>
            <a:spLocks noChangeArrowheads="1"/>
          </p:cNvSpPr>
          <p:nvPr/>
        </p:nvSpPr>
        <p:spPr bwMode="auto">
          <a:xfrm>
            <a:off x="0" y="6605072"/>
            <a:ext cx="9144000" cy="369332"/>
          </a:xfrm>
          <a:prstGeom prst="rect">
            <a:avLst/>
          </a:prstGeom>
          <a:solidFill>
            <a:srgbClr val="005298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800"/>
          </a:p>
        </p:txBody>
      </p:sp>
      <p:sp>
        <p:nvSpPr>
          <p:cNvPr id="1032" name="Text Box 18"/>
          <p:cNvSpPr txBox="1">
            <a:spLocks noChangeArrowheads="1"/>
          </p:cNvSpPr>
          <p:nvPr/>
        </p:nvSpPr>
        <p:spPr bwMode="auto">
          <a:xfrm>
            <a:off x="8915400" y="6697663"/>
            <a:ext cx="157094" cy="1619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15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  <a:defRPr/>
            </a:pPr>
            <a:fld id="{5BF79744-612B-4117-AB13-027BD2D53E64}" type="slidenum">
              <a:rPr lang="en-GB" sz="1000" smtClean="0">
                <a:solidFill>
                  <a:schemeClr val="bg1"/>
                </a:solidFill>
              </a:rPr>
              <a:pPr algn="l" eaLnBrk="1" hangingPunct="1">
                <a:lnSpc>
                  <a:spcPct val="115000"/>
                </a:lnSpc>
                <a:spcBef>
                  <a:spcPct val="20000"/>
                </a:spcBef>
                <a:buClr>
                  <a:schemeClr val="accent1"/>
                </a:buClr>
                <a:buFont typeface="Arial" charset="0"/>
                <a:buNone/>
                <a:defRPr/>
              </a:pPr>
              <a:t>‹#›</a:t>
            </a:fld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0" y="12012"/>
            <a:ext cx="9144000" cy="184666"/>
          </a:xfrm>
          <a:prstGeom prst="rect">
            <a:avLst/>
          </a:prstGeom>
          <a:gradFill>
            <a:gsLst>
              <a:gs pos="59000">
                <a:srgbClr val="0070C0"/>
              </a:gs>
              <a:gs pos="84000">
                <a:srgbClr val="00B0F0"/>
              </a:gs>
            </a:gsLst>
            <a:lin ang="48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33363" marR="0" indent="-233363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</a:pPr>
            <a:endParaRPr kumimoji="0" lang="ru-RU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477973"/>
            <a:ext cx="649288" cy="3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</a:defRPr>
      </a:lvl9pPr>
    </p:titleStyle>
    <p:bodyStyle>
      <a:lvl1pPr marL="233363" indent="-233363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Font typeface="Wingdings 3"/>
        <a:buChar char="}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573088" indent="-225425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SzPct val="120000"/>
        <a:buChar char="•"/>
        <a:defRPr sz="1600" b="1">
          <a:solidFill>
            <a:schemeClr val="tx1"/>
          </a:solidFill>
          <a:latin typeface="+mn-lt"/>
        </a:defRPr>
      </a:lvl2pPr>
      <a:lvl3pPr marL="915988" indent="-228600" algn="l" rtl="0" eaLnBrk="0" fontAlgn="base" hangingPunct="0">
        <a:lnSpc>
          <a:spcPct val="115000"/>
        </a:lnSpc>
        <a:spcBef>
          <a:spcPct val="30000"/>
        </a:spcBef>
        <a:spcAft>
          <a:spcPct val="30000"/>
        </a:spcAft>
        <a:buClr>
          <a:schemeClr val="hlink"/>
        </a:buClr>
        <a:buChar char="•"/>
        <a:defRPr sz="1600" b="1">
          <a:solidFill>
            <a:schemeClr val="tx1"/>
          </a:solidFill>
          <a:latin typeface="+mn-lt"/>
        </a:defRPr>
      </a:lvl3pPr>
      <a:lvl4pPr marL="1201738" indent="-17145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993300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1430338" indent="-114300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5pPr>
      <a:lvl6pPr marL="18875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6pPr>
      <a:lvl7pPr marL="23447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7pPr>
      <a:lvl8pPr marL="28019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8pPr>
      <a:lvl9pPr marL="3259138" indent="-114300" algn="l" rtl="0" fontAlgn="base">
        <a:lnSpc>
          <a:spcPct val="115000"/>
        </a:lnSpc>
        <a:spcBef>
          <a:spcPct val="20000"/>
        </a:spcBef>
        <a:spcAft>
          <a:spcPct val="0"/>
        </a:spcAft>
        <a:buClr>
          <a:schemeClr val="accent1"/>
        </a:buClr>
        <a:buChar char="o"/>
        <a:defRPr sz="1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CA600-EE92-43F0-8F97-A34CCB6D9A5C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61CB7-5D7C-4AAB-916E-32EE67BB7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7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.jpeg"/><Relationship Id="rId5" Type="http://schemas.openxmlformats.org/officeDocument/2006/relationships/hyperlink" Target="http://triz-summit.ru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6561DDB-D35D-495D-8416-D9491986D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2" b="18352"/>
          <a:stretch/>
        </p:blipFill>
        <p:spPr bwMode="auto">
          <a:xfrm>
            <a:off x="5417801" y="1232260"/>
            <a:ext cx="2864671" cy="19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75343" y="6188075"/>
            <a:ext cx="3744232" cy="292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0" tIns="0" rIns="0" bIns="0" anchor="b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Москва</a:t>
            </a:r>
            <a:r>
              <a:rPr kumimoji="0" lang="ru-RU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23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декабря 2021 года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>
          <a:xfrm>
            <a:off x="157831" y="2050357"/>
            <a:ext cx="8879123" cy="246529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95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dirty="0">
                <a:solidFill>
                  <a:srgbClr val="0070C0"/>
                </a:solidFill>
              </a:rPr>
              <a:t>Кубок ТРИЗ Саммита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ТРИЗ-турнир</a:t>
            </a:r>
            <a:br>
              <a:rPr lang="ru-RU" sz="4000" b="1" dirty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70C0"/>
                </a:solidFill>
              </a:rPr>
              <a:t>вебинары для экспертов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4" y="265708"/>
            <a:ext cx="2039235" cy="115792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850137" y="6188075"/>
            <a:ext cx="21868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rgbClr val="993300"/>
              </a:buClr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5"/>
              </a:rPr>
              <a:t>http://triz-summit.ru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FDA4A29-1EC8-4F97-B2DA-ABB9FA2A0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23" y="421276"/>
            <a:ext cx="2034565" cy="84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1126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9B3E7-06B3-42B3-A878-290A63901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37F313-018F-4097-8109-119211919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898525"/>
            <a:ext cx="8270875" cy="81690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ПРИМЕР 2</a:t>
            </a:r>
          </a:p>
        </p:txBody>
      </p:sp>
    </p:spTree>
    <p:extLst>
      <p:ext uri="{BB962C8B-B14F-4D97-AF65-F5344CB8AC3E}">
        <p14:creationId xmlns:p14="http://schemas.microsoft.com/office/powerpoint/2010/main" val="33245229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659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СПОСОБЫ и средства межзвездных перелетов.</a:t>
            </a:r>
          </a:p>
          <a:p>
            <a:pPr algn="just"/>
            <a:r>
              <a:rPr lang="ru-RU" sz="1800" dirty="0"/>
              <a:t>Особенность таких перелетов в том, что необходимо преодолевать огромные расстояния. Корабль должен лететь на субсветовой скорости, а при такой скорости время замедляется. Космонавты вернутся, когда на Земле пройдут десятки, сотни, быть может, тысячи лет. 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b="1" dirty="0"/>
              <a:t>1 ЭТАЖ. Полет одного корабля. </a:t>
            </a:r>
          </a:p>
          <a:p>
            <a:pPr algn="just"/>
            <a:r>
              <a:rPr lang="ru-RU" sz="1800" dirty="0"/>
              <a:t>Изюминка здесь в том, что летят впервые, и писатель концентрирует внимание на трудностях полета, на раскрытии характеров людей, впервые идущих сквозь бездну.</a:t>
            </a:r>
          </a:p>
          <a:p>
            <a:pPr algn="just"/>
            <a:r>
              <a:rPr lang="ru-RU" sz="1800" dirty="0"/>
              <a:t>С. </a:t>
            </a:r>
            <a:r>
              <a:rPr lang="ru-RU" sz="1800" dirty="0" err="1"/>
              <a:t>Лем</a:t>
            </a:r>
            <a:r>
              <a:rPr lang="ru-RU" sz="1800" dirty="0"/>
              <a:t>. «Магелланово облако».</a:t>
            </a:r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163771" y="250892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>
                <a:solidFill>
                  <a:schemeClr val="tx1"/>
                </a:solidFill>
              </a:rPr>
              <a:t>Эвроритм</a:t>
            </a:r>
            <a:endParaRPr lang="ru-RU" kern="0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49" y="3571875"/>
            <a:ext cx="46958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428110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659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Способы и средства межзвездных перелетов.</a:t>
            </a:r>
          </a:p>
          <a:p>
            <a:pPr algn="just"/>
            <a:r>
              <a:rPr lang="ru-RU" sz="1800" dirty="0"/>
              <a:t>2 ЭТАЖ. Много межзвездных кораблей.</a:t>
            </a:r>
          </a:p>
          <a:p>
            <a:pPr algn="just"/>
            <a:r>
              <a:rPr lang="ru-RU" sz="1800" dirty="0"/>
              <a:t>Мир с развитой системой межзвездных трасс. Здесь другие проблемы. Не утратят ли единства потоки цивилизации, расходящиеся в разные стороны? Не пойдут ли колонии, отделенные друг от друга сотнями световых лет, по независимым путям эволюции? 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В. Журавлева «Второй путь». </a:t>
            </a:r>
          </a:p>
          <a:p>
            <a:pPr algn="just"/>
            <a:r>
              <a:rPr lang="ru-RU" sz="1800" dirty="0"/>
              <a:t>Двойники астронавтов. При плохой связи с далекими экспедициями нет возможности согласовывать решения. </a:t>
            </a:r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163771" y="268355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>
                <a:solidFill>
                  <a:schemeClr val="tx1"/>
                </a:solidFill>
              </a:rPr>
              <a:t>Эвроритм</a:t>
            </a:r>
            <a:endParaRPr lang="ru-RU" kern="0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172" y="3502751"/>
            <a:ext cx="1905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52226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6160829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Способы и средства межзвездных перелетов.</a:t>
            </a:r>
          </a:p>
          <a:p>
            <a:pPr algn="just"/>
            <a:r>
              <a:rPr lang="ru-RU" sz="1800" dirty="0"/>
              <a:t>3 ЭТАЖ. Межзвездные путешествия, но без звездолетов. </a:t>
            </a:r>
          </a:p>
          <a:p>
            <a:pPr algn="just"/>
            <a:r>
              <a:rPr lang="ru-RU" sz="1800" dirty="0"/>
              <a:t>Одна из первых идей этого этажа – И. Ефремов повесть «Звездные корабли». Предположим, десятки миллионов лет назад чья-то звезда с планетарной системой приблизилась к Солнцу. Тогда межзвездные перелеты были бы возможны.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К. Саймак «Поколение, достигшее цели».</a:t>
            </a:r>
          </a:p>
          <a:p>
            <a:pPr algn="just"/>
            <a:r>
              <a:rPr lang="ru-RU" sz="1800" dirty="0"/>
              <a:t>Полет длится очень долго, на корабле сменяются поколения путешественников.</a:t>
            </a:r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163771" y="250892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>
                <a:solidFill>
                  <a:schemeClr val="tx1"/>
                </a:solidFill>
              </a:rPr>
              <a:t>Эвроритм</a:t>
            </a:r>
            <a:endParaRPr lang="ru-RU" kern="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259" y="878885"/>
            <a:ext cx="1998791" cy="3127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031" y="4072743"/>
            <a:ext cx="1481508" cy="24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842796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47720" cy="247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Способы и средства межзвездных перелетов.</a:t>
            </a:r>
          </a:p>
          <a:p>
            <a:pPr algn="just"/>
            <a:r>
              <a:rPr lang="ru-RU" sz="1800" dirty="0"/>
              <a:t>4 ЭТАЖ. Межзвездные путешествия, но без звездолетов. </a:t>
            </a:r>
          </a:p>
          <a:p>
            <a:pPr algn="just"/>
            <a:r>
              <a:rPr lang="ru-RU" sz="1800" dirty="0"/>
              <a:t>Г. Альтов «Порт Каменных Бурь».</a:t>
            </a:r>
          </a:p>
          <a:p>
            <a:pPr algn="just"/>
            <a:r>
              <a:rPr lang="ru-RU" sz="1800" dirty="0"/>
              <a:t>Развитые цивилизации объединяют свои солнечные системы в шаровое скопление, чтобы раз и навсегда (причем для всех, а не только для отдельных космонавтов) преодолеть межзвездные расстояния, войти в постоянный контакт с тысячами других цивилизаций.</a:t>
            </a:r>
          </a:p>
          <a:p>
            <a:pPr algn="just"/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163771" y="282477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>
                <a:solidFill>
                  <a:schemeClr val="tx1"/>
                </a:solidFill>
              </a:rPr>
              <a:t>Эвроритм</a:t>
            </a:r>
            <a:endParaRPr lang="ru-RU" kern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288" y="2657970"/>
            <a:ext cx="2377539" cy="373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14046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82DD9D-6480-42B4-8560-8DAA32239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342356-981C-4C2D-9DA0-D2D841273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898525"/>
            <a:ext cx="8270875" cy="816909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/>
              <a:t>ПРИМЕР 3</a:t>
            </a:r>
          </a:p>
        </p:txBody>
      </p:sp>
    </p:spTree>
    <p:extLst>
      <p:ext uri="{BB962C8B-B14F-4D97-AF65-F5344CB8AC3E}">
        <p14:creationId xmlns:p14="http://schemas.microsoft.com/office/powerpoint/2010/main" val="387039631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65903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Необычные свойства человеческого организма</a:t>
            </a:r>
          </a:p>
          <a:p>
            <a:pPr algn="just"/>
            <a:r>
              <a:rPr lang="ru-RU" sz="1800" dirty="0"/>
              <a:t>1 ЭТАЖ. Один человек с необычными свойствами.</a:t>
            </a:r>
          </a:p>
          <a:p>
            <a:pPr algn="just"/>
            <a:r>
              <a:rPr lang="ru-RU" sz="1800" dirty="0"/>
              <a:t>Человек-амфибия, человек невидимка, человек, проходящий сквозь стены</a:t>
            </a:r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163771" y="250892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>
                <a:solidFill>
                  <a:schemeClr val="tx1"/>
                </a:solidFill>
              </a:rPr>
              <a:t>Эвроритм</a:t>
            </a:r>
            <a:endParaRPr lang="ru-RU" kern="0" dirty="0">
              <a:solidFill>
                <a:schemeClr val="tx1"/>
              </a:solidFill>
            </a:endParaRP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736027"/>
            <a:ext cx="2382172" cy="313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932" y="1736027"/>
            <a:ext cx="2150268" cy="340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468" y="1736027"/>
            <a:ext cx="2430343" cy="340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25721" y="5281679"/>
            <a:ext cx="2867689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Продолжите эту идею</a:t>
            </a:r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19183676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65903" cy="506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Необычные свойства человеческого организма</a:t>
            </a:r>
          </a:p>
          <a:p>
            <a:pPr algn="just"/>
            <a:r>
              <a:rPr lang="ru-RU" sz="1800" dirty="0"/>
              <a:t>2 ЭТАЖ. Много необычных свойств.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Известно, что человек в процессе эволюции утратил многие полезные свойства. Почему? Как их вернуть?</a:t>
            </a:r>
          </a:p>
          <a:p>
            <a:pPr algn="just"/>
            <a:r>
              <a:rPr lang="ru-RU" sz="1800" dirty="0"/>
              <a:t>Генная тетрадь. Генная инженерия. Какими свойствами вы хотели обладать? Вместо чего?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Переход к специализированному обществу.</a:t>
            </a:r>
          </a:p>
          <a:p>
            <a:pPr algn="just"/>
            <a:endParaRPr lang="ru-RU" sz="1800" dirty="0"/>
          </a:p>
          <a:p>
            <a:pPr algn="just"/>
            <a:r>
              <a:rPr lang="ru-RU" sz="1800" dirty="0"/>
              <a:t>3 ЭТАЖ – генофонд без записи генов…</a:t>
            </a:r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163771" y="250892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>
                <a:solidFill>
                  <a:schemeClr val="tx1"/>
                </a:solidFill>
              </a:rPr>
              <a:t>Эвроритм</a:t>
            </a:r>
            <a:endParaRPr lang="ru-RU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950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65903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Динозавры…</a:t>
            </a:r>
          </a:p>
          <a:p>
            <a:pPr algn="just"/>
            <a:r>
              <a:rPr lang="ru-RU" sz="1800" dirty="0"/>
              <a:t>«Шанс на приключение». Краски для фантазии. стр. 251</a:t>
            </a:r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  <a:p>
            <a:pPr algn="just"/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163771" y="250892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>
                <a:solidFill>
                  <a:schemeClr val="tx1"/>
                </a:solidFill>
              </a:rPr>
              <a:t>Эвроритм</a:t>
            </a:r>
            <a:endParaRPr lang="ru-RU" kern="0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59" y="2009265"/>
            <a:ext cx="5631365" cy="413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048942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5CB9A31-8252-4BF6-AFFE-DC36881B0243}"/>
              </a:ext>
            </a:extLst>
          </p:cNvPr>
          <p:cNvSpPr txBox="1"/>
          <p:nvPr/>
        </p:nvSpPr>
        <p:spPr>
          <a:xfrm>
            <a:off x="256854" y="883578"/>
            <a:ext cx="869193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/>
              <a:t>Задание для работы в группах</a:t>
            </a:r>
          </a:p>
          <a:p>
            <a:endParaRPr lang="ru-RU" sz="2400" dirty="0"/>
          </a:p>
          <a:p>
            <a:r>
              <a:rPr lang="ru-RU" sz="2400" dirty="0"/>
              <a:t>1 этаж.</a:t>
            </a:r>
          </a:p>
          <a:p>
            <a:pPr algn="just"/>
            <a:r>
              <a:rPr lang="ru-RU" sz="2400" dirty="0"/>
              <a:t>Изобрели материал который меняет форму, цвет, прозрачность под действием звука. Типовой проект передаётся как мелодия. Быстрая постройка, управление звуками. Нет дверей которые открываются, вы просто с помощью звука получите изменение в стене - окно или дверь. Музыкальная трансформация под потребности хоть каждый день. Как жить в доме звука? Как посторонние звуки будут изменять дом? Можете ли вы повторить мелодию в точности или дверь/окно каждый раз будут появляться в неожиданном месте. </a:t>
            </a:r>
          </a:p>
          <a:p>
            <a:endParaRPr lang="ru-RU" dirty="0"/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D747229C-7FA2-4CF9-881B-70091F9010ED}"/>
              </a:ext>
            </a:extLst>
          </p:cNvPr>
          <p:cNvSpPr txBox="1">
            <a:spLocks/>
          </p:cNvSpPr>
          <p:nvPr/>
        </p:nvSpPr>
        <p:spPr bwMode="auto">
          <a:xfrm>
            <a:off x="197229" y="212278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>
                <a:solidFill>
                  <a:schemeClr val="tx1"/>
                </a:solidFill>
              </a:rPr>
              <a:t>Эвроритм</a:t>
            </a:r>
            <a:endParaRPr lang="ru-RU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7380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49CE219-5C52-4BFA-830A-A1ADB0766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05" y="2194067"/>
            <a:ext cx="35909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43EA6-623A-4A7F-AAD8-8A0AC7ED7739}"/>
              </a:ext>
            </a:extLst>
          </p:cNvPr>
          <p:cNvSpPr txBox="1"/>
          <p:nvPr/>
        </p:nvSpPr>
        <p:spPr>
          <a:xfrm>
            <a:off x="523982" y="431515"/>
            <a:ext cx="3955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РАЗМИНКА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129D045-E7BE-4FCD-81B9-B58C68B8D0F9}"/>
              </a:ext>
            </a:extLst>
          </p:cNvPr>
          <p:cNvSpPr/>
          <p:nvPr/>
        </p:nvSpPr>
        <p:spPr>
          <a:xfrm>
            <a:off x="523982" y="969490"/>
            <a:ext cx="85019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Решите головоломку. </a:t>
            </a:r>
          </a:p>
          <a:p>
            <a:pPr algn="just"/>
            <a:r>
              <a:rPr lang="ru-RU" sz="2000" dirty="0"/>
              <a:t>Переместите одну списку так, чтобы получился квадрат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65EF3731-A986-4AD2-A0D3-8749190FE552}"/>
              </a:ext>
            </a:extLst>
          </p:cNvPr>
          <p:cNvGrpSpPr/>
          <p:nvPr/>
        </p:nvGrpSpPr>
        <p:grpSpPr>
          <a:xfrm>
            <a:off x="5421712" y="2157626"/>
            <a:ext cx="2364912" cy="3587605"/>
            <a:chOff x="4486764" y="1831687"/>
            <a:chExt cx="2364912" cy="3587605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CFE91878-1C93-4A5B-92C8-FBF25E469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655333" y="4222950"/>
              <a:ext cx="1831477" cy="56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C235B078-88BE-42B8-ABBE-1500EDAA51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3431" y="3219921"/>
              <a:ext cx="1831477" cy="56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BAD9560C-F1DC-4614-ABD1-E168F4F3E3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3851629" y="2466822"/>
              <a:ext cx="1831477" cy="56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F2B87797-0A9E-44F0-A2BD-82E9D036B9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5655332" y="2481681"/>
              <a:ext cx="1831477" cy="561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4018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994" name="Группа 7"/>
          <p:cNvGrpSpPr>
            <a:grpSpLocks/>
          </p:cNvGrpSpPr>
          <p:nvPr/>
        </p:nvGrpSpPr>
        <p:grpSpPr bwMode="auto">
          <a:xfrm>
            <a:off x="892175" y="676275"/>
            <a:ext cx="7504113" cy="5629275"/>
            <a:chOff x="892507" y="675991"/>
            <a:chExt cx="7504113" cy="5629275"/>
          </a:xfrm>
        </p:grpSpPr>
        <p:pic>
          <p:nvPicPr>
            <p:cNvPr id="340995" name="Picture 4" descr="http://900igr.net/datas/geometrija/Prizma/0012-012-Spasibo-za-vnimani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507" y="675991"/>
              <a:ext cx="7504113" cy="5629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0996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748" y="5163023"/>
              <a:ext cx="5138737" cy="1122363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0803189-CACF-486C-817E-32343BCA2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5" y="2333338"/>
            <a:ext cx="5361469" cy="158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6F69BB-FDE0-4610-8007-05AC2085D1F0}"/>
              </a:ext>
            </a:extLst>
          </p:cNvPr>
          <p:cNvSpPr/>
          <p:nvPr/>
        </p:nvSpPr>
        <p:spPr>
          <a:xfrm>
            <a:off x="251519" y="932781"/>
            <a:ext cx="85019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Решите головоломку. Перед вами арифметическое выражение, записанное римскими цифрами, которые выложены 10 спичками. Выражение это неправильное. Можете ли вы его исправить, не прикасаясь к спичкам, не добавляя и не убирая их?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4124BC-953B-4CE0-AD46-660B783706F1}"/>
              </a:ext>
            </a:extLst>
          </p:cNvPr>
          <p:cNvSpPr txBox="1"/>
          <p:nvPr/>
        </p:nvSpPr>
        <p:spPr>
          <a:xfrm>
            <a:off x="523982" y="431515"/>
            <a:ext cx="3955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РАЗМИНКА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CFCCC7-3B05-4EF7-8916-CC8BA135E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891264" y="4191248"/>
            <a:ext cx="5361469" cy="1584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55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551" y="729056"/>
            <a:ext cx="87344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В развитии любой фантастической темы (космические путешествия, связь с внеземными цивилизациями и т. д.), существуют четыре резко отличающиеся категории идей: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– один объект, дающий некий фантастический результат (один умный дом);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– много объектов, дающих в совокупности уже совсем иной результат (много разнообразных умных домов);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– те же результаты, но достигаемые без объекта (управляемая, безопасная среда без домов);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– условия, при которых отпадает необходимость в результатах (нет необходимости в домах).</a:t>
            </a:r>
          </a:p>
        </p:txBody>
      </p:sp>
      <p:sp>
        <p:nvSpPr>
          <p:cNvPr id="7" name="Заголовок 4">
            <a:extLst>
              <a:ext uri="{FF2B5EF4-FFF2-40B4-BE49-F238E27FC236}">
                <a16:creationId xmlns:a16="http://schemas.microsoft.com/office/drawing/2014/main" id="{45F000C7-4283-4E0A-98A6-3FF7A200B6AE}"/>
              </a:ext>
            </a:extLst>
          </p:cNvPr>
          <p:cNvSpPr txBox="1">
            <a:spLocks/>
          </p:cNvSpPr>
          <p:nvPr/>
        </p:nvSpPr>
        <p:spPr bwMode="auto">
          <a:xfrm>
            <a:off x="200025" y="321231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>
                <a:solidFill>
                  <a:schemeClr val="tx1"/>
                </a:solidFill>
              </a:rPr>
              <a:t>Эвроритм</a:t>
            </a:r>
            <a:endParaRPr lang="ru-RU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54706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80E0C-C4EA-48E0-B4D8-33D8BD1D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8CF9FC-EC9E-416A-8CE1-F05B95D21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1" y="898525"/>
            <a:ext cx="8270875" cy="946432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/>
              <a:t>Пример 1</a:t>
            </a:r>
          </a:p>
        </p:txBody>
      </p:sp>
    </p:spTree>
    <p:extLst>
      <p:ext uri="{BB962C8B-B14F-4D97-AF65-F5344CB8AC3E}">
        <p14:creationId xmlns:p14="http://schemas.microsoft.com/office/powerpoint/2010/main" val="298312695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1023582"/>
            <a:ext cx="787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09551" y="718782"/>
            <a:ext cx="8734424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СВЯЗЬ с внеземными цивилизациями</a:t>
            </a:r>
          </a:p>
          <a:p>
            <a:pPr algn="just"/>
            <a:r>
              <a:rPr lang="ru-RU" sz="2000" dirty="0"/>
              <a:t>1 ЭТАЖ. </a:t>
            </a:r>
            <a:r>
              <a:rPr lang="ru-RU" sz="2000" b="1" dirty="0"/>
              <a:t>«Первый контакт»</a:t>
            </a:r>
            <a:r>
              <a:rPr lang="ru-RU" sz="2000" dirty="0"/>
              <a:t> — общее направление научной фантастики, состоящее в описании первой встречи жителей Земли с представителями внеземного разума или первой встречи с представителем любого другого разумного биологического вида.</a:t>
            </a:r>
          </a:p>
          <a:p>
            <a:pPr algn="just"/>
            <a:r>
              <a:rPr lang="ru-RU" sz="2000" dirty="0"/>
              <a:t>Впервые идеи использована в романе Герберта Уэллса «Война миров», 1898 г. и «Первые люди на Луне», 1901 г.</a:t>
            </a:r>
          </a:p>
          <a:p>
            <a:pPr algn="just"/>
            <a:r>
              <a:rPr lang="ru-RU" sz="2000" dirty="0"/>
              <a:t>(Прототипом можно считать философскую повесть Вольтера «</a:t>
            </a:r>
            <a:r>
              <a:rPr lang="ru-RU" sz="2000" dirty="0" err="1"/>
              <a:t>Микромегас</a:t>
            </a:r>
            <a:r>
              <a:rPr lang="ru-RU" sz="2000" dirty="0"/>
              <a:t>», 1792 г.)</a:t>
            </a:r>
          </a:p>
          <a:p>
            <a:pPr algn="just"/>
            <a:r>
              <a:rPr lang="ru-RU" sz="2000" dirty="0"/>
              <a:t>Термин «Первый контакт» в рассказе </a:t>
            </a:r>
            <a:r>
              <a:rPr lang="ru-RU" sz="2000" dirty="0" err="1"/>
              <a:t>Мюррея</a:t>
            </a:r>
            <a:r>
              <a:rPr lang="ru-RU" sz="2000" dirty="0"/>
              <a:t> </a:t>
            </a:r>
            <a:r>
              <a:rPr lang="ru-RU" sz="2000" dirty="0" err="1"/>
              <a:t>Лейнстера</a:t>
            </a:r>
            <a:r>
              <a:rPr lang="ru-RU" sz="2000" dirty="0"/>
              <a:t> (Уильям Фицджеральд Дженкинс), 1945 г.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4368980"/>
            <a:ext cx="2476500" cy="2165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725" y="4200717"/>
            <a:ext cx="1876425" cy="2354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113" y="4250027"/>
            <a:ext cx="138764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29A9366E-AF68-4A95-9B37-3785E6D85ECA}"/>
              </a:ext>
            </a:extLst>
          </p:cNvPr>
          <p:cNvSpPr txBox="1">
            <a:spLocks/>
          </p:cNvSpPr>
          <p:nvPr/>
        </p:nvSpPr>
        <p:spPr bwMode="auto">
          <a:xfrm>
            <a:off x="163772" y="227806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>
                <a:solidFill>
                  <a:schemeClr val="tx1"/>
                </a:solidFill>
              </a:rPr>
              <a:t>Эвроритм</a:t>
            </a:r>
            <a:endParaRPr lang="ru-RU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8912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2" y="709679"/>
            <a:ext cx="6503728" cy="294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СВЯЗЬ с внеземными цивилизациями</a:t>
            </a:r>
          </a:p>
          <a:p>
            <a:pPr algn="just"/>
            <a:r>
              <a:rPr lang="ru-RU" sz="1800" dirty="0"/>
              <a:t>2 ЭТАЖ. Связь о многими внеземными цивилизациями.</a:t>
            </a:r>
          </a:p>
          <a:p>
            <a:pPr algn="just"/>
            <a:r>
              <a:rPr lang="ru-RU" sz="1800" b="1" dirty="0"/>
              <a:t>«Великое Кольцо </a:t>
            </a:r>
            <a:r>
              <a:rPr lang="ru-RU" sz="1800" dirty="0"/>
              <a:t>— система радиообмена информацией между высокоразвитыми цивилизациями, описанная в романах </a:t>
            </a:r>
            <a:r>
              <a:rPr lang="ru-RU" sz="1800" b="1" dirty="0"/>
              <a:t>И.А. Ефремова: «Туманность Андромеды» и «Час Быка».</a:t>
            </a:r>
            <a:r>
              <a:rPr lang="ru-RU" sz="1800" dirty="0"/>
              <a:t> Великое Кольцо: является, одновременно, и - содружеством Цивилизаций, и - Информационной Сетью, с единой системой сигналов и базой данных. Согласно Ефремову, на Земле «установка связи Великого Кольца» находилась на горе Кении».</a:t>
            </a:r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163772" y="227806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>
                <a:solidFill>
                  <a:schemeClr val="tx1"/>
                </a:solidFill>
              </a:rPr>
              <a:t>Эвроритм</a:t>
            </a:r>
            <a:endParaRPr lang="ru-RU" kern="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496" y="792514"/>
            <a:ext cx="193760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490" y="3655101"/>
            <a:ext cx="1700760" cy="274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129097" y="3843404"/>
            <a:ext cx="6503728" cy="2626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/>
              <a:t>А. Азимов «Конец Вечности».</a:t>
            </a:r>
          </a:p>
          <a:p>
            <a:pPr algn="just"/>
            <a:r>
              <a:rPr lang="ru-RU" sz="1800" dirty="0"/>
              <a:t>Роман описывает деятельность организации под названием «Вечность», существующей вне времени и зародившейся в 27 столетии. Люди «Вечности» изменяют ход развития истории во имя блага человечества. Миллиарды людей могут навсегда исчезнуть по их воле. Так бы и продолжалось дальше, но главный герой Эндрю </a:t>
            </a:r>
            <a:r>
              <a:rPr lang="ru-RU" sz="1800" dirty="0" err="1"/>
              <a:t>Харлан</a:t>
            </a:r>
            <a:r>
              <a:rPr lang="ru-RU" sz="1800" dirty="0"/>
              <a:t> становится участником странных событий, о которых и пойдёт речь в романе.</a:t>
            </a:r>
          </a:p>
        </p:txBody>
      </p:sp>
    </p:spTree>
    <p:extLst>
      <p:ext uri="{BB962C8B-B14F-4D97-AF65-F5344CB8AC3E}">
        <p14:creationId xmlns:p14="http://schemas.microsoft.com/office/powerpoint/2010/main" val="18680830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65903" cy="1324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СВЯЗЬ с внеземными цивилизациями</a:t>
            </a:r>
          </a:p>
          <a:p>
            <a:pPr algn="just"/>
            <a:r>
              <a:rPr lang="ru-RU" sz="1800" dirty="0"/>
              <a:t>3 ЭТАЖ. Контакт без контакта.</a:t>
            </a:r>
          </a:p>
          <a:p>
            <a:pPr algn="just"/>
            <a:r>
              <a:rPr lang="ru-RU" sz="1800" b="1" dirty="0"/>
              <a:t>Инопланетяне среди нас. Люди со </a:t>
            </a:r>
            <a:r>
              <a:rPr lang="ru-RU" sz="1800" b="1" dirty="0" err="1"/>
              <a:t>сверхспособностями</a:t>
            </a:r>
            <a:r>
              <a:rPr lang="ru-RU" sz="1800" b="1" dirty="0"/>
              <a:t>. </a:t>
            </a:r>
          </a:p>
          <a:p>
            <a:pPr algn="just"/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163771" y="335570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>
                <a:solidFill>
                  <a:schemeClr val="tx1"/>
                </a:solidFill>
              </a:rPr>
              <a:t>Эвроритм</a:t>
            </a:r>
            <a:endParaRPr lang="ru-RU" kern="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9490" y="1794867"/>
            <a:ext cx="3600450" cy="229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490" y="4305924"/>
            <a:ext cx="8665903" cy="687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b="1" dirty="0"/>
              <a:t>А. Тарковский, «</a:t>
            </a:r>
            <a:r>
              <a:rPr lang="ru-RU" sz="1800" b="1" dirty="0" err="1"/>
              <a:t>Сталкер</a:t>
            </a:r>
            <a:r>
              <a:rPr lang="ru-RU" sz="1800" b="1" dirty="0"/>
              <a:t>».</a:t>
            </a:r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1338318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771" y="709679"/>
            <a:ext cx="8665903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800" dirty="0"/>
              <a:t>СВЯЗЬ с внеземными цивилизациями</a:t>
            </a:r>
          </a:p>
          <a:p>
            <a:pPr algn="just"/>
            <a:r>
              <a:rPr lang="ru-RU" sz="1800" dirty="0"/>
              <a:t>4 ЭТАЖ. Контакт не нужен.</a:t>
            </a:r>
          </a:p>
          <a:p>
            <a:pPr algn="just"/>
            <a:r>
              <a:rPr lang="ru-RU" sz="1800" b="1" dirty="0"/>
              <a:t>Исследовали всю Вселенную – мы одни…</a:t>
            </a:r>
          </a:p>
          <a:p>
            <a:pPr algn="just"/>
            <a:endParaRPr lang="ru-RU" sz="1800" b="1" dirty="0"/>
          </a:p>
          <a:p>
            <a:pPr algn="just"/>
            <a:r>
              <a:rPr lang="ru-RU" sz="1800" b="1" dirty="0"/>
              <a:t>... Есть ли такие фантастические произведения…</a:t>
            </a:r>
          </a:p>
          <a:p>
            <a:pPr algn="just"/>
            <a:endParaRPr lang="ru-RU" sz="1800" dirty="0"/>
          </a:p>
        </p:txBody>
      </p:sp>
      <p:sp>
        <p:nvSpPr>
          <p:cNvPr id="20" name="Заголовок 4"/>
          <p:cNvSpPr txBox="1">
            <a:spLocks/>
          </p:cNvSpPr>
          <p:nvPr/>
        </p:nvSpPr>
        <p:spPr bwMode="auto">
          <a:xfrm>
            <a:off x="163771" y="250892"/>
            <a:ext cx="7983537" cy="4587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137160" tIns="91440" rIns="91440" bIns="91440" numCol="1" anchor="t" anchorCtr="0" compatLnSpc="1">
            <a:prstTxWarp prst="textNoShape">
              <a:avLst/>
            </a:prstTxWarp>
            <a:normAutofit fontScale="62500" lnSpcReduction="200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Tx/>
            </a:pPr>
            <a:r>
              <a:rPr lang="ru-RU" kern="0" dirty="0" err="1">
                <a:solidFill>
                  <a:schemeClr val="tx1"/>
                </a:solidFill>
              </a:rPr>
              <a:t>Эвроритм</a:t>
            </a:r>
            <a:endParaRPr lang="ru-RU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95848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PPT Template NEW">
  <a:themeElements>
    <a:clrScheme name="">
      <a:dk1>
        <a:srgbClr val="000000"/>
      </a:dk1>
      <a:lt1>
        <a:srgbClr val="FFFFFF"/>
      </a:lt1>
      <a:dk2>
        <a:srgbClr val="FFFFFF"/>
      </a:dk2>
      <a:lt2>
        <a:srgbClr val="76767C"/>
      </a:lt2>
      <a:accent1>
        <a:srgbClr val="9DB78B"/>
      </a:accent1>
      <a:accent2>
        <a:srgbClr val="5C6F6A"/>
      </a:accent2>
      <a:accent3>
        <a:srgbClr val="FFFFFF"/>
      </a:accent3>
      <a:accent4>
        <a:srgbClr val="000000"/>
      </a:accent4>
      <a:accent5>
        <a:srgbClr val="CCD8C4"/>
      </a:accent5>
      <a:accent6>
        <a:srgbClr val="53645F"/>
      </a:accent6>
      <a:hlink>
        <a:srgbClr val="496D77"/>
      </a:hlink>
      <a:folHlink>
        <a:srgbClr val="EFBC35"/>
      </a:folHlink>
    </a:clrScheme>
    <a:fontScheme name="PPT Template NEW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233363" marR="0" indent="-233363" algn="ctr" defTabSz="914400" rtl="0" eaLnBrk="1" fontAlgn="base" latinLnBrk="0" hangingPunct="1">
          <a:lnSpc>
            <a:spcPct val="100000"/>
          </a:lnSpc>
          <a:spcBef>
            <a:spcPct val="15000"/>
          </a:spcBef>
          <a:spcAft>
            <a:spcPct val="0"/>
          </a:spcAft>
          <a:buClr>
            <a:srgbClr val="993300"/>
          </a:buClr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 Template NEW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mplate NEW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C6600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B8AA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4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00005C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mplate NEW 16">
        <a:dk1>
          <a:srgbClr val="000000"/>
        </a:dk1>
        <a:lt1>
          <a:srgbClr val="FFFFFF"/>
        </a:lt1>
        <a:dk2>
          <a:srgbClr val="FFFFFF"/>
        </a:dk2>
        <a:lt2>
          <a:srgbClr val="969696"/>
        </a:lt2>
        <a:accent1>
          <a:srgbClr val="994D22"/>
        </a:accent1>
        <a:accent2>
          <a:srgbClr val="146068"/>
        </a:accent2>
        <a:accent3>
          <a:srgbClr val="FFFFFF"/>
        </a:accent3>
        <a:accent4>
          <a:srgbClr val="000000"/>
        </a:accent4>
        <a:accent5>
          <a:srgbClr val="CAB2AB"/>
        </a:accent5>
        <a:accent6>
          <a:srgbClr val="11565E"/>
        </a:accent6>
        <a:hlink>
          <a:srgbClr val="8080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</TotalTime>
  <Words>974</Words>
  <Application>Microsoft Office PowerPoint</Application>
  <PresentationFormat>Экран (4:3)</PresentationFormat>
  <Paragraphs>107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Verdana</vt:lpstr>
      <vt:lpstr>Wingdings</vt:lpstr>
      <vt:lpstr>Wingdings 3</vt:lpstr>
      <vt:lpstr>PPT Template NEW</vt:lpstr>
      <vt:lpstr>Тема Office</vt:lpstr>
      <vt:lpstr>Кубок ТРИЗ Саммита ТРИЗ-турнир вебинары для экспертов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Рубина Наталия</dc:creator>
  <cp:lastModifiedBy>Рубина Наталия</cp:lastModifiedBy>
  <cp:revision>27</cp:revision>
  <dcterms:created xsi:type="dcterms:W3CDTF">2021-11-24T13:48:43Z</dcterms:created>
  <dcterms:modified xsi:type="dcterms:W3CDTF">2021-12-22T08:27:29Z</dcterms:modified>
</cp:coreProperties>
</file>