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0"/>
  </p:notesMasterIdLst>
  <p:sldIdLst>
    <p:sldId id="4129" r:id="rId3"/>
    <p:sldId id="5305" r:id="rId4"/>
    <p:sldId id="5277" r:id="rId5"/>
    <p:sldId id="5306" r:id="rId6"/>
    <p:sldId id="5297" r:id="rId7"/>
    <p:sldId id="5296" r:id="rId8"/>
    <p:sldId id="5299" r:id="rId9"/>
    <p:sldId id="617" r:id="rId10"/>
    <p:sldId id="618" r:id="rId11"/>
    <p:sldId id="619" r:id="rId12"/>
    <p:sldId id="620" r:id="rId13"/>
    <p:sldId id="621" r:id="rId14"/>
    <p:sldId id="398" r:id="rId15"/>
    <p:sldId id="340" r:id="rId16"/>
    <p:sldId id="791" r:id="rId17"/>
    <p:sldId id="400" r:id="rId18"/>
    <p:sldId id="411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2C9F-80A2-4B64-A5B4-BC2ED1E688B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79D1-F190-4C11-995D-4E383908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7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2CD4D3-9DD2-4C7F-A6CC-2FC51DC5FC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49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9350" cy="3721100"/>
          </a:xfrm>
          <a:solidFill>
            <a:srgbClr val="FFFFFF"/>
          </a:solidFill>
          <a:ln/>
        </p:spPr>
      </p:sp>
      <p:sp>
        <p:nvSpPr>
          <p:cNvPr id="349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6337" cy="4471987"/>
          </a:xfrm>
          <a:noFill/>
        </p:spPr>
        <p:txBody>
          <a:bodyPr wrap="none" anchor="ctr"/>
          <a:lstStyle/>
          <a:p>
            <a:pPr eaLnBrk="1" hangingPunct="1"/>
            <a:r>
              <a:rPr lang="ru-RU" dirty="0"/>
              <a:t>15 минут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3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7F0BA0-38AA-43A0-8FAF-0CF4327E576D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406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2950"/>
            <a:ext cx="4962525" cy="3722688"/>
          </a:xfrm>
          <a:ln/>
        </p:spPr>
      </p:sp>
      <p:sp>
        <p:nvSpPr>
          <p:cNvPr id="54067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40677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0" tIns="48315" rIns="96630" bIns="48315" anchor="b"/>
          <a:lstStyle/>
          <a:p>
            <a:pPr algn="r" defTabSz="949325">
              <a:spcBef>
                <a:spcPct val="0"/>
              </a:spcBef>
              <a:buClrTx/>
            </a:pPr>
            <a:fld id="{3FE60BC6-6865-4192-8F9B-D96F2DAF6199}" type="slidenum">
              <a:rPr lang="en-GB">
                <a:latin typeface="Verdana" pitchFamily="34" charset="0"/>
              </a:rPr>
              <a:pPr algn="r" defTabSz="949325">
                <a:spcBef>
                  <a:spcPct val="0"/>
                </a:spcBef>
                <a:buClrTx/>
              </a:pPr>
              <a:t>17</a:t>
            </a:fld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2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386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719514"/>
            <a:ext cx="7772400" cy="6873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180589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44653" y="109540"/>
            <a:ext cx="507831" cy="2974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74259" y="109540"/>
            <a:ext cx="2537655" cy="2974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505616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5601" y="898525"/>
            <a:ext cx="8270875" cy="655006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25072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80898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67238" y="898525"/>
            <a:ext cx="4059237" cy="655006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623574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1" y="4276876"/>
            <a:ext cx="7415213" cy="4616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3176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86114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5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9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9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6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825360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52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23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69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39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89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30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90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813175"/>
            <a:ext cx="7415213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0205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1" y="898525"/>
            <a:ext cx="4059238" cy="289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89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25441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5306"/>
            <a:ext cx="82296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2791"/>
            <a:ext cx="4040188" cy="752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563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422791"/>
            <a:ext cx="4041775" cy="752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563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47521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732349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360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973436"/>
            <a:ext cx="3008313" cy="461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32788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590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105461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05674"/>
            <a:ext cx="5486400" cy="461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881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590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404645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12923" y="898525"/>
            <a:ext cx="4413553" cy="21859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1621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1" y="898525"/>
            <a:ext cx="8270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9289" y="109540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0" y="6605072"/>
            <a:ext cx="9144000" cy="369332"/>
          </a:xfrm>
          <a:prstGeom prst="rect">
            <a:avLst/>
          </a:prstGeom>
          <a:solidFill>
            <a:srgbClr val="00529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800"/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915400" y="6697663"/>
            <a:ext cx="157094" cy="1619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000" smtClean="0">
                <a:solidFill>
                  <a:schemeClr val="bg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12012"/>
            <a:ext cx="9144000" cy="184666"/>
          </a:xfrm>
          <a:prstGeom prst="rect">
            <a:avLst/>
          </a:prstGeom>
          <a:gradFill>
            <a:gsLst>
              <a:gs pos="59000">
                <a:srgbClr val="0070C0"/>
              </a:gs>
              <a:gs pos="84000">
                <a:srgbClr val="00B0F0"/>
              </a:gs>
            </a:gsLst>
            <a:lin ang="48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477973"/>
            <a:ext cx="649288" cy="3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Font typeface="Wingdings 3"/>
        <a:buChar char="}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25425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SzPct val="120000"/>
        <a:buChar char="•"/>
        <a:defRPr sz="1600" b="1">
          <a:solidFill>
            <a:schemeClr val="tx1"/>
          </a:solidFill>
          <a:latin typeface="+mn-lt"/>
        </a:defRPr>
      </a:lvl2pPr>
      <a:lvl3pPr marL="915988" indent="-228600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Char char="•"/>
        <a:defRPr sz="1600" b="1">
          <a:solidFill>
            <a:schemeClr val="tx1"/>
          </a:solidFill>
          <a:latin typeface="+mn-lt"/>
        </a:defRPr>
      </a:lvl3pPr>
      <a:lvl4pPr marL="1201738" indent="-1714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430338" indent="-1143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5pPr>
      <a:lvl6pPr marL="18875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6pPr>
      <a:lvl7pPr marL="23447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7pPr>
      <a:lvl8pPr marL="28019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8pPr>
      <a:lvl9pPr marL="32591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CA600-EE92-43F0-8F97-A34CCB6D9A5C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7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jpeg"/><Relationship Id="rId4" Type="http://schemas.openxmlformats.org/officeDocument/2006/relationships/hyperlink" Target="http://triz-summit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75343" y="6188075"/>
            <a:ext cx="3744232" cy="2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Москва, 13 января 2022 года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7831" y="1423633"/>
            <a:ext cx="8879123" cy="246529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0070C0"/>
                </a:solidFill>
              </a:rPr>
              <a:t>Кубок ТРИЗ Саммита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ТРИЗ-турнир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вебинары для экспертов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4" y="265708"/>
            <a:ext cx="2039235" cy="11579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0137" y="6188075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http://triz-summit.ru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FDA4A29-1EC8-4F97-B2DA-ABB9FA2A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23" y="421276"/>
            <a:ext cx="2034565" cy="8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126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:\НЧ 2017\Логотипы\Логототип Фонда Вольное Дело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374921" cy="10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2077" y="247035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Пример: автомат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8"/>
          <a:stretch/>
        </p:blipFill>
        <p:spPr>
          <a:xfrm>
            <a:off x="418612" y="880843"/>
            <a:ext cx="7878099" cy="5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21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:\НЧ 2017\Логотипы\Логототип Фонда Вольное Дело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374921" cy="10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3094" y="247035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Пример: Гантели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9"/>
          <a:stretch/>
        </p:blipFill>
        <p:spPr bwMode="auto">
          <a:xfrm>
            <a:off x="123094" y="880843"/>
            <a:ext cx="8920495" cy="471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1151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:\НЧ 2017\Логотипы\Логототип Фонда Вольное Дело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374921" cy="10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2077" y="27253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Пример: степлер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9" y="901451"/>
            <a:ext cx="8542915" cy="530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455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203" y="236099"/>
            <a:ext cx="758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Линия Моно-Би-Поли-свертывание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266824"/>
            <a:ext cx="7200901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8973" y="2780928"/>
            <a:ext cx="2061483" cy="98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048224" y="5661248"/>
            <a:ext cx="2088182" cy="504056"/>
            <a:chOff x="3851970" y="2996952"/>
            <a:chExt cx="2088182" cy="504056"/>
          </a:xfrm>
        </p:grpSpPr>
        <p:sp>
          <p:nvSpPr>
            <p:cNvPr id="7" name="Стрелка вправо 6"/>
            <p:cNvSpPr/>
            <p:nvPr/>
          </p:nvSpPr>
          <p:spPr>
            <a:xfrm>
              <a:off x="3851970" y="2996952"/>
              <a:ext cx="2088182" cy="50405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84018" y="3068960"/>
              <a:ext cx="15841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свертывание</a:t>
              </a:r>
            </a:p>
          </p:txBody>
        </p:sp>
      </p:grpSp>
      <p:pic>
        <p:nvPicPr>
          <p:cNvPr id="10137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885" y="3988297"/>
            <a:ext cx="1977860" cy="102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6863" y="3995144"/>
            <a:ext cx="2985258" cy="101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4005064"/>
            <a:ext cx="19079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047" y="5373216"/>
            <a:ext cx="291268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3563939" y="3022104"/>
            <a:ext cx="2088182" cy="504056"/>
            <a:chOff x="3851970" y="2996952"/>
            <a:chExt cx="2088182" cy="504056"/>
          </a:xfrm>
        </p:grpSpPr>
        <p:sp>
          <p:nvSpPr>
            <p:cNvPr id="19" name="Стрелка вправо 18"/>
            <p:cNvSpPr/>
            <p:nvPr/>
          </p:nvSpPr>
          <p:spPr>
            <a:xfrm>
              <a:off x="3851970" y="2996952"/>
              <a:ext cx="2088182" cy="504056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4018" y="3068960"/>
              <a:ext cx="15841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свертывание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72908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4302" y="247035"/>
            <a:ext cx="457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Правила свертывания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43841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Свертывание</a:t>
            </a:r>
            <a:r>
              <a:rPr lang="ru-RU" dirty="0"/>
              <a:t> – это один из инструментов повышения идеальности систем: затраты и вредные функции снижаются, а функциональность сохраняется или повышается.</a:t>
            </a:r>
          </a:p>
          <a:p>
            <a:endParaRPr lang="ru-RU" dirty="0"/>
          </a:p>
          <a:p>
            <a:r>
              <a:rPr lang="ru-RU" dirty="0"/>
              <a:t>В ТРИЗ разработаны правила свертывания (удаления) элементов системы.</a:t>
            </a:r>
          </a:p>
          <a:p>
            <a:endParaRPr lang="ru-RU" dirty="0"/>
          </a:p>
          <a:p>
            <a:r>
              <a:rPr lang="ru-RU" b="1" dirty="0"/>
              <a:t>Правило 1.</a:t>
            </a:r>
            <a:r>
              <a:rPr lang="ru-RU" dirty="0"/>
              <a:t> Элемент можно удалить, если нет объекта функции.</a:t>
            </a:r>
          </a:p>
          <a:p>
            <a:endParaRPr lang="ru-RU" dirty="0"/>
          </a:p>
          <a:p>
            <a:r>
              <a:rPr lang="ru-RU" b="1" dirty="0"/>
              <a:t>Правило 2.</a:t>
            </a:r>
            <a:r>
              <a:rPr lang="ru-RU" dirty="0"/>
              <a:t> Элемент можно удалить, если функцию выполняет сам объект функции.</a:t>
            </a:r>
          </a:p>
          <a:p>
            <a:endParaRPr lang="ru-RU" dirty="0"/>
          </a:p>
          <a:p>
            <a:r>
              <a:rPr lang="ru-RU" b="1" dirty="0"/>
              <a:t>Правило 3.</a:t>
            </a:r>
            <a:r>
              <a:rPr lang="ru-RU" dirty="0"/>
              <a:t> Элемент можно удалить, если функцию выполняют оставшиеся элементы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19216788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4302" y="247035"/>
            <a:ext cx="3809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Свертывание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217" y="770255"/>
            <a:ext cx="8989717" cy="519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4228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4698" y="325388"/>
            <a:ext cx="705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Свертывание и Развертывание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"/>
          <a:stretch/>
        </p:blipFill>
        <p:spPr bwMode="auto">
          <a:xfrm>
            <a:off x="503339" y="742410"/>
            <a:ext cx="8150998" cy="562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2087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94" name="Группа 7"/>
          <p:cNvGrpSpPr>
            <a:grpSpLocks/>
          </p:cNvGrpSpPr>
          <p:nvPr/>
        </p:nvGrpSpPr>
        <p:grpSpPr bwMode="auto">
          <a:xfrm>
            <a:off x="892175" y="676275"/>
            <a:ext cx="7504113" cy="5629275"/>
            <a:chOff x="892507" y="675991"/>
            <a:chExt cx="7504113" cy="5629275"/>
          </a:xfrm>
        </p:grpSpPr>
        <p:pic>
          <p:nvPicPr>
            <p:cNvPr id="340995" name="Picture 4" descr="http://900igr.net/datas/geometrija/Prizma/0012-012-Spasibo-za-vnimani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07" y="675991"/>
              <a:ext cx="7504113" cy="562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9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748" y="5163023"/>
              <a:ext cx="5138737" cy="11223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68CF43-351F-40D7-92EF-2592058D90CE}"/>
              </a:ext>
            </a:extLst>
          </p:cNvPr>
          <p:cNvSpPr txBox="1"/>
          <p:nvPr/>
        </p:nvSpPr>
        <p:spPr>
          <a:xfrm>
            <a:off x="287676" y="410966"/>
            <a:ext cx="339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РАЗМИНКА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0320B-BAF7-4317-9D60-5EACC5210282}"/>
              </a:ext>
            </a:extLst>
          </p:cNvPr>
          <p:cNvSpPr txBox="1"/>
          <p:nvPr/>
        </p:nvSpPr>
        <p:spPr>
          <a:xfrm>
            <a:off x="380144" y="1027416"/>
            <a:ext cx="835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Выскажите свое мнение. </a:t>
            </a:r>
            <a:r>
              <a:rPr lang="ru-RU" sz="2400"/>
              <a:t>Установка счетчиков </a:t>
            </a:r>
            <a:r>
              <a:rPr lang="ru-RU" sz="2400" dirty="0"/>
              <a:t>тепла в многоквартирных домах – это хорошо или плохо?</a:t>
            </a:r>
          </a:p>
        </p:txBody>
      </p:sp>
    </p:spTree>
    <p:extLst>
      <p:ext uri="{BB962C8B-B14F-4D97-AF65-F5344CB8AC3E}">
        <p14:creationId xmlns:p14="http://schemas.microsoft.com/office/powerpoint/2010/main" val="1679509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1010" y="345336"/>
            <a:ext cx="5291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/>
              <a:t>Некоторые определения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516" y="1189668"/>
            <a:ext cx="871296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prstClr val="black"/>
                </a:solidFill>
              </a:rPr>
              <a:t>СИСТЕМА – целое, состоящее из частей или элементов (ПОДСИСТЕМ), обладающее качественно новыми свойствами. Системы могут быть материальными и нематериальными. Любая система является частью НАДСИСТЕМЫ.</a:t>
            </a:r>
          </a:p>
          <a:p>
            <a:pPr algn="just"/>
            <a:r>
              <a:rPr lang="ru-RU" sz="2200" dirty="0">
                <a:solidFill>
                  <a:prstClr val="black"/>
                </a:solidFill>
              </a:rPr>
              <a:t>СВОЙСТВА – философская категория, выражающая такую сторону системы, которая обуславливает ее различие или общность с другими системами и обнаруживается в ее отношении к ним. Например, все материальные системы имеют свойство нагреваться. </a:t>
            </a:r>
          </a:p>
          <a:p>
            <a:pPr algn="just"/>
            <a:r>
              <a:rPr lang="ru-RU" sz="2200" dirty="0">
                <a:solidFill>
                  <a:prstClr val="black"/>
                </a:solidFill>
              </a:rPr>
              <a:t>ФУНКЦИИ СИСТЕМ. Субъект функции изменяет параметры объекта функции. Функцию системы определяет НАДСИСТЕМА, она может быть полезной, вредной, нейтральной, дополнительной.</a:t>
            </a:r>
          </a:p>
          <a:p>
            <a:pPr algn="just"/>
            <a:r>
              <a:rPr lang="ru-RU" sz="2200" dirty="0">
                <a:solidFill>
                  <a:prstClr val="black"/>
                </a:solidFill>
              </a:rPr>
              <a:t>СИСТЕМНЫЙ ОПЕРАТОР, девяти экранная схема, схема талантливого мышления – инструмент ТРИЗ, направленный на системное рассмотрение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6515524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CD1BE8C-E30D-4433-BD1B-D4491B20F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01368"/>
              </p:ext>
            </p:extLst>
          </p:nvPr>
        </p:nvGraphicFramePr>
        <p:xfrm>
          <a:off x="821340" y="843512"/>
          <a:ext cx="7501319" cy="5316133"/>
        </p:xfrm>
        <a:graphic>
          <a:graphicData uri="http://schemas.openxmlformats.org/drawingml/2006/table">
            <a:tbl>
              <a:tblPr firstRow="1" firstCol="1" bandRow="1"/>
              <a:tblGrid>
                <a:gridCol w="230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5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3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Прошлое надсистемы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Салон оптики «Счастливый взгляд»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Надсистема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Рабочий стол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Будущее надсистемы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Салон оптики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3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Прошлое системы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для изготовления очков по заданным параметрам 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Очки для чтения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Будущее системы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Очки для чтения с дефектом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Прошлое подсистемы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Заготовка оправы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Заготовка линз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Подсистемы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Оправа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Линзы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Душки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Носоупор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Будущее подсистем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оправы выпал гвоздик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Линзы с потертостями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Душка не фиксирована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Носоупор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ослаб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AB9C2DF-5118-4A4F-8E8A-40464F5C818F}"/>
              </a:ext>
            </a:extLst>
          </p:cNvPr>
          <p:cNvCxnSpPr/>
          <p:nvPr/>
        </p:nvCxnSpPr>
        <p:spPr bwMode="auto">
          <a:xfrm>
            <a:off x="1828800" y="2192784"/>
            <a:ext cx="0" cy="46163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6529F3F-8537-4C35-9111-F1688C9A977B}"/>
              </a:ext>
            </a:extLst>
          </p:cNvPr>
          <p:cNvCxnSpPr/>
          <p:nvPr/>
        </p:nvCxnSpPr>
        <p:spPr bwMode="auto">
          <a:xfrm>
            <a:off x="4572000" y="2192784"/>
            <a:ext cx="0" cy="46163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00573EF-7AAB-4228-A22E-A7970E8005B8}"/>
              </a:ext>
            </a:extLst>
          </p:cNvPr>
          <p:cNvCxnSpPr/>
          <p:nvPr/>
        </p:nvCxnSpPr>
        <p:spPr bwMode="auto">
          <a:xfrm>
            <a:off x="7158361" y="2192784"/>
            <a:ext cx="0" cy="46163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D31D4D6-4405-4730-9E47-DDD17ABDAA0E}"/>
              </a:ext>
            </a:extLst>
          </p:cNvPr>
          <p:cNvCxnSpPr/>
          <p:nvPr/>
        </p:nvCxnSpPr>
        <p:spPr bwMode="auto">
          <a:xfrm>
            <a:off x="1828800" y="4008267"/>
            <a:ext cx="0" cy="46163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06EA253-E09E-45C5-8C42-D17D7A836E0F}"/>
              </a:ext>
            </a:extLst>
          </p:cNvPr>
          <p:cNvCxnSpPr/>
          <p:nvPr/>
        </p:nvCxnSpPr>
        <p:spPr bwMode="auto">
          <a:xfrm>
            <a:off x="4506897" y="4008267"/>
            <a:ext cx="0" cy="46163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A536B9C-B19C-4754-BAB1-4E96C6A60BCD}"/>
              </a:ext>
            </a:extLst>
          </p:cNvPr>
          <p:cNvCxnSpPr/>
          <p:nvPr/>
        </p:nvCxnSpPr>
        <p:spPr bwMode="auto">
          <a:xfrm>
            <a:off x="7156881" y="4008267"/>
            <a:ext cx="0" cy="46163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ABC6BEB-1FF2-411B-8A41-A6D4F6DD6CB9}"/>
              </a:ext>
            </a:extLst>
          </p:cNvPr>
          <p:cNvCxnSpPr/>
          <p:nvPr/>
        </p:nvCxnSpPr>
        <p:spPr bwMode="auto">
          <a:xfrm>
            <a:off x="3098307" y="1464814"/>
            <a:ext cx="381739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5681936-316B-4590-926F-A204E9923738}"/>
              </a:ext>
            </a:extLst>
          </p:cNvPr>
          <p:cNvCxnSpPr/>
          <p:nvPr/>
        </p:nvCxnSpPr>
        <p:spPr bwMode="auto">
          <a:xfrm>
            <a:off x="3098307" y="3286216"/>
            <a:ext cx="381739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9CCA046-8EA3-4513-A940-1DECCF445A19}"/>
              </a:ext>
            </a:extLst>
          </p:cNvPr>
          <p:cNvCxnSpPr/>
          <p:nvPr/>
        </p:nvCxnSpPr>
        <p:spPr bwMode="auto">
          <a:xfrm>
            <a:off x="3098307" y="5134251"/>
            <a:ext cx="381739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A5300BC-BA72-45B4-83BA-D3B54B8FD075}"/>
              </a:ext>
            </a:extLst>
          </p:cNvPr>
          <p:cNvCxnSpPr/>
          <p:nvPr/>
        </p:nvCxnSpPr>
        <p:spPr bwMode="auto">
          <a:xfrm>
            <a:off x="5659515" y="1469251"/>
            <a:ext cx="381739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8D3508F-440D-433D-8C90-0FD881AC5433}"/>
              </a:ext>
            </a:extLst>
          </p:cNvPr>
          <p:cNvCxnSpPr/>
          <p:nvPr/>
        </p:nvCxnSpPr>
        <p:spPr bwMode="auto">
          <a:xfrm>
            <a:off x="5659515" y="3286216"/>
            <a:ext cx="381739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D802B06-B6EC-4517-8ACD-A42AC9DE99B3}"/>
              </a:ext>
            </a:extLst>
          </p:cNvPr>
          <p:cNvCxnSpPr/>
          <p:nvPr/>
        </p:nvCxnSpPr>
        <p:spPr bwMode="auto">
          <a:xfrm>
            <a:off x="5659515" y="5128331"/>
            <a:ext cx="381739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06BB8C5-4C8B-4E3D-9587-FE8123E1A619}"/>
              </a:ext>
            </a:extLst>
          </p:cNvPr>
          <p:cNvSpPr txBox="1"/>
          <p:nvPr/>
        </p:nvSpPr>
        <p:spPr>
          <a:xfrm>
            <a:off x="821340" y="310393"/>
            <a:ext cx="750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Системный оператор по типу Онтогенеза</a:t>
            </a:r>
          </a:p>
        </p:txBody>
      </p:sp>
    </p:spTree>
    <p:extLst>
      <p:ext uri="{BB962C8B-B14F-4D97-AF65-F5344CB8AC3E}">
        <p14:creationId xmlns:p14="http://schemas.microsoft.com/office/powerpoint/2010/main" val="17400970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CD1BE8C-E30D-4433-BD1B-D4491B20F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95438"/>
              </p:ext>
            </p:extLst>
          </p:nvPr>
        </p:nvGraphicFramePr>
        <p:xfrm>
          <a:off x="821340" y="843512"/>
          <a:ext cx="7501319" cy="5185133"/>
        </p:xfrm>
        <a:graphic>
          <a:graphicData uri="http://schemas.openxmlformats.org/drawingml/2006/table">
            <a:tbl>
              <a:tblPr firstRow="1" firstCol="1" bandRow="1"/>
              <a:tblGrid>
                <a:gridCol w="230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5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3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Прошлое надсистемы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Индивидуальные предметы для коррекции зрения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Надсистема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Индивидуальные оптические приборы для коррекции зрения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Будущее надсистемы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Индивидуальные устройства для коррекции зрения 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(устраняющие неудобства носки очков)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3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Прошлое системы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Полированные кристаллы или куски стекла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Очки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чтения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Будущее системы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Пленка (очень тонкая линза, возможно жидкость) для чтения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Прошлое подсистемы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протолинзы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Подсистемы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Оправа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Линзы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Душки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Носоупор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Будущее подсистем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Полимер в качестве корректирующей линзы</a:t>
                      </a:r>
                      <a:endParaRPr lang="ru-RU" sz="14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AB9C2DF-5118-4A4F-8E8A-40464F5C818F}"/>
              </a:ext>
            </a:extLst>
          </p:cNvPr>
          <p:cNvCxnSpPr/>
          <p:nvPr/>
        </p:nvCxnSpPr>
        <p:spPr bwMode="auto">
          <a:xfrm>
            <a:off x="1828800" y="2360564"/>
            <a:ext cx="0" cy="46163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6529F3F-8537-4C35-9111-F1688C9A977B}"/>
              </a:ext>
            </a:extLst>
          </p:cNvPr>
          <p:cNvCxnSpPr/>
          <p:nvPr/>
        </p:nvCxnSpPr>
        <p:spPr bwMode="auto">
          <a:xfrm>
            <a:off x="4572000" y="2360564"/>
            <a:ext cx="0" cy="46163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00573EF-7AAB-4228-A22E-A7970E8005B8}"/>
              </a:ext>
            </a:extLst>
          </p:cNvPr>
          <p:cNvCxnSpPr/>
          <p:nvPr/>
        </p:nvCxnSpPr>
        <p:spPr bwMode="auto">
          <a:xfrm>
            <a:off x="7159433" y="2360564"/>
            <a:ext cx="0" cy="46163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D31D4D6-4405-4730-9E47-DDD17ABDAA0E}"/>
              </a:ext>
            </a:extLst>
          </p:cNvPr>
          <p:cNvCxnSpPr/>
          <p:nvPr/>
        </p:nvCxnSpPr>
        <p:spPr bwMode="auto">
          <a:xfrm>
            <a:off x="1828800" y="4183010"/>
            <a:ext cx="0" cy="46163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06EA253-E09E-45C5-8C42-D17D7A836E0F}"/>
              </a:ext>
            </a:extLst>
          </p:cNvPr>
          <p:cNvCxnSpPr/>
          <p:nvPr/>
        </p:nvCxnSpPr>
        <p:spPr bwMode="auto">
          <a:xfrm>
            <a:off x="4473341" y="4183010"/>
            <a:ext cx="0" cy="46163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A536B9C-B19C-4754-BAB1-4E96C6A60BCD}"/>
              </a:ext>
            </a:extLst>
          </p:cNvPr>
          <p:cNvCxnSpPr/>
          <p:nvPr/>
        </p:nvCxnSpPr>
        <p:spPr bwMode="auto">
          <a:xfrm>
            <a:off x="7159433" y="4229234"/>
            <a:ext cx="0" cy="461639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ABC6BEB-1FF2-411B-8A41-A6D4F6DD6CB9}"/>
              </a:ext>
            </a:extLst>
          </p:cNvPr>
          <p:cNvCxnSpPr/>
          <p:nvPr/>
        </p:nvCxnSpPr>
        <p:spPr bwMode="auto">
          <a:xfrm>
            <a:off x="3098307" y="1464814"/>
            <a:ext cx="381739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5681936-316B-4590-926F-A204E9923738}"/>
              </a:ext>
            </a:extLst>
          </p:cNvPr>
          <p:cNvCxnSpPr/>
          <p:nvPr/>
        </p:nvCxnSpPr>
        <p:spPr bwMode="auto">
          <a:xfrm>
            <a:off x="3098307" y="3286216"/>
            <a:ext cx="381739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9CCA046-8EA3-4513-A940-1DECCF445A19}"/>
              </a:ext>
            </a:extLst>
          </p:cNvPr>
          <p:cNvCxnSpPr/>
          <p:nvPr/>
        </p:nvCxnSpPr>
        <p:spPr bwMode="auto">
          <a:xfrm>
            <a:off x="3098307" y="5134251"/>
            <a:ext cx="381739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A5300BC-BA72-45B4-83BA-D3B54B8FD075}"/>
              </a:ext>
            </a:extLst>
          </p:cNvPr>
          <p:cNvCxnSpPr/>
          <p:nvPr/>
        </p:nvCxnSpPr>
        <p:spPr bwMode="auto">
          <a:xfrm>
            <a:off x="5659515" y="1469251"/>
            <a:ext cx="381739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8D3508F-440D-433D-8C90-0FD881AC5433}"/>
              </a:ext>
            </a:extLst>
          </p:cNvPr>
          <p:cNvCxnSpPr/>
          <p:nvPr/>
        </p:nvCxnSpPr>
        <p:spPr bwMode="auto">
          <a:xfrm>
            <a:off x="5659515" y="3286216"/>
            <a:ext cx="381739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D802B06-B6EC-4517-8ACD-A42AC9DE99B3}"/>
              </a:ext>
            </a:extLst>
          </p:cNvPr>
          <p:cNvCxnSpPr/>
          <p:nvPr/>
        </p:nvCxnSpPr>
        <p:spPr bwMode="auto">
          <a:xfrm>
            <a:off x="5659515" y="5128331"/>
            <a:ext cx="381739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A8D2313-497F-40ED-B6FB-100E21E98602}"/>
              </a:ext>
            </a:extLst>
          </p:cNvPr>
          <p:cNvSpPr txBox="1"/>
          <p:nvPr/>
        </p:nvSpPr>
        <p:spPr>
          <a:xfrm>
            <a:off x="821340" y="310393"/>
            <a:ext cx="750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Системный оператор по типу Филогенеза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006EBFA-A934-4EBF-BD84-29665EF28CEE}"/>
              </a:ext>
            </a:extLst>
          </p:cNvPr>
          <p:cNvCxnSpPr/>
          <p:nvPr/>
        </p:nvCxnSpPr>
        <p:spPr bwMode="auto">
          <a:xfrm flipV="1">
            <a:off x="4833457" y="2360564"/>
            <a:ext cx="0" cy="397784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E84F223-3315-4CFB-8777-0707DC25EAAA}"/>
              </a:ext>
            </a:extLst>
          </p:cNvPr>
          <p:cNvCxnSpPr/>
          <p:nvPr/>
        </p:nvCxnSpPr>
        <p:spPr bwMode="auto">
          <a:xfrm>
            <a:off x="5659515" y="1615586"/>
            <a:ext cx="367717" cy="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B73A508-0980-4833-9A75-2860DA3C376B}"/>
              </a:ext>
            </a:extLst>
          </p:cNvPr>
          <p:cNvCxnSpPr/>
          <p:nvPr/>
        </p:nvCxnSpPr>
        <p:spPr bwMode="auto">
          <a:xfrm>
            <a:off x="6939093" y="2414644"/>
            <a:ext cx="0" cy="407559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D8FA3C4-49B0-4D69-B284-75A7A72302EC}"/>
              </a:ext>
            </a:extLst>
          </p:cNvPr>
          <p:cNvCxnSpPr/>
          <p:nvPr/>
        </p:nvCxnSpPr>
        <p:spPr bwMode="auto">
          <a:xfrm>
            <a:off x="4665677" y="4183010"/>
            <a:ext cx="0" cy="45443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9C5DC863-7E52-4E22-9560-5D18C2B3220F}"/>
              </a:ext>
            </a:extLst>
          </p:cNvPr>
          <p:cNvCxnSpPr/>
          <p:nvPr/>
        </p:nvCxnSpPr>
        <p:spPr bwMode="auto">
          <a:xfrm>
            <a:off x="5659515" y="4914495"/>
            <a:ext cx="408264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6546072-FA4A-4953-A0C9-072BB3F7BC1F}"/>
              </a:ext>
            </a:extLst>
          </p:cNvPr>
          <p:cNvCxnSpPr/>
          <p:nvPr/>
        </p:nvCxnSpPr>
        <p:spPr bwMode="auto">
          <a:xfrm flipV="1">
            <a:off x="6939093" y="4229234"/>
            <a:ext cx="0" cy="40820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28215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672" y="314460"/>
            <a:ext cx="795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/>
              <a:t>Задание по системному оператору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32513" y="2565780"/>
          <a:ext cx="7501319" cy="3676211"/>
        </p:xfrm>
        <a:graphic>
          <a:graphicData uri="http://schemas.openxmlformats.org/drawingml/2006/table">
            <a:tbl>
              <a:tblPr firstRow="1" firstCol="1" bandRow="1"/>
              <a:tblGrid>
                <a:gridCol w="230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5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Прошлое надсистемы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Надсистема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Будущее надсистемы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Прошлое системы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Будущее системы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Прошлое подсистемы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Подсистемы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Будущее подсистем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899" y="900752"/>
            <a:ext cx="8256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7672" y="900752"/>
            <a:ext cx="86114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1. Выберите объект (лучше выбрать что-то простое, хорошо Вам знакомое, для начала неживой, материальный объект, например, карандаш, сумка, скамейка, ножницы и т.д.). Заполните системный оператор для выбранного объекта – конкретной системы (онтогенез).</a:t>
            </a:r>
          </a:p>
          <a:p>
            <a:pPr algn="just"/>
            <a:r>
              <a:rPr lang="ru-RU" sz="2000" dirty="0"/>
              <a:t>Поясните какие </a:t>
            </a:r>
            <a:r>
              <a:rPr lang="ru-RU" sz="2000"/>
              <a:t>способы переходов </a:t>
            </a:r>
            <a:r>
              <a:rPr lang="ru-RU" sz="2000" dirty="0"/>
              <a:t>Вы использовали.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B2BA016-B7D2-42F8-BD21-8E1786FC8BFE}"/>
              </a:ext>
            </a:extLst>
          </p:cNvPr>
          <p:cNvCxnSpPr/>
          <p:nvPr/>
        </p:nvCxnSpPr>
        <p:spPr bwMode="auto">
          <a:xfrm>
            <a:off x="1917577" y="3568823"/>
            <a:ext cx="0" cy="32181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AEAC3D9-B7B7-41AB-9143-64D2038D4340}"/>
              </a:ext>
            </a:extLst>
          </p:cNvPr>
          <p:cNvCxnSpPr/>
          <p:nvPr/>
        </p:nvCxnSpPr>
        <p:spPr bwMode="auto">
          <a:xfrm>
            <a:off x="1864309" y="4901954"/>
            <a:ext cx="0" cy="32181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FCF8441-A63F-4D67-9010-160601743517}"/>
              </a:ext>
            </a:extLst>
          </p:cNvPr>
          <p:cNvCxnSpPr/>
          <p:nvPr/>
        </p:nvCxnSpPr>
        <p:spPr bwMode="auto">
          <a:xfrm>
            <a:off x="4495061" y="3568823"/>
            <a:ext cx="0" cy="32181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1A877AE-0430-4EE3-8E58-01ED25CA42EA}"/>
              </a:ext>
            </a:extLst>
          </p:cNvPr>
          <p:cNvCxnSpPr/>
          <p:nvPr/>
        </p:nvCxnSpPr>
        <p:spPr bwMode="auto">
          <a:xfrm>
            <a:off x="4495061" y="4901954"/>
            <a:ext cx="0" cy="32181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86AFD37-AC9C-4DBF-BA1B-E416CC042E0D}"/>
              </a:ext>
            </a:extLst>
          </p:cNvPr>
          <p:cNvCxnSpPr/>
          <p:nvPr/>
        </p:nvCxnSpPr>
        <p:spPr bwMode="auto">
          <a:xfrm>
            <a:off x="7099177" y="3568823"/>
            <a:ext cx="0" cy="32181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B47AE56-A122-48DF-88B1-B2D9C23E0751}"/>
              </a:ext>
            </a:extLst>
          </p:cNvPr>
          <p:cNvCxnSpPr/>
          <p:nvPr/>
        </p:nvCxnSpPr>
        <p:spPr bwMode="auto">
          <a:xfrm>
            <a:off x="7115453" y="4901954"/>
            <a:ext cx="0" cy="32181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3CCCA80-4475-4861-A15D-B08A67F61722}"/>
              </a:ext>
            </a:extLst>
          </p:cNvPr>
          <p:cNvCxnSpPr/>
          <p:nvPr/>
        </p:nvCxnSpPr>
        <p:spPr bwMode="auto">
          <a:xfrm>
            <a:off x="3142695" y="3000652"/>
            <a:ext cx="337352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44B19EB-3B58-4325-813B-0E4FD0FC964F}"/>
              </a:ext>
            </a:extLst>
          </p:cNvPr>
          <p:cNvCxnSpPr/>
          <p:nvPr/>
        </p:nvCxnSpPr>
        <p:spPr bwMode="auto">
          <a:xfrm>
            <a:off x="5700943" y="2931110"/>
            <a:ext cx="337352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595F33C-5DF2-4C00-A420-79F520212B3F}"/>
              </a:ext>
            </a:extLst>
          </p:cNvPr>
          <p:cNvCxnSpPr/>
          <p:nvPr/>
        </p:nvCxnSpPr>
        <p:spPr bwMode="auto">
          <a:xfrm>
            <a:off x="3142695" y="4317506"/>
            <a:ext cx="337352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3BA3057-B68A-437A-8F94-2A005795412C}"/>
              </a:ext>
            </a:extLst>
          </p:cNvPr>
          <p:cNvCxnSpPr/>
          <p:nvPr/>
        </p:nvCxnSpPr>
        <p:spPr bwMode="auto">
          <a:xfrm>
            <a:off x="5700943" y="4317506"/>
            <a:ext cx="337352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13E133D-6FFB-4B1E-B8C1-5C6F5962122D}"/>
              </a:ext>
            </a:extLst>
          </p:cNvPr>
          <p:cNvCxnSpPr/>
          <p:nvPr/>
        </p:nvCxnSpPr>
        <p:spPr bwMode="auto">
          <a:xfrm>
            <a:off x="3142695" y="5678749"/>
            <a:ext cx="337352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90D9FC-0728-442E-97B5-363EC19A360C}"/>
              </a:ext>
            </a:extLst>
          </p:cNvPr>
          <p:cNvCxnSpPr/>
          <p:nvPr/>
        </p:nvCxnSpPr>
        <p:spPr bwMode="auto">
          <a:xfrm>
            <a:off x="5700943" y="5678749"/>
            <a:ext cx="337352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859711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672" y="314460"/>
            <a:ext cx="795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/>
              <a:t>Задание по системному оператору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32513" y="2565780"/>
          <a:ext cx="7501319" cy="3676211"/>
        </p:xfrm>
        <a:graphic>
          <a:graphicData uri="http://schemas.openxmlformats.org/drawingml/2006/table">
            <a:tbl>
              <a:tblPr firstRow="1" firstCol="1" bandRow="1"/>
              <a:tblGrid>
                <a:gridCol w="230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5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Прошлое надсистемы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Надсистема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Будущее надсистемы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Прошлое системы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Будущее системы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Прошлое подсистемы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Подсистемы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Будущее подсистем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899" y="900752"/>
            <a:ext cx="8256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7672" y="900752"/>
            <a:ext cx="86114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2. Выберите объект (лучше выбрать что-то простое, хорошо Вам знакомое, для начала неживой, материальный объект, например, карандаш, сумка, скамейка, ножницы и т.д.). Заполните системный оператор для выбранного объекта – класса объектов (филогенез).</a:t>
            </a:r>
          </a:p>
          <a:p>
            <a:pPr algn="just"/>
            <a:r>
              <a:rPr lang="ru-RU" sz="2000" dirty="0"/>
              <a:t>Поясните какие способы переходов Вы использовали.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B2BA016-B7D2-42F8-BD21-8E1786FC8BFE}"/>
              </a:ext>
            </a:extLst>
          </p:cNvPr>
          <p:cNvCxnSpPr/>
          <p:nvPr/>
        </p:nvCxnSpPr>
        <p:spPr bwMode="auto">
          <a:xfrm>
            <a:off x="1917577" y="3568823"/>
            <a:ext cx="0" cy="32181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AEAC3D9-B7B7-41AB-9143-64D2038D4340}"/>
              </a:ext>
            </a:extLst>
          </p:cNvPr>
          <p:cNvCxnSpPr/>
          <p:nvPr/>
        </p:nvCxnSpPr>
        <p:spPr bwMode="auto">
          <a:xfrm>
            <a:off x="1864309" y="4901954"/>
            <a:ext cx="0" cy="32181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FCF8441-A63F-4D67-9010-160601743517}"/>
              </a:ext>
            </a:extLst>
          </p:cNvPr>
          <p:cNvCxnSpPr/>
          <p:nvPr/>
        </p:nvCxnSpPr>
        <p:spPr bwMode="auto">
          <a:xfrm>
            <a:off x="4495061" y="3568823"/>
            <a:ext cx="0" cy="32181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1A877AE-0430-4EE3-8E58-01ED25CA42EA}"/>
              </a:ext>
            </a:extLst>
          </p:cNvPr>
          <p:cNvCxnSpPr/>
          <p:nvPr/>
        </p:nvCxnSpPr>
        <p:spPr bwMode="auto">
          <a:xfrm>
            <a:off x="4495061" y="4901954"/>
            <a:ext cx="0" cy="32181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86AFD37-AC9C-4DBF-BA1B-E416CC042E0D}"/>
              </a:ext>
            </a:extLst>
          </p:cNvPr>
          <p:cNvCxnSpPr/>
          <p:nvPr/>
        </p:nvCxnSpPr>
        <p:spPr bwMode="auto">
          <a:xfrm>
            <a:off x="7099177" y="3568823"/>
            <a:ext cx="0" cy="32181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B47AE56-A122-48DF-88B1-B2D9C23E0751}"/>
              </a:ext>
            </a:extLst>
          </p:cNvPr>
          <p:cNvCxnSpPr/>
          <p:nvPr/>
        </p:nvCxnSpPr>
        <p:spPr bwMode="auto">
          <a:xfrm>
            <a:off x="7115453" y="4901954"/>
            <a:ext cx="0" cy="32181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3CCCA80-4475-4861-A15D-B08A67F61722}"/>
              </a:ext>
            </a:extLst>
          </p:cNvPr>
          <p:cNvCxnSpPr/>
          <p:nvPr/>
        </p:nvCxnSpPr>
        <p:spPr bwMode="auto">
          <a:xfrm>
            <a:off x="3142695" y="3000652"/>
            <a:ext cx="337352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44B19EB-3B58-4325-813B-0E4FD0FC964F}"/>
              </a:ext>
            </a:extLst>
          </p:cNvPr>
          <p:cNvCxnSpPr/>
          <p:nvPr/>
        </p:nvCxnSpPr>
        <p:spPr bwMode="auto">
          <a:xfrm>
            <a:off x="5700943" y="2931110"/>
            <a:ext cx="337352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595F33C-5DF2-4C00-A420-79F520212B3F}"/>
              </a:ext>
            </a:extLst>
          </p:cNvPr>
          <p:cNvCxnSpPr/>
          <p:nvPr/>
        </p:nvCxnSpPr>
        <p:spPr bwMode="auto">
          <a:xfrm>
            <a:off x="3142695" y="4317506"/>
            <a:ext cx="337352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3BA3057-B68A-437A-8F94-2A005795412C}"/>
              </a:ext>
            </a:extLst>
          </p:cNvPr>
          <p:cNvCxnSpPr/>
          <p:nvPr/>
        </p:nvCxnSpPr>
        <p:spPr bwMode="auto">
          <a:xfrm>
            <a:off x="5700943" y="4317506"/>
            <a:ext cx="337352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13E133D-6FFB-4B1E-B8C1-5C6F5962122D}"/>
              </a:ext>
            </a:extLst>
          </p:cNvPr>
          <p:cNvCxnSpPr/>
          <p:nvPr/>
        </p:nvCxnSpPr>
        <p:spPr bwMode="auto">
          <a:xfrm>
            <a:off x="3142695" y="5678749"/>
            <a:ext cx="337352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F90D9FC-0728-442E-97B5-363EC19A360C}"/>
              </a:ext>
            </a:extLst>
          </p:cNvPr>
          <p:cNvCxnSpPr/>
          <p:nvPr/>
        </p:nvCxnSpPr>
        <p:spPr bwMode="auto">
          <a:xfrm>
            <a:off x="5700943" y="5678749"/>
            <a:ext cx="337352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734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:\НЧ 2017\Логотипы\Логототип Фонда Вольное Дело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374921" cy="10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780" y="247035"/>
            <a:ext cx="836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Линия МОНО – БИ – ПОЛИ - свертывание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0" y="906011"/>
            <a:ext cx="8380023" cy="550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403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F:\НЧ 2017\Логотипы\Логототип Фонда Вольное Дело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374921" cy="10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247035"/>
            <a:ext cx="543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Пример: Бинокулярная лупа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4"/>
          <a:stretch/>
        </p:blipFill>
        <p:spPr bwMode="auto">
          <a:xfrm>
            <a:off x="420703" y="1231650"/>
            <a:ext cx="8441247" cy="386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850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PT Template NEW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PPT Template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mplate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66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636</Words>
  <Application>Microsoft Office PowerPoint</Application>
  <PresentationFormat>Экран (4:3)</PresentationFormat>
  <Paragraphs>197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Wingdings</vt:lpstr>
      <vt:lpstr>Wingdings 3</vt:lpstr>
      <vt:lpstr>PPT Template NEW</vt:lpstr>
      <vt:lpstr>Тема Office</vt:lpstr>
      <vt:lpstr>Кубок ТРИЗ Саммита ТРИЗ-турнир вебинары для экспертов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Рубина Наталия</dc:creator>
  <cp:lastModifiedBy>Рубина Наталия</cp:lastModifiedBy>
  <cp:revision>27</cp:revision>
  <dcterms:created xsi:type="dcterms:W3CDTF">2021-11-24T13:48:43Z</dcterms:created>
  <dcterms:modified xsi:type="dcterms:W3CDTF">2022-01-09T14:49:19Z</dcterms:modified>
</cp:coreProperties>
</file>