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20"/>
  </p:notesMasterIdLst>
  <p:sldIdLst>
    <p:sldId id="4129" r:id="rId3"/>
    <p:sldId id="4130" r:id="rId4"/>
    <p:sldId id="4131" r:id="rId5"/>
    <p:sldId id="463" r:id="rId6"/>
    <p:sldId id="4133" r:id="rId7"/>
    <p:sldId id="4132" r:id="rId8"/>
    <p:sldId id="954" r:id="rId9"/>
    <p:sldId id="953" r:id="rId10"/>
    <p:sldId id="4134" r:id="rId11"/>
    <p:sldId id="4137" r:id="rId12"/>
    <p:sldId id="955" r:id="rId13"/>
    <p:sldId id="4135" r:id="rId14"/>
    <p:sldId id="4136" r:id="rId15"/>
    <p:sldId id="467" r:id="rId16"/>
    <p:sldId id="952" r:id="rId17"/>
    <p:sldId id="4138" r:id="rId18"/>
    <p:sldId id="411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B3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52C9F-80A2-4B64-A5B4-BC2ED1E688B9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979D1-F190-4C11-995D-4E383908D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173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65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2CD4D3-9DD2-4C7F-A6CC-2FC51DC5FC0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65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491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59350" cy="3721100"/>
          </a:xfrm>
          <a:solidFill>
            <a:srgbClr val="FFFFFF"/>
          </a:solidFill>
          <a:ln/>
        </p:spPr>
      </p:sp>
      <p:sp>
        <p:nvSpPr>
          <p:cNvPr id="3491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463" y="4713288"/>
            <a:ext cx="4986337" cy="4471987"/>
          </a:xfrm>
          <a:noFill/>
        </p:spPr>
        <p:txBody>
          <a:bodyPr wrap="none" anchor="ctr"/>
          <a:lstStyle/>
          <a:p>
            <a:pPr eaLnBrk="1" hangingPunct="1"/>
            <a:r>
              <a:rPr lang="ru-RU" dirty="0"/>
              <a:t>15 минут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732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47F0BA0-38AA-43A0-8FAF-0CF4327E576D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54067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2950"/>
            <a:ext cx="4962525" cy="3722688"/>
          </a:xfrm>
          <a:ln/>
        </p:spPr>
      </p:sp>
      <p:sp>
        <p:nvSpPr>
          <p:cNvPr id="54067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540677" name="Номер слайда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30" tIns="48315" rIns="96630" bIns="48315" anchor="b"/>
          <a:lstStyle/>
          <a:p>
            <a:pPr algn="r" defTabSz="949325">
              <a:spcBef>
                <a:spcPct val="0"/>
              </a:spcBef>
              <a:buClrTx/>
            </a:pPr>
            <a:fld id="{3FE60BC6-6865-4192-8F9B-D96F2DAF6199}" type="slidenum">
              <a:rPr lang="en-GB">
                <a:latin typeface="Verdana" pitchFamily="34" charset="0"/>
              </a:rPr>
              <a:pPr algn="r" defTabSz="949325">
                <a:spcBef>
                  <a:spcPct val="0"/>
                </a:spcBef>
                <a:buClrTx/>
              </a:pPr>
              <a:t>17</a:t>
            </a:fld>
            <a:endParaRPr lang="en-GB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628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73866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719514"/>
            <a:ext cx="7772400" cy="6873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81805893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44653" y="109540"/>
            <a:ext cx="507831" cy="29749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74259" y="109540"/>
            <a:ext cx="2537655" cy="29749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0505616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289" y="109540"/>
            <a:ext cx="7983537" cy="4587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55601" y="898525"/>
            <a:ext cx="8270875" cy="655006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22507273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289" y="109540"/>
            <a:ext cx="7983537" cy="4587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55601" y="898525"/>
            <a:ext cx="4059238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67238" y="898525"/>
            <a:ext cx="4059237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1808984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289" y="109540"/>
            <a:ext cx="7983537" cy="4587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55601" y="898525"/>
            <a:ext cx="4059238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567238" y="898525"/>
            <a:ext cx="4059237" cy="655006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7623574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201" y="4276876"/>
            <a:ext cx="7415213" cy="46166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31760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289" y="109540"/>
            <a:ext cx="7983537" cy="4587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5601" y="898525"/>
            <a:ext cx="4059238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7238" y="898525"/>
            <a:ext cx="4059237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2861146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A600-EE92-43F0-8F97-A34CCB6D9A5C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1CB7-5D7C-4AAB-916E-32EE67BB7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551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A600-EE92-43F0-8F97-A34CCB6D9A5C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1CB7-5D7C-4AAB-916E-32EE67BB7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6995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A600-EE92-43F0-8F97-A34CCB6D9A5C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1CB7-5D7C-4AAB-916E-32EE67BB7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499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A600-EE92-43F0-8F97-A34CCB6D9A5C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1CB7-5D7C-4AAB-916E-32EE67BB7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069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48253600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A600-EE92-43F0-8F97-A34CCB6D9A5C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1CB7-5D7C-4AAB-916E-32EE67BB7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552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A600-EE92-43F0-8F97-A34CCB6D9A5C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1CB7-5D7C-4AAB-916E-32EE67BB7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0237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A600-EE92-43F0-8F97-A34CCB6D9A5C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1CB7-5D7C-4AAB-916E-32EE67BB7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7695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A600-EE92-43F0-8F97-A34CCB6D9A5C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1CB7-5D7C-4AAB-916E-32EE67BB7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2395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A600-EE92-43F0-8F97-A34CCB6D9A5C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1CB7-5D7C-4AAB-916E-32EE67BB7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1893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A600-EE92-43F0-8F97-A34CCB6D9A5C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1CB7-5D7C-4AAB-916E-32EE67BB7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7308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A600-EE92-43F0-8F97-A34CCB6D9A5C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1CB7-5D7C-4AAB-916E-32EE67BB7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8902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200" y="3813175"/>
            <a:ext cx="7415213" cy="13890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02050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5601" y="898525"/>
            <a:ext cx="4059238" cy="28940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67238" y="898525"/>
            <a:ext cx="4059237" cy="28940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2254416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15306"/>
            <a:ext cx="8229600" cy="46166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422791"/>
            <a:ext cx="4040188" cy="7520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25630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422791"/>
            <a:ext cx="4041775" cy="7520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25630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8475210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732349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57360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973436"/>
            <a:ext cx="3008313" cy="46166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32788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59018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8105461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905674"/>
            <a:ext cx="5486400" cy="46166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8816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59018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2404645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212923" y="898525"/>
            <a:ext cx="4413553" cy="21859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616215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1" y="898525"/>
            <a:ext cx="8270875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000" tIns="180000" rIns="108000" bIns="180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49289" y="109540"/>
            <a:ext cx="7983537" cy="458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7160" tIns="91440" rIns="91440" bIns="9144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30" name="Rectangle 70"/>
          <p:cNvSpPr>
            <a:spLocks noChangeArrowheads="1"/>
          </p:cNvSpPr>
          <p:nvPr/>
        </p:nvSpPr>
        <p:spPr bwMode="auto">
          <a:xfrm>
            <a:off x="0" y="6605072"/>
            <a:ext cx="9144000" cy="369332"/>
          </a:xfrm>
          <a:prstGeom prst="rect">
            <a:avLst/>
          </a:prstGeom>
          <a:solidFill>
            <a:srgbClr val="005298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1800"/>
          </a:p>
        </p:txBody>
      </p:sp>
      <p:sp>
        <p:nvSpPr>
          <p:cNvPr id="1032" name="Text Box 18"/>
          <p:cNvSpPr txBox="1">
            <a:spLocks noChangeArrowheads="1"/>
          </p:cNvSpPr>
          <p:nvPr/>
        </p:nvSpPr>
        <p:spPr bwMode="auto">
          <a:xfrm>
            <a:off x="8915400" y="6697663"/>
            <a:ext cx="157094" cy="16190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15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  <a:defRPr/>
            </a:pPr>
            <a:fld id="{5BF79744-612B-4117-AB13-027BD2D53E64}" type="slidenum">
              <a:rPr lang="en-GB" sz="1000" smtClean="0">
                <a:solidFill>
                  <a:schemeClr val="bg1"/>
                </a:solidFill>
              </a:rPr>
              <a:pPr algn="l" eaLnBrk="1" hangingPunct="1">
                <a:lnSpc>
                  <a:spcPct val="115000"/>
                </a:lnSpc>
                <a:spcBef>
                  <a:spcPct val="20000"/>
                </a:spcBef>
                <a:buClr>
                  <a:schemeClr val="accent1"/>
                </a:buClr>
                <a:buFont typeface="Arial" charset="0"/>
                <a:buNone/>
                <a:defRPr/>
              </a:pPr>
              <a:t>‹#›</a:t>
            </a:fld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0" y="12012"/>
            <a:ext cx="9144000" cy="184666"/>
          </a:xfrm>
          <a:prstGeom prst="rect">
            <a:avLst/>
          </a:prstGeom>
          <a:gradFill>
            <a:gsLst>
              <a:gs pos="59000">
                <a:srgbClr val="0070C0"/>
              </a:gs>
              <a:gs pos="84000">
                <a:srgbClr val="00B0F0"/>
              </a:gs>
            </a:gsLst>
            <a:lin ang="48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33363" marR="0" indent="-233363" algn="ctr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477973"/>
            <a:ext cx="649288" cy="36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30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med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233363" indent="-233363" algn="l" rtl="0" eaLnBrk="0" fontAlgn="base" hangingPunct="0">
        <a:lnSpc>
          <a:spcPct val="115000"/>
        </a:lnSpc>
        <a:spcBef>
          <a:spcPct val="30000"/>
        </a:spcBef>
        <a:spcAft>
          <a:spcPct val="30000"/>
        </a:spcAft>
        <a:buClr>
          <a:schemeClr val="hlink"/>
        </a:buClr>
        <a:buFont typeface="Wingdings 3"/>
        <a:buChar char="}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573088" indent="-225425" algn="l" rtl="0" eaLnBrk="0" fontAlgn="base" hangingPunct="0">
        <a:lnSpc>
          <a:spcPct val="115000"/>
        </a:lnSpc>
        <a:spcBef>
          <a:spcPct val="30000"/>
        </a:spcBef>
        <a:spcAft>
          <a:spcPct val="30000"/>
        </a:spcAft>
        <a:buClr>
          <a:schemeClr val="hlink"/>
        </a:buClr>
        <a:buSzPct val="120000"/>
        <a:buChar char="•"/>
        <a:defRPr sz="1600" b="1">
          <a:solidFill>
            <a:schemeClr val="tx1"/>
          </a:solidFill>
          <a:latin typeface="+mn-lt"/>
        </a:defRPr>
      </a:lvl2pPr>
      <a:lvl3pPr marL="915988" indent="-228600" algn="l" rtl="0" eaLnBrk="0" fontAlgn="base" hangingPunct="0">
        <a:lnSpc>
          <a:spcPct val="115000"/>
        </a:lnSpc>
        <a:spcBef>
          <a:spcPct val="30000"/>
        </a:spcBef>
        <a:spcAft>
          <a:spcPct val="30000"/>
        </a:spcAft>
        <a:buClr>
          <a:schemeClr val="hlink"/>
        </a:buClr>
        <a:buChar char="•"/>
        <a:defRPr sz="1600" b="1">
          <a:solidFill>
            <a:schemeClr val="tx1"/>
          </a:solidFill>
          <a:latin typeface="+mn-lt"/>
        </a:defRPr>
      </a:lvl3pPr>
      <a:lvl4pPr marL="1201738" indent="-171450" algn="l" rtl="0" eaLnBrk="0" fontAlgn="base" hangingPunct="0">
        <a:lnSpc>
          <a:spcPct val="115000"/>
        </a:lnSpc>
        <a:spcBef>
          <a:spcPct val="20000"/>
        </a:spcBef>
        <a:spcAft>
          <a:spcPct val="0"/>
        </a:spcAft>
        <a:buClr>
          <a:srgbClr val="993300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430338" indent="-114300" algn="l" rtl="0" eaLnBrk="0" fontAlgn="base" hangingPunct="0">
        <a:lnSpc>
          <a:spcPct val="115000"/>
        </a:lnSpc>
        <a:spcBef>
          <a:spcPct val="20000"/>
        </a:spcBef>
        <a:spcAft>
          <a:spcPct val="0"/>
        </a:spcAft>
        <a:buClr>
          <a:schemeClr val="accent1"/>
        </a:buClr>
        <a:buChar char="o"/>
        <a:defRPr sz="1400">
          <a:solidFill>
            <a:schemeClr val="tx1"/>
          </a:solidFill>
          <a:latin typeface="+mn-lt"/>
        </a:defRPr>
      </a:lvl5pPr>
      <a:lvl6pPr marL="1887538" indent="-114300" algn="l" rtl="0" fontAlgn="base">
        <a:lnSpc>
          <a:spcPct val="115000"/>
        </a:lnSpc>
        <a:spcBef>
          <a:spcPct val="20000"/>
        </a:spcBef>
        <a:spcAft>
          <a:spcPct val="0"/>
        </a:spcAft>
        <a:buClr>
          <a:schemeClr val="accent1"/>
        </a:buClr>
        <a:buChar char="o"/>
        <a:defRPr sz="1400">
          <a:solidFill>
            <a:schemeClr val="tx1"/>
          </a:solidFill>
          <a:latin typeface="+mn-lt"/>
        </a:defRPr>
      </a:lvl6pPr>
      <a:lvl7pPr marL="2344738" indent="-114300" algn="l" rtl="0" fontAlgn="base">
        <a:lnSpc>
          <a:spcPct val="115000"/>
        </a:lnSpc>
        <a:spcBef>
          <a:spcPct val="20000"/>
        </a:spcBef>
        <a:spcAft>
          <a:spcPct val="0"/>
        </a:spcAft>
        <a:buClr>
          <a:schemeClr val="accent1"/>
        </a:buClr>
        <a:buChar char="o"/>
        <a:defRPr sz="1400">
          <a:solidFill>
            <a:schemeClr val="tx1"/>
          </a:solidFill>
          <a:latin typeface="+mn-lt"/>
        </a:defRPr>
      </a:lvl7pPr>
      <a:lvl8pPr marL="2801938" indent="-114300" algn="l" rtl="0" fontAlgn="base">
        <a:lnSpc>
          <a:spcPct val="115000"/>
        </a:lnSpc>
        <a:spcBef>
          <a:spcPct val="20000"/>
        </a:spcBef>
        <a:spcAft>
          <a:spcPct val="0"/>
        </a:spcAft>
        <a:buClr>
          <a:schemeClr val="accent1"/>
        </a:buClr>
        <a:buChar char="o"/>
        <a:defRPr sz="1400">
          <a:solidFill>
            <a:schemeClr val="tx1"/>
          </a:solidFill>
          <a:latin typeface="+mn-lt"/>
        </a:defRPr>
      </a:lvl8pPr>
      <a:lvl9pPr marL="3259138" indent="-114300" algn="l" rtl="0" fontAlgn="base">
        <a:lnSpc>
          <a:spcPct val="115000"/>
        </a:lnSpc>
        <a:spcBef>
          <a:spcPct val="20000"/>
        </a:spcBef>
        <a:spcAft>
          <a:spcPct val="0"/>
        </a:spcAft>
        <a:buClr>
          <a:schemeClr val="accent1"/>
        </a:buClr>
        <a:buChar char="o"/>
        <a:defRPr sz="1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CA600-EE92-43F0-8F97-A34CCB6D9A5C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61CB7-5D7C-4AAB-916E-32EE67BB7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775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.jpeg"/><Relationship Id="rId4" Type="http://schemas.openxmlformats.org/officeDocument/2006/relationships/hyperlink" Target="http://triz-summit.r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475343" y="6188075"/>
            <a:ext cx="3744232" cy="292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Москва</a:t>
            </a: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20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января 2022 года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>
          <a:xfrm>
            <a:off x="157831" y="1423633"/>
            <a:ext cx="8879123" cy="2465290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 dirty="0">
                <a:solidFill>
                  <a:srgbClr val="0070C0"/>
                </a:solidFill>
              </a:rPr>
              <a:t>Кубок ТРИЗ Саммита</a:t>
            </a:r>
            <a:br>
              <a:rPr lang="ru-RU" sz="4000" b="1" dirty="0">
                <a:solidFill>
                  <a:srgbClr val="0070C0"/>
                </a:solidFill>
              </a:rPr>
            </a:br>
            <a:r>
              <a:rPr lang="ru-RU" sz="4000" b="1" dirty="0">
                <a:solidFill>
                  <a:srgbClr val="0070C0"/>
                </a:solidFill>
              </a:rPr>
              <a:t>ТРИЗ-турнир</a:t>
            </a:r>
            <a:br>
              <a:rPr lang="ru-RU" sz="4000" b="1" dirty="0">
                <a:solidFill>
                  <a:srgbClr val="0070C0"/>
                </a:solidFill>
              </a:rPr>
            </a:br>
            <a:r>
              <a:rPr lang="ru-RU" sz="4000" b="1" dirty="0">
                <a:solidFill>
                  <a:srgbClr val="0070C0"/>
                </a:solidFill>
              </a:rPr>
              <a:t>вебинары для экспертов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44" y="265708"/>
            <a:ext cx="2039235" cy="115792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50137" y="6188075"/>
            <a:ext cx="21868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4"/>
              </a:rPr>
              <a:t>http://triz-summit.ru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FDA4A29-1EC8-4F97-B2DA-ABB9FA2A0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923" y="421276"/>
            <a:ext cx="2034565" cy="84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1264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1139B4-618B-43D3-886B-61088241A31B}"/>
              </a:ext>
            </a:extLst>
          </p:cNvPr>
          <p:cNvSpPr txBox="1"/>
          <p:nvPr/>
        </p:nvSpPr>
        <p:spPr>
          <a:xfrm>
            <a:off x="390525" y="476250"/>
            <a:ext cx="324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ПРИМЕР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D15DFB-5134-410D-8212-9FA7633FE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" y="1676400"/>
            <a:ext cx="1638300" cy="16383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90DC5EE-4656-43C1-9795-F75A92E63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1445657"/>
            <a:ext cx="1983343" cy="198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8770321-1843-408B-BC37-B60B5551F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7" y="1169432"/>
            <a:ext cx="2259568" cy="225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F23252D-85E0-4ADD-9D90-E635EB389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3742293"/>
            <a:ext cx="2505075" cy="167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68134A89-7C97-4C48-94B1-B98AA009B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3691493"/>
            <a:ext cx="3167910" cy="237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E8C2F3A-C0F8-4DC6-9C23-9B09FB5423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8515" y="3575050"/>
            <a:ext cx="2105025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3938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F:\НЧ 2017\Логотипы\Логототип Фонда Вольное Дело-0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374921" cy="101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8125" y="247035"/>
            <a:ext cx="89058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dirty="0"/>
              <a:t>Линия развития в соответствии с </a:t>
            </a:r>
            <a:r>
              <a:rPr lang="en-US" sz="2700" dirty="0"/>
              <a:t>S-</a:t>
            </a:r>
            <a:r>
              <a:rPr lang="ru-RU" sz="2700" dirty="0"/>
              <a:t>образной кривой</a:t>
            </a:r>
            <a:endParaRPr lang="ru-RU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399" y="749077"/>
            <a:ext cx="89058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«Жизнь технической системы, как, впрочем, и других систем, например, биологических, можно изобразить в виде S-образной кривой, показывающей, как меняются во времени главные характеристики системы (мощность, производительность, скорость, число выпускаемых систем и т. д.)». </a:t>
            </a:r>
            <a:br>
              <a:rPr lang="ru-RU" dirty="0"/>
            </a:br>
            <a:r>
              <a:rPr lang="ru-RU" dirty="0"/>
              <a:t>Г.С. </a:t>
            </a:r>
            <a:r>
              <a:rPr lang="ru-RU" dirty="0" err="1"/>
              <a:t>Альтшуллер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77BE879-4A84-425C-B893-B19C9F73BD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920" y="2379344"/>
            <a:ext cx="5718175" cy="39436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479254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4EA8A-777F-4987-8AF8-DF54EA6948B3}"/>
              </a:ext>
            </a:extLst>
          </p:cNvPr>
          <p:cNvSpPr txBox="1"/>
          <p:nvPr/>
        </p:nvSpPr>
        <p:spPr>
          <a:xfrm>
            <a:off x="238125" y="247035"/>
            <a:ext cx="89058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dirty="0"/>
              <a:t>Линия развития в соответствии с </a:t>
            </a:r>
            <a:r>
              <a:rPr lang="en-US" sz="2700" dirty="0"/>
              <a:t>S-</a:t>
            </a:r>
            <a:r>
              <a:rPr lang="ru-RU" sz="2700" dirty="0"/>
              <a:t>образной кривой</a:t>
            </a:r>
            <a:endParaRPr lang="ru-RU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14D792-5C02-4928-8E6E-AAF675FE6099}"/>
              </a:ext>
            </a:extLst>
          </p:cNvPr>
          <p:cNvSpPr txBox="1"/>
          <p:nvPr/>
        </p:nvSpPr>
        <p:spPr>
          <a:xfrm>
            <a:off x="238124" y="843677"/>
            <a:ext cx="850582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Если система находится на 1-м этапе развития (начало развития), то:</a:t>
            </a:r>
          </a:p>
          <a:p>
            <a:r>
              <a:rPr lang="ru-RU" sz="2400" dirty="0"/>
              <a:t>–	необходимо максимально использовать существующие инфраструктурные ресурсы и потребности;</a:t>
            </a:r>
          </a:p>
          <a:p>
            <a:r>
              <a:rPr lang="ru-RU" sz="2400" dirty="0"/>
              <a:t>–	рекомендуется объединить систему с лидирующими в данный момент системами.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76C70C-4268-4BDB-BA1F-BBC82B9B0FC7}"/>
              </a:ext>
            </a:extLst>
          </p:cNvPr>
          <p:cNvSpPr txBox="1"/>
          <p:nvPr/>
        </p:nvSpPr>
        <p:spPr>
          <a:xfrm>
            <a:off x="238123" y="3895894"/>
            <a:ext cx="850582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Если система находится на 2-м этапе развития (бурное развитие), то:</a:t>
            </a:r>
          </a:p>
          <a:p>
            <a:r>
              <a:rPr lang="ru-RU" sz="2400" dirty="0"/>
              <a:t>–	рекомендуется адаптировать систему к новым видам применения;</a:t>
            </a:r>
          </a:p>
          <a:p>
            <a:r>
              <a:rPr lang="ru-RU" sz="2400" dirty="0"/>
              <a:t>–	адаптировать имеющиеся инфраструктурные ресурсы к нуждам развивающейся системы.</a:t>
            </a:r>
          </a:p>
        </p:txBody>
      </p:sp>
    </p:spTree>
    <p:extLst>
      <p:ext uri="{BB962C8B-B14F-4D97-AF65-F5344CB8AC3E}">
        <p14:creationId xmlns:p14="http://schemas.microsoft.com/office/powerpoint/2010/main" val="187442518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BEBB6A-1118-4983-81F4-177F356C8349}"/>
              </a:ext>
            </a:extLst>
          </p:cNvPr>
          <p:cNvSpPr txBox="1"/>
          <p:nvPr/>
        </p:nvSpPr>
        <p:spPr>
          <a:xfrm>
            <a:off x="238125" y="247035"/>
            <a:ext cx="89058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dirty="0"/>
              <a:t>Линия развития в соответствии с </a:t>
            </a:r>
            <a:r>
              <a:rPr lang="en-US" sz="2700" dirty="0"/>
              <a:t>S-</a:t>
            </a:r>
            <a:r>
              <a:rPr lang="ru-RU" sz="2700" dirty="0"/>
              <a:t>образной кривой</a:t>
            </a:r>
            <a:endParaRPr lang="ru-RU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4CF121-8BFD-4929-91DC-381B379AB5E0}"/>
              </a:ext>
            </a:extLst>
          </p:cNvPr>
          <p:cNvSpPr txBox="1"/>
          <p:nvPr/>
        </p:nvSpPr>
        <p:spPr>
          <a:xfrm>
            <a:off x="238123" y="3975726"/>
            <a:ext cx="856297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Если система находится на 4-м этапе развития (спад), то:</a:t>
            </a:r>
          </a:p>
          <a:p>
            <a:r>
              <a:rPr lang="ru-RU" sz="2000" dirty="0"/>
              <a:t>–	На ближнюю перспективу следует решать задачи по снижению затрат и развитию сервисных функций;</a:t>
            </a:r>
          </a:p>
          <a:p>
            <a:r>
              <a:rPr lang="ru-RU" sz="2000" dirty="0"/>
              <a:t>–	На среднюю и дальнюю перспективы следует предусмотреть смену принципа действия системы, разрешающую тормозящие развитие противоречия.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BFA8DB-2E7A-4F10-BCA2-37971C322911}"/>
              </a:ext>
            </a:extLst>
          </p:cNvPr>
          <p:cNvSpPr txBox="1"/>
          <p:nvPr/>
        </p:nvSpPr>
        <p:spPr>
          <a:xfrm>
            <a:off x="266699" y="934135"/>
            <a:ext cx="850582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Если система находится на 3-м этапе развития (стабилизация, прекращение роста), то:</a:t>
            </a:r>
          </a:p>
          <a:p>
            <a:r>
              <a:rPr lang="ru-RU" sz="2000" dirty="0"/>
              <a:t>–	На ближнюю и среднюю перспективы следует решать задачи по снижению затрат и развитию сервисных функций;</a:t>
            </a:r>
          </a:p>
          <a:p>
            <a:r>
              <a:rPr lang="ru-RU" sz="2000" dirty="0"/>
              <a:t>–	На дальнюю перспективу следует предусмотреть смену принципа действия системы или ее компонентов, разрешающую тормозящие развитие противоречия;</a:t>
            </a:r>
          </a:p>
          <a:p>
            <a:r>
              <a:rPr lang="ru-RU" sz="2000" dirty="0"/>
              <a:t>–	Очень эффективны глубокое свертывание, объединение альтернативных систем и другие способы перехода в надсистему.</a:t>
            </a:r>
          </a:p>
        </p:txBody>
      </p:sp>
    </p:spTree>
    <p:extLst>
      <p:ext uri="{BB962C8B-B14F-4D97-AF65-F5344CB8AC3E}">
        <p14:creationId xmlns:p14="http://schemas.microsoft.com/office/powerpoint/2010/main" val="337979909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3721" y="361335"/>
            <a:ext cx="6258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Линия индивидуально-коллективно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340768"/>
            <a:ext cx="81729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/>
              <a:t>- </a:t>
            </a:r>
            <a:r>
              <a:rPr lang="ru-RU" sz="2400" dirty="0"/>
              <a:t>Если имеется система индивидуального пользования, то происходит постепенное увеличение степени коллективного применения системы.</a:t>
            </a:r>
          </a:p>
          <a:p>
            <a:pPr lvl="0" algn="just"/>
            <a:endParaRPr lang="ru-RU" sz="2400" dirty="0"/>
          </a:p>
          <a:p>
            <a:pPr lvl="0" algn="just"/>
            <a:r>
              <a:rPr lang="ru-RU" sz="2400" dirty="0"/>
              <a:t>- Если имеется система коллективного пользования, то происходит постепенное увеличение степени индивидуальности применения системы.</a:t>
            </a:r>
          </a:p>
          <a:p>
            <a:pPr lvl="0" algn="just"/>
            <a:endParaRPr lang="ru-RU" sz="2400" dirty="0"/>
          </a:p>
          <a:p>
            <a:pPr lvl="0" algn="just"/>
            <a:r>
              <a:rPr lang="ru-RU" sz="2400" dirty="0"/>
              <a:t>- Система индивидуального или коллективного пользования с развитием становится системой индивидуально-коллективного пользования, совмещаю преимущества той и другой системы.</a:t>
            </a:r>
          </a:p>
        </p:txBody>
      </p:sp>
    </p:spTree>
    <p:extLst>
      <p:ext uri="{BB962C8B-B14F-4D97-AF65-F5344CB8AC3E}">
        <p14:creationId xmlns:p14="http://schemas.microsoft.com/office/powerpoint/2010/main" val="213103969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F:\НЧ 2017\Логотипы\Логототип Фонда Вольное Дело-0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374921" cy="101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0227" y="247035"/>
            <a:ext cx="6258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Линия индивидуально-коллективно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4575185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–	Интернет является системой коллективного пользования. Постепенно можно наблюдать процессы индивидуализации Интернет: в поисковых программах учитывается, в каком городе Вы находитесь, какие запросы Вы до этого уже делали, какие разделы информационных потоков Вас больше интересуют. Уровень индивидуализации Интернет будет повышаться. Появился, например, военный Интернет, могут возникнуть и другие варианты специализации Интернет.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2ED61F6-A00B-40BB-8679-B230282911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02" y="770254"/>
            <a:ext cx="6467654" cy="3928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12825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5002CD-702F-41F4-BB48-71D862A608A3}"/>
              </a:ext>
            </a:extLst>
          </p:cNvPr>
          <p:cNvSpPr txBox="1"/>
          <p:nvPr/>
        </p:nvSpPr>
        <p:spPr>
          <a:xfrm>
            <a:off x="323850" y="247035"/>
            <a:ext cx="6258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Домашнее задание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73E591-65DE-4FCB-8BC8-1557561628EB}"/>
              </a:ext>
            </a:extLst>
          </p:cNvPr>
          <p:cNvSpPr txBox="1"/>
          <p:nvPr/>
        </p:nvSpPr>
        <p:spPr>
          <a:xfrm>
            <a:off x="323850" y="1076325"/>
            <a:ext cx="8572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Выбрать систему (хорошо знакомую, простую); попробовать применить линию развития. Можно посмотреть историю изобретений, связанных с этой системой, а потом предположить как она будет развиваться дальше.</a:t>
            </a:r>
          </a:p>
        </p:txBody>
      </p:sp>
    </p:spTree>
    <p:extLst>
      <p:ext uri="{BB962C8B-B14F-4D97-AF65-F5344CB8AC3E}">
        <p14:creationId xmlns:p14="http://schemas.microsoft.com/office/powerpoint/2010/main" val="43639754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994" name="Группа 7"/>
          <p:cNvGrpSpPr>
            <a:grpSpLocks/>
          </p:cNvGrpSpPr>
          <p:nvPr/>
        </p:nvGrpSpPr>
        <p:grpSpPr bwMode="auto">
          <a:xfrm>
            <a:off x="892175" y="676275"/>
            <a:ext cx="7504113" cy="5629275"/>
            <a:chOff x="892507" y="675991"/>
            <a:chExt cx="7504113" cy="5629275"/>
          </a:xfrm>
        </p:grpSpPr>
        <p:pic>
          <p:nvPicPr>
            <p:cNvPr id="340995" name="Picture 4" descr="http://900igr.net/datas/geometrija/Prizma/0012-012-Spasibo-za-vnimani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507" y="675991"/>
              <a:ext cx="7504113" cy="562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996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7748" y="5163023"/>
              <a:ext cx="5138737" cy="112236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EF076E5-3CC2-4859-B29C-90B3194B7C55}"/>
              </a:ext>
            </a:extLst>
          </p:cNvPr>
          <p:cNvSpPr/>
          <p:nvPr/>
        </p:nvSpPr>
        <p:spPr>
          <a:xfrm>
            <a:off x="395536" y="1628800"/>
            <a:ext cx="82449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Сколько человек в группе пользуется проводными наушниками? Сколько – беспроводными? Как часто у вас возникает ситуация, когда хочется «поделиться» наушником? Как сделать наушники «на двоих»? У кого наушники с MP3 плеером? Какую линию развития систем мы наблюдаем в этом примере?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EEBF45-BE51-4B1F-ACAB-8D409347E68B}"/>
              </a:ext>
            </a:extLst>
          </p:cNvPr>
          <p:cNvSpPr txBox="1"/>
          <p:nvPr/>
        </p:nvSpPr>
        <p:spPr>
          <a:xfrm>
            <a:off x="511729" y="385894"/>
            <a:ext cx="2441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РАЗМИНКА</a:t>
            </a:r>
          </a:p>
        </p:txBody>
      </p:sp>
    </p:spTree>
    <p:extLst>
      <p:ext uri="{BB962C8B-B14F-4D97-AF65-F5344CB8AC3E}">
        <p14:creationId xmlns:p14="http://schemas.microsoft.com/office/powerpoint/2010/main" val="9448587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8C48D2-4B2C-43B8-919E-766B4885EA42}"/>
              </a:ext>
            </a:extLst>
          </p:cNvPr>
          <p:cNvSpPr txBox="1"/>
          <p:nvPr/>
        </p:nvSpPr>
        <p:spPr>
          <a:xfrm>
            <a:off x="402671" y="444617"/>
            <a:ext cx="3095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ОПРЕДЕЛЕНИЕ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CF87BA-8FD4-4F06-945F-4BAA2477531E}"/>
              </a:ext>
            </a:extLst>
          </p:cNvPr>
          <p:cNvSpPr txBox="1"/>
          <p:nvPr/>
        </p:nvSpPr>
        <p:spPr>
          <a:xfrm>
            <a:off x="318782" y="996322"/>
            <a:ext cx="8649049" cy="4865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Линии развития систем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(синонимы: тенденции, тренды развития систем) — это описание того или иного направления эволюции систем, основанное на цепочке преобразований, связанной с той или иной закономерностью или законом развития систем. Можно выделить общесистемные линии развития (например, линия моно-би-поли-свертывание) и линии развития классов систем: технических, информационных, бизнес и др.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Линии развития систем входят в системы стандартов на решение изобретательских задач, используются при прогнозировании эволюции систем.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18005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8691" y="230257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Линии развития систем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170" y="822053"/>
            <a:ext cx="883360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2400" dirty="0"/>
              <a:t>переход к надсистемам и подсистемам (на микроуровень)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2400" dirty="0"/>
              <a:t>моно-би-поли-свертывание-развертывание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2400" dirty="0"/>
              <a:t>дробление и динамизация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2400" dirty="0"/>
              <a:t>развитие систем в соответствии с S-образными кривыми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2400" dirty="0"/>
              <a:t>индивидуально – коллективно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2400" dirty="0"/>
              <a:t>линия согласования-рассогласования и структуризации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2400" dirty="0"/>
              <a:t>линия введения элементов (веществ)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2400" dirty="0"/>
              <a:t>линия введения и развития полей взаимодействия 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706488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8CEEF5-7BCA-434B-A373-1C4CDF6472B9}"/>
              </a:ext>
            </a:extLst>
          </p:cNvPr>
          <p:cNvSpPr txBox="1"/>
          <p:nvPr/>
        </p:nvSpPr>
        <p:spPr>
          <a:xfrm>
            <a:off x="171450" y="230257"/>
            <a:ext cx="8753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Переход к надсистемам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Моно-Би-Поли-свертывание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086675-A7B9-4E73-B2BB-970DF4811C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69" y="691922"/>
            <a:ext cx="2433984" cy="1656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990FB5-4FCA-41B4-91C6-3E97EA9AF8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453" y="690892"/>
            <a:ext cx="2183844" cy="16587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36CF9D-B4C7-46CF-BCB6-15CF10A46A84}"/>
              </a:ext>
            </a:extLst>
          </p:cNvPr>
          <p:cNvSpPr txBox="1"/>
          <p:nvPr/>
        </p:nvSpPr>
        <p:spPr>
          <a:xfrm>
            <a:off x="5053408" y="1524000"/>
            <a:ext cx="37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АН-2 и </a:t>
            </a:r>
            <a:r>
              <a:rPr lang="en-US" dirty="0"/>
              <a:t>U-2 – </a:t>
            </a:r>
            <a:r>
              <a:rPr lang="ru-RU" dirty="0"/>
              <a:t>однодвигательные самолеты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3A3452A-5F4F-425C-9BCD-024108F00F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69" y="2538338"/>
            <a:ext cx="2310765" cy="1543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C14402C-BF9E-4445-944C-8DC6420526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709" y="2534528"/>
            <a:ext cx="2320290" cy="154749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E7542B-3416-4E7C-980B-19F9E769B4C6}"/>
              </a:ext>
            </a:extLst>
          </p:cNvPr>
          <p:cNvSpPr txBox="1"/>
          <p:nvPr/>
        </p:nvSpPr>
        <p:spPr>
          <a:xfrm>
            <a:off x="5053407" y="3281505"/>
            <a:ext cx="3528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АН-24 и Боинг-737 – двухдвигательные самолеты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F7A4FA4-9911-40E6-AEA1-C16532BD13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74234" y="4195687"/>
            <a:ext cx="2252478" cy="1539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5E64498-F678-41C1-820E-77CB478428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82" y="4191243"/>
            <a:ext cx="2323538" cy="154368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185BD4-AD03-4B01-ACF6-85A49A3A0F15}"/>
              </a:ext>
            </a:extLst>
          </p:cNvPr>
          <p:cNvSpPr txBox="1"/>
          <p:nvPr/>
        </p:nvSpPr>
        <p:spPr>
          <a:xfrm>
            <a:off x="5114925" y="4895850"/>
            <a:ext cx="3567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Ан-124 «Руслан» и Боинг-747 – многодвигательные самолеты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7A2839-7098-4C70-BB59-CE13D9C57110}"/>
              </a:ext>
            </a:extLst>
          </p:cNvPr>
          <p:cNvSpPr txBox="1"/>
          <p:nvPr/>
        </p:nvSpPr>
        <p:spPr>
          <a:xfrm>
            <a:off x="263469" y="5813415"/>
            <a:ext cx="8418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Конкурсная работа Аракчеева Сергея, г. Пенза, МБОУ СОШ № 11, руководитель Федорова Наталья Анатольевна</a:t>
            </a:r>
          </a:p>
        </p:txBody>
      </p:sp>
    </p:spTree>
    <p:extLst>
      <p:ext uri="{BB962C8B-B14F-4D97-AF65-F5344CB8AC3E}">
        <p14:creationId xmlns:p14="http://schemas.microsoft.com/office/powerpoint/2010/main" val="215401532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8EE7F26-C97D-4634-91A7-005CDE647261}"/>
              </a:ext>
            </a:extLst>
          </p:cNvPr>
          <p:cNvSpPr/>
          <p:nvPr/>
        </p:nvSpPr>
        <p:spPr>
          <a:xfrm>
            <a:off x="218691" y="683915"/>
            <a:ext cx="87129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prstClr val="black"/>
                </a:solidFill>
              </a:rPr>
              <a:t>Пример о листовом стекле. </a:t>
            </a:r>
            <a:r>
              <a:rPr lang="ru-RU" dirty="0">
                <a:solidFill>
                  <a:prstClr val="black"/>
                </a:solidFill>
              </a:rPr>
              <a:t>Изготовление листового стекла непростая инженерная задача. Впервые листовое стекло научились получать еще в </a:t>
            </a:r>
            <a:r>
              <a:rPr lang="en-US" dirty="0">
                <a:solidFill>
                  <a:prstClr val="black"/>
                </a:solidFill>
              </a:rPr>
              <a:t>XIV</a:t>
            </a:r>
            <a:r>
              <a:rPr lang="ru-RU" dirty="0">
                <a:solidFill>
                  <a:prstClr val="black"/>
                </a:solidFill>
              </a:rPr>
              <a:t> веке. По особенностям технологии способ получения стекла назывался «лунный способ» (горячий стеклянный шар при вращении превращается в диск). В начале </a:t>
            </a:r>
            <a:r>
              <a:rPr lang="en-US" dirty="0">
                <a:solidFill>
                  <a:prstClr val="black"/>
                </a:solidFill>
              </a:rPr>
              <a:t>XX </a:t>
            </a:r>
            <a:r>
              <a:rPr lang="ru-RU" dirty="0">
                <a:solidFill>
                  <a:prstClr val="black"/>
                </a:solidFill>
              </a:rPr>
              <a:t>века Эмиль </a:t>
            </a:r>
            <a:r>
              <a:rPr lang="ru-RU" dirty="0" err="1">
                <a:solidFill>
                  <a:prstClr val="black"/>
                </a:solidFill>
              </a:rPr>
              <a:t>Фурко</a:t>
            </a:r>
            <a:r>
              <a:rPr lang="ru-RU" dirty="0">
                <a:solidFill>
                  <a:prstClr val="black"/>
                </a:solidFill>
              </a:rPr>
              <a:t> изобрел способ вытягивания листа железа из стекломассы – принципиально новый способ, изобретение 4-го уровня. В дальнейшем усовершенствование способов изготовления стекла – изобретения 3-го уровня – касались отдельных частей установок или присадок стеклянной смеси. В 60-х годах </a:t>
            </a:r>
            <a:r>
              <a:rPr lang="en-US" dirty="0">
                <a:solidFill>
                  <a:prstClr val="black"/>
                </a:solidFill>
              </a:rPr>
              <a:t>XX</a:t>
            </a:r>
            <a:r>
              <a:rPr lang="ru-RU" dirty="0">
                <a:solidFill>
                  <a:prstClr val="black"/>
                </a:solidFill>
              </a:rPr>
              <a:t> века было предложено еще одно принципиальное изменение технологии, связанное с использованием расплавленного металла (например, свинца) для </a:t>
            </a:r>
            <a:r>
              <a:rPr lang="ru-RU" dirty="0" err="1">
                <a:solidFill>
                  <a:prstClr val="black"/>
                </a:solidFill>
              </a:rPr>
              <a:t>флоат</a:t>
            </a:r>
            <a:r>
              <a:rPr lang="ru-RU" dirty="0">
                <a:solidFill>
                  <a:prstClr val="black"/>
                </a:solidFill>
              </a:rPr>
              <a:t>-метода – прокат стеклянной смеси на поверхности раскаленного металла.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E76D54-DC00-4422-9016-B0473332DEAE}"/>
              </a:ext>
            </a:extLst>
          </p:cNvPr>
          <p:cNvSpPr txBox="1"/>
          <p:nvPr/>
        </p:nvSpPr>
        <p:spPr>
          <a:xfrm>
            <a:off x="218691" y="257175"/>
            <a:ext cx="4629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Переход на микроуровень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FDAE3F-2D33-4A20-88DF-2DAA658702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9" y="4159662"/>
            <a:ext cx="3830913" cy="231650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91A7D8-95AC-4380-B0BB-4CB1117064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176" y="4136395"/>
            <a:ext cx="3506918" cy="233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3135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F:\НЧ 2017\Логотипы\Логототип Фонда Вольное Дело-0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374921" cy="101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40727" y="247035"/>
            <a:ext cx="6258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Линия дробления и </a:t>
            </a:r>
            <a:r>
              <a:rPr lang="ru-RU" sz="2800" dirty="0" err="1"/>
              <a:t>динамизации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21BB8D8-E498-4B03-B7CD-B57FEF6BF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75" y="1017290"/>
            <a:ext cx="7229475" cy="527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7607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275610"/>
            <a:ext cx="6258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Линия дробления и </a:t>
            </a:r>
            <a:r>
              <a:rPr lang="ru-RU" sz="2800" dirty="0" err="1"/>
              <a:t>динамизации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052736"/>
            <a:ext cx="89289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Линия дробления и </a:t>
            </a:r>
            <a:r>
              <a:rPr lang="ru-RU" b="1" dirty="0" err="1"/>
              <a:t>динамизации</a:t>
            </a:r>
            <a:r>
              <a:rPr lang="ru-RU" b="1" dirty="0"/>
              <a:t> </a:t>
            </a:r>
            <a:r>
              <a:rPr lang="ru-RU" dirty="0"/>
              <a:t>соответствует приему </a:t>
            </a:r>
            <a:r>
              <a:rPr lang="ru-RU" dirty="0" err="1"/>
              <a:t>динамизации</a:t>
            </a:r>
            <a:r>
              <a:rPr lang="ru-RU" dirty="0"/>
              <a:t> и закону повышения динамичности.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Движение вдоль этой линии развития может быть описано следующими шагами:</a:t>
            </a:r>
          </a:p>
          <a:p>
            <a:pPr marL="342900" indent="-342900" algn="just">
              <a:buAutoNum type="arabicPeriod"/>
            </a:pPr>
            <a:r>
              <a:rPr lang="ru-RU" dirty="0"/>
              <a:t>Выделить отдельный элемент, который рассматривается как целое.</a:t>
            </a:r>
          </a:p>
          <a:p>
            <a:pPr marL="342900" indent="-342900" algn="just">
              <a:buAutoNum type="arabicPeriod"/>
            </a:pPr>
            <a:endParaRPr lang="ru-RU" dirty="0"/>
          </a:p>
          <a:p>
            <a:pPr algn="just"/>
            <a:r>
              <a:rPr lang="ru-RU" dirty="0"/>
              <a:t>2. Разделить элемент на две части (би-элемент) и соединить их между собой полем взаимодействия.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3. Сделать это поле взаимодействия более гибким, динамичным, управляемым, адаптирующимся к ситуации.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4. Разделить элемент не на две, а больше частей (поли-элемент) и соединить их между собой полями взаимодействия.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5. Сделать эти поля взаимодействия более гибкими, динамичными, управляемыми, адаптирующимися к ситуации.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6. Раздробить поли-элемент с динамичными полями взаимодействия до степени возникновения принципиально нового элемента.</a:t>
            </a:r>
          </a:p>
        </p:txBody>
      </p:sp>
    </p:spTree>
    <p:extLst>
      <p:ext uri="{BB962C8B-B14F-4D97-AF65-F5344CB8AC3E}">
        <p14:creationId xmlns:p14="http://schemas.microsoft.com/office/powerpoint/2010/main" val="247350592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5C2E67C-7EE1-4D46-9C1C-1CD8FF8978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7526" y="1752065"/>
            <a:ext cx="4870699" cy="3244216"/>
          </a:xfrm>
          <a:prstGeom prst="round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CD71B0-70AE-401E-8DF5-8440CB622D02}"/>
              </a:ext>
            </a:extLst>
          </p:cNvPr>
          <p:cNvSpPr txBox="1"/>
          <p:nvPr/>
        </p:nvSpPr>
        <p:spPr>
          <a:xfrm>
            <a:off x="180975" y="809625"/>
            <a:ext cx="8743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Павильонные съемки позволяют кинематографистам не зависеть от капризов природы, снимать кино в комфортных условиях, но в павильоне трудно обеспечить достаточно яркий свет.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58337E-ADD6-4DF1-9F4E-7CBC9AC741C2}"/>
              </a:ext>
            </a:extLst>
          </p:cNvPr>
          <p:cNvSpPr txBox="1"/>
          <p:nvPr/>
        </p:nvSpPr>
        <p:spPr>
          <a:xfrm>
            <a:off x="180975" y="2248496"/>
            <a:ext cx="37814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Освещение в павильоне динамичное – много источников света, к ним добавлены отражатели, стекла, направляющие и усиливающие световой поток.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95B8B2-A087-44F0-B951-997F0A0E59A1}"/>
              </a:ext>
            </a:extLst>
          </p:cNvPr>
          <p:cNvSpPr txBox="1"/>
          <p:nvPr/>
        </p:nvSpPr>
        <p:spPr>
          <a:xfrm>
            <a:off x="485775" y="267295"/>
            <a:ext cx="5629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Дробление и динамизация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CA3337-14D1-40D0-9C55-F8A71C0C3E5C}"/>
              </a:ext>
            </a:extLst>
          </p:cNvPr>
          <p:cNvSpPr txBox="1"/>
          <p:nvPr/>
        </p:nvSpPr>
        <p:spPr>
          <a:xfrm>
            <a:off x="257175" y="5505450"/>
            <a:ext cx="8743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Конкурсная работа Никитина Михаила, г. Кузнецк, Пензенской обл. лицей № 21</a:t>
            </a:r>
          </a:p>
          <a:p>
            <a:r>
              <a:rPr lang="ru-RU" dirty="0"/>
              <a:t>Руководитель Шевелева Елена Владимировна </a:t>
            </a:r>
          </a:p>
        </p:txBody>
      </p:sp>
    </p:spTree>
    <p:extLst>
      <p:ext uri="{BB962C8B-B14F-4D97-AF65-F5344CB8AC3E}">
        <p14:creationId xmlns:p14="http://schemas.microsoft.com/office/powerpoint/2010/main" val="36484494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PPT Template NEW">
  <a:themeElements>
    <a:clrScheme name="">
      <a:dk1>
        <a:srgbClr val="000000"/>
      </a:dk1>
      <a:lt1>
        <a:srgbClr val="FFFFFF"/>
      </a:lt1>
      <a:dk2>
        <a:srgbClr val="FFFFFF"/>
      </a:dk2>
      <a:lt2>
        <a:srgbClr val="76767C"/>
      </a:lt2>
      <a:accent1>
        <a:srgbClr val="9DB78B"/>
      </a:accent1>
      <a:accent2>
        <a:srgbClr val="5C6F6A"/>
      </a:accent2>
      <a:accent3>
        <a:srgbClr val="FFFFFF"/>
      </a:accent3>
      <a:accent4>
        <a:srgbClr val="000000"/>
      </a:accent4>
      <a:accent5>
        <a:srgbClr val="CCD8C4"/>
      </a:accent5>
      <a:accent6>
        <a:srgbClr val="53645F"/>
      </a:accent6>
      <a:hlink>
        <a:srgbClr val="496D77"/>
      </a:hlink>
      <a:folHlink>
        <a:srgbClr val="EFBC35"/>
      </a:folHlink>
    </a:clrScheme>
    <a:fontScheme name="PPT Template NE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233363" marR="0" indent="-233363" algn="ctr" defTabSz="914400" rtl="0" eaLnBrk="1" fontAlgn="base" latinLnBrk="0" hangingPunct="1">
          <a:lnSpc>
            <a:spcPct val="100000"/>
          </a:lnSpc>
          <a:spcBef>
            <a:spcPct val="15000"/>
          </a:spcBef>
          <a:spcAft>
            <a:spcPct val="0"/>
          </a:spcAft>
          <a:buClr>
            <a:srgbClr val="993300"/>
          </a:buClr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233363" marR="0" indent="-233363" algn="ctr" defTabSz="914400" rtl="0" eaLnBrk="1" fontAlgn="base" latinLnBrk="0" hangingPunct="1">
          <a:lnSpc>
            <a:spcPct val="100000"/>
          </a:lnSpc>
          <a:spcBef>
            <a:spcPct val="15000"/>
          </a:spcBef>
          <a:spcAft>
            <a:spcPct val="0"/>
          </a:spcAft>
          <a:buClr>
            <a:srgbClr val="993300"/>
          </a:buClr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 Template N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C6600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B8AA"/>
        </a:accent5>
        <a:accent6>
          <a:srgbClr val="00005C"/>
        </a:accent6>
        <a:hlink>
          <a:srgbClr val="808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14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994D22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CAB2AB"/>
        </a:accent5>
        <a:accent6>
          <a:srgbClr val="00005C"/>
        </a:accent6>
        <a:hlink>
          <a:srgbClr val="808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1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994D22"/>
        </a:accent1>
        <a:accent2>
          <a:srgbClr val="146068"/>
        </a:accent2>
        <a:accent3>
          <a:srgbClr val="FFFFFF"/>
        </a:accent3>
        <a:accent4>
          <a:srgbClr val="000000"/>
        </a:accent4>
        <a:accent5>
          <a:srgbClr val="CAB2AB"/>
        </a:accent5>
        <a:accent6>
          <a:srgbClr val="11565E"/>
        </a:accent6>
        <a:hlink>
          <a:srgbClr val="808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16">
        <a:dk1>
          <a:srgbClr val="000000"/>
        </a:dk1>
        <a:lt1>
          <a:srgbClr val="FFFFFF"/>
        </a:lt1>
        <a:dk2>
          <a:srgbClr val="FFFFFF"/>
        </a:dk2>
        <a:lt2>
          <a:srgbClr val="969696"/>
        </a:lt2>
        <a:accent1>
          <a:srgbClr val="994D22"/>
        </a:accent1>
        <a:accent2>
          <a:srgbClr val="146068"/>
        </a:accent2>
        <a:accent3>
          <a:srgbClr val="FFFFFF"/>
        </a:accent3>
        <a:accent4>
          <a:srgbClr val="000000"/>
        </a:accent4>
        <a:accent5>
          <a:srgbClr val="CAB2AB"/>
        </a:accent5>
        <a:accent6>
          <a:srgbClr val="11565E"/>
        </a:accent6>
        <a:hlink>
          <a:srgbClr val="808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1744</TotalTime>
  <Words>982</Words>
  <Application>Microsoft Office PowerPoint</Application>
  <PresentationFormat>Экран (4:3)</PresentationFormat>
  <Paragraphs>77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Verdana</vt:lpstr>
      <vt:lpstr>Wingdings</vt:lpstr>
      <vt:lpstr>Wingdings 3</vt:lpstr>
      <vt:lpstr>PPT Template NEW</vt:lpstr>
      <vt:lpstr>Тема Office</vt:lpstr>
      <vt:lpstr>Кубок ТРИЗ Саммита ТРИЗ-турнир вебинары для экспертов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Рубина Наталия</dc:creator>
  <cp:lastModifiedBy>Рубина Наталия</cp:lastModifiedBy>
  <cp:revision>34</cp:revision>
  <dcterms:created xsi:type="dcterms:W3CDTF">2021-11-24T13:48:43Z</dcterms:created>
  <dcterms:modified xsi:type="dcterms:W3CDTF">2022-01-20T15:22:53Z</dcterms:modified>
</cp:coreProperties>
</file>