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30"/>
  </p:notesMasterIdLst>
  <p:sldIdLst>
    <p:sldId id="4129" r:id="rId4"/>
    <p:sldId id="4745" r:id="rId5"/>
    <p:sldId id="4759" r:id="rId6"/>
    <p:sldId id="4765" r:id="rId7"/>
    <p:sldId id="4766" r:id="rId8"/>
    <p:sldId id="4767" r:id="rId9"/>
    <p:sldId id="4768" r:id="rId10"/>
    <p:sldId id="4764" r:id="rId11"/>
    <p:sldId id="4769" r:id="rId12"/>
    <p:sldId id="4770" r:id="rId13"/>
    <p:sldId id="4771" r:id="rId14"/>
    <p:sldId id="4760" r:id="rId15"/>
    <p:sldId id="4773" r:id="rId16"/>
    <p:sldId id="4774" r:id="rId17"/>
    <p:sldId id="4775" r:id="rId18"/>
    <p:sldId id="4776" r:id="rId19"/>
    <p:sldId id="4777" r:id="rId20"/>
    <p:sldId id="4779" r:id="rId21"/>
    <p:sldId id="4772" r:id="rId22"/>
    <p:sldId id="4761" r:id="rId23"/>
    <p:sldId id="4780" r:id="rId24"/>
    <p:sldId id="4781" r:id="rId25"/>
    <p:sldId id="4762" r:id="rId26"/>
    <p:sldId id="4782" r:id="rId27"/>
    <p:sldId id="4763" r:id="rId28"/>
    <p:sldId id="411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3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1560"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52C9F-80A2-4B64-A5B4-BC2ED1E688B9}" type="datetimeFigureOut">
              <a:rPr lang="ru-RU" smtClean="0"/>
              <a:t>27.01.2022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979D1-F190-4C11-995D-4E383908DEAE}" type="slidenum">
              <a:rPr lang="ru-RU" smtClean="0"/>
              <a:t>‹#›</a:t>
            </a:fld>
            <a:endParaRPr lang="ru-RU"/>
          </a:p>
        </p:txBody>
      </p:sp>
    </p:spTree>
    <p:extLst>
      <p:ext uri="{BB962C8B-B14F-4D97-AF65-F5344CB8AC3E}">
        <p14:creationId xmlns:p14="http://schemas.microsoft.com/office/powerpoint/2010/main" val="137417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miter lim="800000"/>
            <a:headEnd/>
            <a:tailEnd/>
          </a:ln>
        </p:spPr>
        <p:txBody>
          <a:bodyPr/>
          <a:lstStyle/>
          <a:p>
            <a:pPr marL="0" marR="0" lvl="0" indent="0" algn="r" defTabSz="965200" rtl="0" eaLnBrk="1" fontAlgn="base" latinLnBrk="0" hangingPunct="1">
              <a:lnSpc>
                <a:spcPct val="100000"/>
              </a:lnSpc>
              <a:spcBef>
                <a:spcPct val="0"/>
              </a:spcBef>
              <a:spcAft>
                <a:spcPct val="0"/>
              </a:spcAft>
              <a:buClrTx/>
              <a:buSzTx/>
              <a:buFontTx/>
              <a:buNone/>
              <a:tabLst/>
              <a:defRPr/>
            </a:pPr>
            <a:fld id="{8E2CD4D3-9DD2-4C7F-A6CC-2FC51DC5FC0B}" type="slidenum">
              <a:rPr kumimoji="0" lang="en-GB" sz="1200" b="0" i="0" u="none" strike="noStrike" kern="1200" cap="none" spc="0" normalizeH="0" baseline="0" noProof="0" smtClean="0">
                <a:ln>
                  <a:noFill/>
                </a:ln>
                <a:solidFill>
                  <a:srgbClr val="FFFFFF"/>
                </a:solidFill>
                <a:effectLst/>
                <a:uLnTx/>
                <a:uFillTx/>
                <a:latin typeface="Verdana" pitchFamily="34"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9187" name="Rectangle 1"/>
          <p:cNvSpPr>
            <a:spLocks noGrp="1" noRot="1" noChangeAspect="1" noChangeArrowheads="1" noTextEdit="1"/>
          </p:cNvSpPr>
          <p:nvPr>
            <p:ph type="sldImg"/>
          </p:nvPr>
        </p:nvSpPr>
        <p:spPr>
          <a:xfrm>
            <a:off x="920750" y="744538"/>
            <a:ext cx="4959350" cy="3721100"/>
          </a:xfrm>
          <a:solidFill>
            <a:srgbClr val="FFFFFF"/>
          </a:solidFill>
          <a:ln/>
        </p:spPr>
      </p:sp>
      <p:sp>
        <p:nvSpPr>
          <p:cNvPr id="349188" name="Rectangle 2"/>
          <p:cNvSpPr>
            <a:spLocks noGrp="1" noChangeArrowheads="1"/>
          </p:cNvSpPr>
          <p:nvPr>
            <p:ph type="body" idx="1"/>
          </p:nvPr>
        </p:nvSpPr>
        <p:spPr>
          <a:xfrm>
            <a:off x="906463" y="4713288"/>
            <a:ext cx="4986337" cy="4471987"/>
          </a:xfrm>
          <a:noFill/>
        </p:spPr>
        <p:txBody>
          <a:bodyPr wrap="none" anchor="ctr"/>
          <a:lstStyle/>
          <a:p>
            <a:pPr eaLnBrk="1" hangingPunct="1"/>
            <a:r>
              <a:rPr lang="ru-RU" dirty="0"/>
              <a:t>15 минут</a:t>
            </a:r>
            <a:endParaRPr lang="en-US" dirty="0"/>
          </a:p>
        </p:txBody>
      </p:sp>
    </p:spTree>
    <p:extLst>
      <p:ext uri="{BB962C8B-B14F-4D97-AF65-F5344CB8AC3E}">
        <p14:creationId xmlns:p14="http://schemas.microsoft.com/office/powerpoint/2010/main" val="274573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a:ln>
            <a:miter lim="800000"/>
            <a:headEnd/>
            <a:tailEnd/>
          </a:ln>
        </p:spPr>
        <p:txBody>
          <a:bodyPr/>
          <a:lstStyle/>
          <a:p>
            <a:fld id="{347F0BA0-38AA-43A0-8FAF-0CF4327E576D}" type="slidenum">
              <a:rPr lang="en-GB" smtClean="0"/>
              <a:pPr/>
              <a:t>26</a:t>
            </a:fld>
            <a:endParaRPr lang="en-GB"/>
          </a:p>
        </p:txBody>
      </p:sp>
      <p:sp>
        <p:nvSpPr>
          <p:cNvPr id="540675" name="Образ слайда 1"/>
          <p:cNvSpPr>
            <a:spLocks noGrp="1" noRot="1" noChangeAspect="1" noTextEdit="1"/>
          </p:cNvSpPr>
          <p:nvPr>
            <p:ph type="sldImg"/>
          </p:nvPr>
        </p:nvSpPr>
        <p:spPr>
          <a:xfrm>
            <a:off x="917575" y="742950"/>
            <a:ext cx="4962525" cy="3722688"/>
          </a:xfrm>
          <a:ln/>
        </p:spPr>
      </p:sp>
      <p:sp>
        <p:nvSpPr>
          <p:cNvPr id="540676" name="Заметки 2"/>
          <p:cNvSpPr>
            <a:spLocks noGrp="1"/>
          </p:cNvSpPr>
          <p:nvPr>
            <p:ph type="body" idx="1"/>
          </p:nvPr>
        </p:nvSpPr>
        <p:spPr>
          <a:noFill/>
        </p:spPr>
        <p:txBody>
          <a:bodyPr/>
          <a:lstStyle/>
          <a:p>
            <a:pPr eaLnBrk="1" hangingPunct="1"/>
            <a:endParaRPr lang="ru-RU"/>
          </a:p>
        </p:txBody>
      </p:sp>
      <p:sp>
        <p:nvSpPr>
          <p:cNvPr id="540677" name="Номер слайда 3"/>
          <p:cNvSpPr txBox="1">
            <a:spLocks noGrp="1"/>
          </p:cNvSpPr>
          <p:nvPr/>
        </p:nvSpPr>
        <p:spPr bwMode="auto">
          <a:xfrm>
            <a:off x="3849688" y="9428163"/>
            <a:ext cx="2946400" cy="496887"/>
          </a:xfrm>
          <a:prstGeom prst="rect">
            <a:avLst/>
          </a:prstGeom>
          <a:noFill/>
          <a:ln w="9525">
            <a:noFill/>
            <a:miter lim="800000"/>
            <a:headEnd/>
            <a:tailEnd/>
          </a:ln>
        </p:spPr>
        <p:txBody>
          <a:bodyPr lIns="96630" tIns="48315" rIns="96630" bIns="48315" anchor="b"/>
          <a:lstStyle/>
          <a:p>
            <a:pPr algn="r" defTabSz="949325">
              <a:spcBef>
                <a:spcPct val="0"/>
              </a:spcBef>
              <a:buClrTx/>
            </a:pPr>
            <a:fld id="{3FE60BC6-6865-4192-8F9B-D96F2DAF6199}" type="slidenum">
              <a:rPr lang="en-GB">
                <a:latin typeface="Verdana" pitchFamily="34" charset="0"/>
              </a:rPr>
              <a:pPr algn="r" defTabSz="949325">
                <a:spcBef>
                  <a:spcPct val="0"/>
                </a:spcBef>
                <a:buClrTx/>
              </a:pPr>
              <a:t>26</a:t>
            </a:fld>
            <a:endParaRPr lang="en-GB">
              <a:latin typeface="Verdana" pitchFamily="34" charset="0"/>
            </a:endParaRPr>
          </a:p>
        </p:txBody>
      </p:sp>
    </p:spTree>
    <p:extLst>
      <p:ext uri="{BB962C8B-B14F-4D97-AF65-F5344CB8AC3E}">
        <p14:creationId xmlns:p14="http://schemas.microsoft.com/office/powerpoint/2010/main" val="217262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73866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3719514"/>
            <a:ext cx="7772400" cy="687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7818058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44653" y="109540"/>
            <a:ext cx="507831" cy="2974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874259" y="109540"/>
            <a:ext cx="2537655" cy="2974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050561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Таблица 2"/>
          <p:cNvSpPr>
            <a:spLocks noGrp="1"/>
          </p:cNvSpPr>
          <p:nvPr>
            <p:ph type="tbl" idx="1"/>
          </p:nvPr>
        </p:nvSpPr>
        <p:spPr>
          <a:xfrm>
            <a:off x="355601" y="898525"/>
            <a:ext cx="8270875" cy="655006"/>
          </a:xfrm>
        </p:spPr>
        <p:txBody>
          <a:bodyPr/>
          <a:lstStyle/>
          <a:p>
            <a:pPr lvl="0"/>
            <a:endParaRPr lang="ru-RU" noProof="0"/>
          </a:p>
        </p:txBody>
      </p:sp>
    </p:spTree>
    <p:extLst>
      <p:ext uri="{BB962C8B-B14F-4D97-AF65-F5344CB8AC3E}">
        <p14:creationId xmlns:p14="http://schemas.microsoft.com/office/powerpoint/2010/main" val="41225072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1"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180898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1"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567238" y="898525"/>
            <a:ext cx="4059237" cy="655006"/>
          </a:xfrm>
        </p:spPr>
        <p:txBody>
          <a:bodyPr/>
          <a:lstStyle/>
          <a:p>
            <a:pPr lvl="0"/>
            <a:endParaRPr lang="ru-RU" noProof="0"/>
          </a:p>
        </p:txBody>
      </p:sp>
    </p:spTree>
    <p:extLst>
      <p:ext uri="{BB962C8B-B14F-4D97-AF65-F5344CB8AC3E}">
        <p14:creationId xmlns:p14="http://schemas.microsoft.com/office/powerpoint/2010/main" val="26762357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1" y="4276876"/>
            <a:ext cx="7415213" cy="461665"/>
          </a:xfrm>
        </p:spPr>
        <p:txBody>
          <a:bodyPr/>
          <a:lstStyle/>
          <a:p>
            <a:r>
              <a:rPr lang="ru-RU"/>
              <a:t>Образец заголовка</a:t>
            </a:r>
          </a:p>
        </p:txBody>
      </p:sp>
    </p:spTree>
    <p:extLst>
      <p:ext uri="{BB962C8B-B14F-4D97-AF65-F5344CB8AC3E}">
        <p14:creationId xmlns:p14="http://schemas.microsoft.com/office/powerpoint/2010/main" val="93176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Объект 2"/>
          <p:cNvSpPr>
            <a:spLocks noGrp="1"/>
          </p:cNvSpPr>
          <p:nvPr>
            <p:ph sz="half" idx="1"/>
          </p:nvPr>
        </p:nvSpPr>
        <p:spPr>
          <a:xfrm>
            <a:off x="355601"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32861146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27.01.2022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68455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27.01.2022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34169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2CA600-EE92-43F0-8F97-A34CCB6D9A5C}" type="datetimeFigureOut">
              <a:rPr lang="ru-RU" smtClean="0"/>
              <a:t>27.01.2022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2108499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A2CA600-EE92-43F0-8F97-A34CCB6D9A5C}" type="datetimeFigureOut">
              <a:rPr lang="ru-RU" smtClean="0"/>
              <a:t>27.01.2022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18306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4825360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2CA600-EE92-43F0-8F97-A34CCB6D9A5C}" type="datetimeFigureOut">
              <a:rPr lang="ru-RU" smtClean="0"/>
              <a:t>27.01.2022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2204552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2CA600-EE92-43F0-8F97-A34CCB6D9A5C}" type="datetimeFigureOut">
              <a:rPr lang="ru-RU" smtClean="0"/>
              <a:t>27.01.2022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619023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CA600-EE92-43F0-8F97-A34CCB6D9A5C}" type="datetimeFigureOut">
              <a:rPr lang="ru-RU" smtClean="0"/>
              <a:t>27.01.2022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3762769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2CA600-EE92-43F0-8F97-A34CCB6D9A5C}" type="datetimeFigureOut">
              <a:rPr lang="ru-RU" smtClean="0"/>
              <a:t>27.01.2022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863239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2CA600-EE92-43F0-8F97-A34CCB6D9A5C}" type="datetimeFigureOut">
              <a:rPr lang="ru-RU" smtClean="0"/>
              <a:t>27.01.2022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706189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27.01.2022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3511730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27.01.2022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3544890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1402050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185007140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7807271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55601" y="898525"/>
            <a:ext cx="4059238" cy="289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89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2254416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3674621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3847558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23401858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35936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84797010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9924164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7123155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64313" y="109538"/>
            <a:ext cx="2068512" cy="2974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55600" y="109538"/>
            <a:ext cx="6056313" cy="2974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83212555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аблица 2"/>
          <p:cNvSpPr>
            <a:spLocks noGrp="1"/>
          </p:cNvSpPr>
          <p:nvPr>
            <p:ph type="tbl" idx="1"/>
          </p:nvPr>
        </p:nvSpPr>
        <p:spPr>
          <a:xfrm>
            <a:off x="355600" y="898525"/>
            <a:ext cx="8270875" cy="2185988"/>
          </a:xfrm>
        </p:spPr>
        <p:txBody>
          <a:bodyPr/>
          <a:lstStyle/>
          <a:p>
            <a:pPr lvl="0"/>
            <a:endParaRPr lang="ru-RU" noProof="0"/>
          </a:p>
        </p:txBody>
      </p:sp>
    </p:spTree>
    <p:extLst>
      <p:ext uri="{BB962C8B-B14F-4D97-AF65-F5344CB8AC3E}">
        <p14:creationId xmlns:p14="http://schemas.microsoft.com/office/powerpoint/2010/main" val="277403278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0154203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15306"/>
            <a:ext cx="8229600" cy="461665"/>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422791"/>
            <a:ext cx="4040188" cy="7520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25630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422791"/>
            <a:ext cx="4041775" cy="7520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2174875"/>
            <a:ext cx="4041775" cy="25630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84752102"/>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567238" y="898525"/>
            <a:ext cx="4059237" cy="2185988"/>
          </a:xfrm>
        </p:spPr>
        <p:txBody>
          <a:bodyPr/>
          <a:lstStyle/>
          <a:p>
            <a:pPr lvl="0"/>
            <a:endParaRPr lang="ru-RU" noProof="0"/>
          </a:p>
        </p:txBody>
      </p:sp>
    </p:spTree>
    <p:extLst>
      <p:ext uri="{BB962C8B-B14F-4D97-AF65-F5344CB8AC3E}">
        <p14:creationId xmlns:p14="http://schemas.microsoft.com/office/powerpoint/2010/main" val="183802398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2003144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6246355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2732349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360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973436"/>
            <a:ext cx="3008313" cy="46166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2"/>
            <a:ext cx="5111750" cy="32788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5901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1810546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905674"/>
            <a:ext cx="5486400" cy="461665"/>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6"/>
            <a:ext cx="5486400" cy="8816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5901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42240464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212923" y="898525"/>
            <a:ext cx="4413553" cy="21859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61621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55601" y="898525"/>
            <a:ext cx="8270875" cy="2185988"/>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title"/>
          </p:nvPr>
        </p:nvSpPr>
        <p:spPr bwMode="auto">
          <a:xfrm>
            <a:off x="649289" y="109540"/>
            <a:ext cx="7983537" cy="458787"/>
          </a:xfrm>
          <a:prstGeom prst="rect">
            <a:avLst/>
          </a:prstGeom>
          <a:noFill/>
          <a:ln w="9525" algn="ctr">
            <a:noFill/>
            <a:miter lim="800000"/>
            <a:headEnd/>
            <a:tailEnd/>
          </a:ln>
        </p:spPr>
        <p:txBody>
          <a:bodyPr vert="horz" wrap="square" lIns="137160" tIns="91440" rIns="91440" bIns="91440" numCol="1" anchor="ctr" anchorCtr="0" compatLnSpc="1">
            <a:prstTxWarp prst="textNoShape">
              <a:avLst/>
            </a:prstTxWarp>
            <a:spAutoFit/>
          </a:bodyPr>
          <a:lstStyle/>
          <a:p>
            <a:pPr lvl="0"/>
            <a:r>
              <a:rPr lang="en-GB"/>
              <a:t>Click to edit Master title style</a:t>
            </a:r>
          </a:p>
        </p:txBody>
      </p:sp>
      <p:sp>
        <p:nvSpPr>
          <p:cNvPr id="1030" name="Rectangle 70"/>
          <p:cNvSpPr>
            <a:spLocks noChangeArrowheads="1"/>
          </p:cNvSpPr>
          <p:nvPr/>
        </p:nvSpPr>
        <p:spPr bwMode="auto">
          <a:xfrm>
            <a:off x="0" y="6605072"/>
            <a:ext cx="9144000" cy="369332"/>
          </a:xfrm>
          <a:prstGeom prst="rect">
            <a:avLst/>
          </a:prstGeom>
          <a:solidFill>
            <a:srgbClr val="005298"/>
          </a:solidFill>
          <a:ln w="9525">
            <a:noFill/>
            <a:miter lim="800000"/>
            <a:headEnd/>
            <a:tailEnd/>
          </a:ln>
        </p:spPr>
        <p:txBody>
          <a:bodyPr anchor="ctr">
            <a:spAutoFit/>
          </a:bodyPr>
          <a:lstStyle/>
          <a:p>
            <a:endParaRPr lang="ru-RU" sz="1800"/>
          </a:p>
        </p:txBody>
      </p:sp>
      <p:sp>
        <p:nvSpPr>
          <p:cNvPr id="1032" name="Text Box 18"/>
          <p:cNvSpPr txBox="1">
            <a:spLocks noChangeArrowheads="1"/>
          </p:cNvSpPr>
          <p:nvPr/>
        </p:nvSpPr>
        <p:spPr bwMode="auto">
          <a:xfrm>
            <a:off x="8915400" y="6697663"/>
            <a:ext cx="157094" cy="161904"/>
          </a:xfrm>
          <a:prstGeom prst="rect">
            <a:avLst/>
          </a:prstGeom>
          <a:noFill/>
          <a:ln>
            <a:noFill/>
          </a:ln>
          <a:effec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15000"/>
              </a:spcBef>
              <a:spcAft>
                <a:spcPct val="0"/>
              </a:spcAft>
              <a:buClr>
                <a:srgbClr val="993300"/>
              </a:buClr>
              <a:defRPr sz="1200">
                <a:solidFill>
                  <a:schemeClr val="tx1"/>
                </a:solidFill>
                <a:latin typeface="Arial" charset="0"/>
              </a:defRPr>
            </a:lvl6pPr>
            <a:lvl7pPr marL="2971800" indent="-228600" algn="ctr" eaLnBrk="0" fontAlgn="base" hangingPunct="0">
              <a:spcBef>
                <a:spcPct val="15000"/>
              </a:spcBef>
              <a:spcAft>
                <a:spcPct val="0"/>
              </a:spcAft>
              <a:buClr>
                <a:srgbClr val="993300"/>
              </a:buClr>
              <a:defRPr sz="1200">
                <a:solidFill>
                  <a:schemeClr val="tx1"/>
                </a:solidFill>
                <a:latin typeface="Arial" charset="0"/>
              </a:defRPr>
            </a:lvl7pPr>
            <a:lvl8pPr marL="3429000" indent="-228600" algn="ctr" eaLnBrk="0" fontAlgn="base" hangingPunct="0">
              <a:spcBef>
                <a:spcPct val="15000"/>
              </a:spcBef>
              <a:spcAft>
                <a:spcPct val="0"/>
              </a:spcAft>
              <a:buClr>
                <a:srgbClr val="993300"/>
              </a:buClr>
              <a:defRPr sz="1200">
                <a:solidFill>
                  <a:schemeClr val="tx1"/>
                </a:solidFill>
                <a:latin typeface="Arial" charset="0"/>
              </a:defRPr>
            </a:lvl8pPr>
            <a:lvl9pPr marL="3886200" indent="-228600" algn="ctr" eaLnBrk="0" fontAlgn="base" hangingPunct="0">
              <a:spcBef>
                <a:spcPct val="15000"/>
              </a:spcBef>
              <a:spcAft>
                <a:spcPct val="0"/>
              </a:spcAft>
              <a:buClr>
                <a:srgbClr val="993300"/>
              </a:buClr>
              <a:defRPr sz="1200">
                <a:solidFill>
                  <a:schemeClr val="tx1"/>
                </a:solidFill>
                <a:latin typeface="Arial" charset="0"/>
              </a:defRPr>
            </a:lvl9pPr>
          </a:lstStyle>
          <a:p>
            <a:pPr algn="l" eaLnBrk="1" hangingPunct="1">
              <a:lnSpc>
                <a:spcPct val="115000"/>
              </a:lnSpc>
              <a:spcBef>
                <a:spcPct val="20000"/>
              </a:spcBef>
              <a:buClr>
                <a:schemeClr val="accent1"/>
              </a:buClr>
              <a:buFont typeface="Arial" charset="0"/>
              <a:buNone/>
              <a:defRPr/>
            </a:pPr>
            <a:fld id="{5BF79744-612B-4117-AB13-027BD2D53E64}" type="slidenum">
              <a:rPr lang="en-GB" sz="1000" smtClean="0">
                <a:solidFill>
                  <a:schemeClr val="bg1"/>
                </a:solidFill>
              </a:rPr>
              <a:pPr algn="l" eaLnBrk="1" hangingPunct="1">
                <a:lnSpc>
                  <a:spcPct val="115000"/>
                </a:lnSpc>
                <a:spcBef>
                  <a:spcPct val="20000"/>
                </a:spcBef>
                <a:buClr>
                  <a:schemeClr val="accent1"/>
                </a:buClr>
                <a:buFont typeface="Arial" charset="0"/>
                <a:buNone/>
                <a:defRPr/>
              </a:pPr>
              <a:t>‹#›</a:t>
            </a:fld>
            <a:endParaRPr lang="en-GB" sz="1000" dirty="0">
              <a:solidFill>
                <a:schemeClr val="bg1"/>
              </a:solidFill>
            </a:endParaRPr>
          </a:p>
        </p:txBody>
      </p:sp>
      <p:sp>
        <p:nvSpPr>
          <p:cNvPr id="3" name="Прямоугольник 2"/>
          <p:cNvSpPr/>
          <p:nvPr/>
        </p:nvSpPr>
        <p:spPr bwMode="auto">
          <a:xfrm>
            <a:off x="0" y="12012"/>
            <a:ext cx="9144000" cy="184666"/>
          </a:xfrm>
          <a:prstGeom prst="rect">
            <a:avLst/>
          </a:prstGeom>
          <a:gradFill>
            <a:gsLst>
              <a:gs pos="59000">
                <a:srgbClr val="0070C0"/>
              </a:gs>
              <a:gs pos="84000">
                <a:srgbClr val="00B0F0"/>
              </a:gs>
            </a:gsLst>
            <a:lin ang="4800000" scaled="0"/>
          </a:gra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233363" marR="0" indent="-233363" algn="ctr" defTabSz="914400" rtl="0" eaLnBrk="1" fontAlgn="base" latinLnBrk="0" hangingPunct="1">
              <a:lnSpc>
                <a:spcPct val="100000"/>
              </a:lnSpc>
              <a:spcBef>
                <a:spcPct val="15000"/>
              </a:spcBef>
              <a:spcAft>
                <a:spcPct val="0"/>
              </a:spcAft>
              <a:buClr>
                <a:srgbClr val="993300"/>
              </a:buClr>
              <a:buSzTx/>
              <a:buFontTx/>
              <a:buNone/>
              <a:tabLst/>
            </a:pPr>
            <a:endParaRPr kumimoji="0" lang="ru-RU" sz="1200" b="0" i="0" u="none" strike="noStrike" cap="none" normalizeH="0" baseline="0">
              <a:ln>
                <a:noFill/>
              </a:ln>
              <a:solidFill>
                <a:schemeClr val="tx1"/>
              </a:solidFill>
              <a:effectLst/>
              <a:latin typeface="Arial" charset="0"/>
            </a:endParaRPr>
          </a:p>
        </p:txBody>
      </p:sp>
      <p:pic>
        <p:nvPicPr>
          <p:cNvPr id="2" name="Рисунок 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 y="6477973"/>
            <a:ext cx="649288" cy="368914"/>
          </a:xfrm>
          <a:prstGeom prst="rect">
            <a:avLst/>
          </a:prstGeom>
        </p:spPr>
      </p:pic>
    </p:spTree>
    <p:extLst>
      <p:ext uri="{BB962C8B-B14F-4D97-AF65-F5344CB8AC3E}">
        <p14:creationId xmlns:p14="http://schemas.microsoft.com/office/powerpoint/2010/main" val="3367301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CA600-EE92-43F0-8F97-A34CCB6D9A5C}" type="datetimeFigureOut">
              <a:rPr lang="ru-RU" smtClean="0"/>
              <a:t>27.01.2022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1CB7-5D7C-4AAB-916E-32EE67BB7DAC}" type="slidenum">
              <a:rPr lang="ru-RU" smtClean="0"/>
              <a:t>‹#›</a:t>
            </a:fld>
            <a:endParaRPr lang="ru-RU"/>
          </a:p>
        </p:txBody>
      </p:sp>
    </p:spTree>
    <p:extLst>
      <p:ext uri="{BB962C8B-B14F-4D97-AF65-F5344CB8AC3E}">
        <p14:creationId xmlns:p14="http://schemas.microsoft.com/office/powerpoint/2010/main" val="20857753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55600" y="898525"/>
            <a:ext cx="8270875" cy="2185988"/>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title"/>
          </p:nvPr>
        </p:nvSpPr>
        <p:spPr bwMode="auto">
          <a:xfrm>
            <a:off x="649288" y="109538"/>
            <a:ext cx="7983537" cy="458787"/>
          </a:xfrm>
          <a:prstGeom prst="rect">
            <a:avLst/>
          </a:prstGeom>
          <a:noFill/>
          <a:ln w="9525" algn="ctr">
            <a:noFill/>
            <a:miter lim="800000"/>
            <a:headEnd/>
            <a:tailEnd/>
          </a:ln>
        </p:spPr>
        <p:txBody>
          <a:bodyPr vert="horz" wrap="square" lIns="137160" tIns="91440" rIns="91440" bIns="91440" numCol="1" anchor="ctr" anchorCtr="0" compatLnSpc="1">
            <a:prstTxWarp prst="textNoShape">
              <a:avLst/>
            </a:prstTxWarp>
            <a:spAutoFit/>
          </a:bodyPr>
          <a:lstStyle/>
          <a:p>
            <a:pPr lvl="0"/>
            <a:r>
              <a:rPr lang="en-GB"/>
              <a:t>Click to edit Master title style</a:t>
            </a:r>
          </a:p>
        </p:txBody>
      </p:sp>
      <p:sp>
        <p:nvSpPr>
          <p:cNvPr id="1030" name="Rectangle 70"/>
          <p:cNvSpPr>
            <a:spLocks noChangeArrowheads="1"/>
          </p:cNvSpPr>
          <p:nvPr/>
        </p:nvSpPr>
        <p:spPr bwMode="auto">
          <a:xfrm>
            <a:off x="0" y="6721475"/>
            <a:ext cx="9144000" cy="136525"/>
          </a:xfrm>
          <a:prstGeom prst="rect">
            <a:avLst/>
          </a:prstGeom>
          <a:solidFill>
            <a:srgbClr val="005298"/>
          </a:solidFill>
          <a:ln w="9525">
            <a:noFill/>
            <a:miter lim="800000"/>
            <a:headEnd/>
            <a:tailEnd/>
          </a:ln>
        </p:spPr>
        <p:txBody>
          <a:bodyPr anchor="ctr">
            <a:spAutoFit/>
          </a:bodyPr>
          <a:lstStyle/>
          <a:p>
            <a:endParaRPr lang="ru-RU"/>
          </a:p>
        </p:txBody>
      </p:sp>
      <p:sp>
        <p:nvSpPr>
          <p:cNvPr id="1032" name="Text Box 18"/>
          <p:cNvSpPr txBox="1">
            <a:spLocks noChangeArrowheads="1"/>
          </p:cNvSpPr>
          <p:nvPr/>
        </p:nvSpPr>
        <p:spPr bwMode="auto">
          <a:xfrm>
            <a:off x="8915400" y="6697663"/>
            <a:ext cx="155575" cy="174625"/>
          </a:xfrm>
          <a:prstGeom prst="rect">
            <a:avLst/>
          </a:prstGeom>
          <a:noFill/>
          <a:ln>
            <a:noFill/>
          </a:ln>
          <a:effec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15000"/>
              </a:spcBef>
              <a:spcAft>
                <a:spcPct val="0"/>
              </a:spcAft>
              <a:buClr>
                <a:srgbClr val="993300"/>
              </a:buClr>
              <a:defRPr sz="1200">
                <a:solidFill>
                  <a:schemeClr val="tx1"/>
                </a:solidFill>
                <a:latin typeface="Arial" charset="0"/>
              </a:defRPr>
            </a:lvl6pPr>
            <a:lvl7pPr marL="2971800" indent="-228600" algn="ctr" eaLnBrk="0" fontAlgn="base" hangingPunct="0">
              <a:spcBef>
                <a:spcPct val="15000"/>
              </a:spcBef>
              <a:spcAft>
                <a:spcPct val="0"/>
              </a:spcAft>
              <a:buClr>
                <a:srgbClr val="993300"/>
              </a:buClr>
              <a:defRPr sz="1200">
                <a:solidFill>
                  <a:schemeClr val="tx1"/>
                </a:solidFill>
                <a:latin typeface="Arial" charset="0"/>
              </a:defRPr>
            </a:lvl7pPr>
            <a:lvl8pPr marL="3429000" indent="-228600" algn="ctr" eaLnBrk="0" fontAlgn="base" hangingPunct="0">
              <a:spcBef>
                <a:spcPct val="15000"/>
              </a:spcBef>
              <a:spcAft>
                <a:spcPct val="0"/>
              </a:spcAft>
              <a:buClr>
                <a:srgbClr val="993300"/>
              </a:buClr>
              <a:defRPr sz="1200">
                <a:solidFill>
                  <a:schemeClr val="tx1"/>
                </a:solidFill>
                <a:latin typeface="Arial" charset="0"/>
              </a:defRPr>
            </a:lvl8pPr>
            <a:lvl9pPr marL="3886200" indent="-228600" algn="ctr" eaLnBrk="0" fontAlgn="base" hangingPunct="0">
              <a:spcBef>
                <a:spcPct val="15000"/>
              </a:spcBef>
              <a:spcAft>
                <a:spcPct val="0"/>
              </a:spcAft>
              <a:buClr>
                <a:srgbClr val="993300"/>
              </a:buClr>
              <a:defRPr sz="1200">
                <a:solidFill>
                  <a:schemeClr val="tx1"/>
                </a:solidFill>
                <a:latin typeface="Arial" charset="0"/>
              </a:defRPr>
            </a:lvl9pPr>
          </a:lstStyle>
          <a:p>
            <a:pPr algn="l" eaLnBrk="1" hangingPunct="1">
              <a:lnSpc>
                <a:spcPct val="115000"/>
              </a:lnSpc>
              <a:spcBef>
                <a:spcPct val="20000"/>
              </a:spcBef>
              <a:buClr>
                <a:schemeClr val="accent1"/>
              </a:buClr>
              <a:buFont typeface="Arial" charset="0"/>
              <a:buNone/>
              <a:defRPr/>
            </a:pPr>
            <a:fld id="{5BF79744-612B-4117-AB13-027BD2D53E64}" type="slidenum">
              <a:rPr lang="en-GB" sz="1000" smtClean="0">
                <a:solidFill>
                  <a:schemeClr val="bg1"/>
                </a:solidFill>
              </a:rPr>
              <a:pPr algn="l" eaLnBrk="1" hangingPunct="1">
                <a:lnSpc>
                  <a:spcPct val="115000"/>
                </a:lnSpc>
                <a:spcBef>
                  <a:spcPct val="20000"/>
                </a:spcBef>
                <a:buClr>
                  <a:schemeClr val="accent1"/>
                </a:buClr>
                <a:buFont typeface="Arial" charset="0"/>
                <a:buNone/>
                <a:defRPr/>
              </a:pPr>
              <a:t>‹#›</a:t>
            </a:fld>
            <a:endParaRPr lang="en-GB" sz="1000" dirty="0">
              <a:solidFill>
                <a:schemeClr val="bg1"/>
              </a:solidFill>
            </a:endParaRPr>
          </a:p>
        </p:txBody>
      </p:sp>
      <p:sp>
        <p:nvSpPr>
          <p:cNvPr id="3" name="Прямоугольник 2"/>
          <p:cNvSpPr/>
          <p:nvPr/>
        </p:nvSpPr>
        <p:spPr bwMode="auto">
          <a:xfrm>
            <a:off x="0" y="12012"/>
            <a:ext cx="9144000" cy="577516"/>
          </a:xfrm>
          <a:prstGeom prst="rect">
            <a:avLst/>
          </a:prstGeom>
          <a:gradFill>
            <a:gsLst>
              <a:gs pos="59000">
                <a:srgbClr val="0070C0"/>
              </a:gs>
              <a:gs pos="84000">
                <a:srgbClr val="00B0F0"/>
              </a:gs>
            </a:gsLst>
            <a:lin ang="4800000" scaled="0"/>
          </a:gra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233363" marR="0" indent="-233363" algn="ctr" defTabSz="914400" rtl="0" eaLnBrk="1" fontAlgn="base" latinLnBrk="0" hangingPunct="1">
              <a:lnSpc>
                <a:spcPct val="100000"/>
              </a:lnSpc>
              <a:spcBef>
                <a:spcPct val="15000"/>
              </a:spcBef>
              <a:spcAft>
                <a:spcPct val="0"/>
              </a:spcAft>
              <a:buClr>
                <a:srgbClr val="993300"/>
              </a:buClr>
              <a:buSzTx/>
              <a:buFontTx/>
              <a:buNone/>
              <a:tabLst/>
            </a:pPr>
            <a:endParaRPr kumimoji="0" lang="ru-RU" sz="1200" b="0" i="0" u="none" strike="noStrike" cap="none" normalizeH="0" baseline="0">
              <a:ln>
                <a:noFill/>
              </a:ln>
              <a:solidFill>
                <a:schemeClr val="tx1"/>
              </a:solidFill>
              <a:effectLst/>
              <a:latin typeface="Arial" charset="0"/>
            </a:endParaRPr>
          </a:p>
        </p:txBody>
      </p:sp>
      <p:pic>
        <p:nvPicPr>
          <p:cNvPr id="2" name="Рисунок 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 y="6477973"/>
            <a:ext cx="649288" cy="368914"/>
          </a:xfrm>
          <a:prstGeom prst="rect">
            <a:avLst/>
          </a:prstGeom>
        </p:spPr>
      </p:pic>
    </p:spTree>
    <p:extLst>
      <p:ext uri="{BB962C8B-B14F-4D97-AF65-F5344CB8AC3E}">
        <p14:creationId xmlns:p14="http://schemas.microsoft.com/office/powerpoint/2010/main" val="29301726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ransition spd="med"/>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3.jpeg"/><Relationship Id="rId4" Type="http://schemas.openxmlformats.org/officeDocument/2006/relationships/hyperlink" Target="http://triz-summit.r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75343" y="6188075"/>
            <a:ext cx="3744232" cy="292388"/>
          </a:xfrm>
          <a:prstGeom prst="rect">
            <a:avLst/>
          </a:prstGeom>
          <a:noFill/>
          <a:ln w="9525">
            <a:noFill/>
            <a:round/>
            <a:headEnd/>
            <a:tailEnd/>
          </a:ln>
        </p:spPr>
        <p:txBody>
          <a:bodyPr wrap="square" lIns="0" tIns="0" rIns="0" bIns="0" anchor="b">
            <a:spAutoFit/>
          </a:body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2000" b="0" i="0" u="none" strike="noStrike" kern="1200" cap="none" spc="0" normalizeH="0" baseline="0" noProof="0" dirty="0">
                <a:ln>
                  <a:noFill/>
                </a:ln>
                <a:solidFill>
                  <a:srgbClr val="0070C0"/>
                </a:solidFill>
                <a:effectLst/>
                <a:uLnTx/>
                <a:uFillTx/>
                <a:latin typeface="Arial" charset="0"/>
                <a:ea typeface="+mn-ea"/>
                <a:cs typeface="+mn-cs"/>
              </a:rPr>
              <a:t>Москва, 27 января 2022 года </a:t>
            </a:r>
          </a:p>
        </p:txBody>
      </p:sp>
      <p:sp>
        <p:nvSpPr>
          <p:cNvPr id="2051" name="Rectangle 3"/>
          <p:cNvSpPr>
            <a:spLocks noGrp="1" noChangeArrowheads="1"/>
          </p:cNvSpPr>
          <p:nvPr>
            <p:ph type="title"/>
          </p:nvPr>
        </p:nvSpPr>
        <p:spPr>
          <a:xfrm>
            <a:off x="157831" y="1423633"/>
            <a:ext cx="8879123" cy="2465290"/>
          </a:xfrm>
        </p:spPr>
        <p:txBody>
          <a:bodyPr>
            <a:no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dirty="0">
                <a:solidFill>
                  <a:srgbClr val="0070C0"/>
                </a:solidFill>
              </a:rPr>
              <a:t>Кубок ТРИЗ Саммита</a:t>
            </a:r>
            <a:br>
              <a:rPr lang="ru-RU" sz="4000" b="1" dirty="0">
                <a:solidFill>
                  <a:srgbClr val="0070C0"/>
                </a:solidFill>
              </a:rPr>
            </a:br>
            <a:r>
              <a:rPr lang="ru-RU" sz="4000" b="1" dirty="0">
                <a:solidFill>
                  <a:srgbClr val="0070C0"/>
                </a:solidFill>
              </a:rPr>
              <a:t>ТРИЗ-турнир</a:t>
            </a:r>
            <a:br>
              <a:rPr lang="ru-RU" sz="4000" b="1" dirty="0">
                <a:solidFill>
                  <a:srgbClr val="0070C0"/>
                </a:solidFill>
              </a:rPr>
            </a:br>
            <a:r>
              <a:rPr lang="ru-RU" sz="4000" b="1" dirty="0">
                <a:solidFill>
                  <a:srgbClr val="0070C0"/>
                </a:solidFill>
              </a:rPr>
              <a:t>вебинары для экспертов</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844" y="265708"/>
            <a:ext cx="2039235" cy="1157925"/>
          </a:xfrm>
          <a:prstGeom prst="rect">
            <a:avLst/>
          </a:prstGeom>
        </p:spPr>
      </p:pic>
      <p:sp>
        <p:nvSpPr>
          <p:cNvPr id="2" name="Прямоугольник 1"/>
          <p:cNvSpPr/>
          <p:nvPr/>
        </p:nvSpPr>
        <p:spPr>
          <a:xfrm>
            <a:off x="6850137" y="6188075"/>
            <a:ext cx="2186817" cy="338554"/>
          </a:xfrm>
          <a:prstGeom prst="rect">
            <a:avLst/>
          </a:prstGeom>
        </p:spPr>
        <p:txBody>
          <a:bodyPr wrap="none">
            <a:spAutoFit/>
          </a:bodyPr>
          <a:lstStyle/>
          <a:p>
            <a:pPr marL="0" marR="0" lvl="0" indent="0" algn="ctr" defTabSz="914400" rtl="0" eaLnBrk="1" fontAlgn="base" latinLnBrk="0" hangingPunct="1">
              <a:lnSpc>
                <a:spcPct val="100000"/>
              </a:lnSpc>
              <a:spcBef>
                <a:spcPct val="15000"/>
              </a:spcBef>
              <a:spcAft>
                <a:spcPct val="0"/>
              </a:spcAft>
              <a:buClr>
                <a:srgbClr val="993300"/>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hlinkClick r:id="rId4"/>
              </a:rPr>
              <a:t>http://triz-summit.ru</a:t>
            </a:r>
            <a:r>
              <a:rPr kumimoji="0" lang="ru-RU" sz="1600" b="1"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5122" name="Picture 2">
            <a:extLst>
              <a:ext uri="{FF2B5EF4-FFF2-40B4-BE49-F238E27FC236}">
                <a16:creationId xmlns:a16="http://schemas.microsoft.com/office/drawing/2014/main" id="{7FDA4A29-1EC8-4F97-B2DA-ABB9FA2A0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923" y="421276"/>
            <a:ext cx="2034565" cy="84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26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B97D7E-BB3B-49F0-8592-482833F7562F}"/>
              </a:ext>
            </a:extLst>
          </p:cNvPr>
          <p:cNvSpPr>
            <a:spLocks noGrp="1"/>
          </p:cNvSpPr>
          <p:nvPr>
            <p:ph type="title"/>
          </p:nvPr>
        </p:nvSpPr>
        <p:spPr/>
        <p:txBody>
          <a:bodyPr/>
          <a:lstStyle/>
          <a:p>
            <a:r>
              <a:rPr lang="ru-RU" dirty="0"/>
              <a:t>Формулировка целей и задач</a:t>
            </a:r>
          </a:p>
        </p:txBody>
      </p:sp>
      <p:sp>
        <p:nvSpPr>
          <p:cNvPr id="3" name="Объект 2">
            <a:extLst>
              <a:ext uri="{FF2B5EF4-FFF2-40B4-BE49-F238E27FC236}">
                <a16:creationId xmlns:a16="http://schemas.microsoft.com/office/drawing/2014/main" id="{BE168EF6-7E6C-4A1A-A0B7-109E1EE5D90C}"/>
              </a:ext>
            </a:extLst>
          </p:cNvPr>
          <p:cNvSpPr>
            <a:spLocks noGrp="1"/>
          </p:cNvSpPr>
          <p:nvPr>
            <p:ph idx="1"/>
          </p:nvPr>
        </p:nvSpPr>
        <p:spPr>
          <a:xfrm>
            <a:off x="355600" y="898525"/>
            <a:ext cx="8270875" cy="5640986"/>
          </a:xfrm>
        </p:spPr>
        <p:txBody>
          <a:bodyPr/>
          <a:lstStyle/>
          <a:p>
            <a:pPr marL="0" indent="0">
              <a:buNone/>
            </a:pPr>
            <a:r>
              <a:rPr lang="ru-RU" dirty="0"/>
              <a:t>Категория 11-14 лет</a:t>
            </a:r>
          </a:p>
          <a:p>
            <a:pPr marL="0" indent="0">
              <a:buNone/>
            </a:pPr>
            <a:r>
              <a:rPr lang="ru-RU" dirty="0"/>
              <a:t>Виды проектов:</a:t>
            </a:r>
          </a:p>
          <a:p>
            <a:pPr>
              <a:buFontTx/>
              <a:buChar char="-"/>
            </a:pPr>
            <a:r>
              <a:rPr lang="ru-RU" dirty="0"/>
              <a:t>Картотеки задач, примеров, упражнений, игр</a:t>
            </a:r>
          </a:p>
          <a:p>
            <a:pPr>
              <a:buFontTx/>
              <a:buChar char="-"/>
            </a:pPr>
            <a:r>
              <a:rPr lang="ru-RU" dirty="0"/>
              <a:t>Дополнение известных (модификация) и синтез новых упражнений, игр</a:t>
            </a:r>
          </a:p>
          <a:p>
            <a:pPr>
              <a:buFontTx/>
              <a:buChar char="-"/>
            </a:pPr>
            <a:r>
              <a:rPr lang="ru-RU" dirty="0"/>
              <a:t>Применение на практике инструментов ТРИЗ и обсуждение особенностей и проблем использования</a:t>
            </a:r>
          </a:p>
          <a:p>
            <a:pPr>
              <a:buFontTx/>
              <a:buChar char="-"/>
            </a:pPr>
            <a:r>
              <a:rPr lang="ru-RU" dirty="0"/>
              <a:t>Постановка опытов, выдвижение гипотез и объяснение результатов </a:t>
            </a:r>
          </a:p>
          <a:p>
            <a:pPr>
              <a:buFontTx/>
              <a:buChar char="-"/>
            </a:pPr>
            <a:r>
              <a:rPr lang="ru-RU" dirty="0"/>
              <a:t>Использование линий развития систем, выявление ключевых противоречий, причинно-следственных связей, системного оператора для прогнозирования развития систем</a:t>
            </a:r>
          </a:p>
          <a:p>
            <a:pPr marL="0" indent="0">
              <a:buNone/>
            </a:pPr>
            <a:endParaRPr lang="ru-RU" dirty="0"/>
          </a:p>
        </p:txBody>
      </p:sp>
    </p:spTree>
    <p:extLst>
      <p:ext uri="{BB962C8B-B14F-4D97-AF65-F5344CB8AC3E}">
        <p14:creationId xmlns:p14="http://schemas.microsoft.com/office/powerpoint/2010/main" val="37796966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B97D7E-BB3B-49F0-8592-482833F7562F}"/>
              </a:ext>
            </a:extLst>
          </p:cNvPr>
          <p:cNvSpPr>
            <a:spLocks noGrp="1"/>
          </p:cNvSpPr>
          <p:nvPr>
            <p:ph type="title"/>
          </p:nvPr>
        </p:nvSpPr>
        <p:spPr/>
        <p:txBody>
          <a:bodyPr/>
          <a:lstStyle/>
          <a:p>
            <a:r>
              <a:rPr lang="ru-RU" dirty="0"/>
              <a:t>Формулировка целей и задач</a:t>
            </a:r>
          </a:p>
        </p:txBody>
      </p:sp>
      <p:sp>
        <p:nvSpPr>
          <p:cNvPr id="3" name="Объект 2">
            <a:extLst>
              <a:ext uri="{FF2B5EF4-FFF2-40B4-BE49-F238E27FC236}">
                <a16:creationId xmlns:a16="http://schemas.microsoft.com/office/drawing/2014/main" id="{BE168EF6-7E6C-4A1A-A0B7-109E1EE5D90C}"/>
              </a:ext>
            </a:extLst>
          </p:cNvPr>
          <p:cNvSpPr>
            <a:spLocks noGrp="1"/>
          </p:cNvSpPr>
          <p:nvPr>
            <p:ph idx="1"/>
          </p:nvPr>
        </p:nvSpPr>
        <p:spPr>
          <a:xfrm>
            <a:off x="355600" y="630077"/>
            <a:ext cx="8270875" cy="5003889"/>
          </a:xfrm>
        </p:spPr>
        <p:txBody>
          <a:bodyPr/>
          <a:lstStyle/>
          <a:p>
            <a:pPr marL="0" indent="0">
              <a:buNone/>
            </a:pPr>
            <a:r>
              <a:rPr lang="ru-RU" dirty="0"/>
              <a:t>Категория 15-17 лет и студенты</a:t>
            </a:r>
          </a:p>
          <a:p>
            <a:pPr marL="0" indent="0">
              <a:buNone/>
            </a:pPr>
            <a:r>
              <a:rPr lang="ru-RU" dirty="0"/>
              <a:t>Виды проектов:</a:t>
            </a:r>
          </a:p>
          <a:p>
            <a:pPr>
              <a:buFontTx/>
              <a:buChar char="-"/>
            </a:pPr>
            <a:r>
              <a:rPr lang="ru-RU" dirty="0"/>
              <a:t>Сбор и анализ картотек</a:t>
            </a:r>
          </a:p>
          <a:p>
            <a:pPr>
              <a:buFontTx/>
              <a:buChar char="-"/>
            </a:pPr>
            <a:r>
              <a:rPr lang="ru-RU" dirty="0"/>
              <a:t>Постановка и решение исследовательских задач, проверка гипотез на фактическом материале</a:t>
            </a:r>
          </a:p>
          <a:p>
            <a:pPr>
              <a:buFontTx/>
              <a:buChar char="-"/>
            </a:pPr>
            <a:r>
              <a:rPr lang="ru-RU" dirty="0"/>
              <a:t>Создание нового продукта, обоснование использования инструментов ТРИЗ, первичная апробация модели</a:t>
            </a:r>
          </a:p>
          <a:p>
            <a:pPr>
              <a:buFontTx/>
              <a:buChar char="-"/>
            </a:pPr>
            <a:r>
              <a:rPr lang="ru-RU" dirty="0"/>
              <a:t>Прогнозирование развития систем с использованием инструментов ТРИЗ</a:t>
            </a:r>
          </a:p>
          <a:p>
            <a:pPr>
              <a:buFontTx/>
              <a:buChar char="-"/>
            </a:pPr>
            <a:r>
              <a:rPr lang="ru-RU" dirty="0"/>
              <a:t>Изучение закономерностей развития систем</a:t>
            </a:r>
          </a:p>
          <a:p>
            <a:pPr marL="0" indent="0">
              <a:buNone/>
            </a:pPr>
            <a:endParaRPr lang="ru-RU" dirty="0"/>
          </a:p>
        </p:txBody>
      </p:sp>
    </p:spTree>
    <p:extLst>
      <p:ext uri="{BB962C8B-B14F-4D97-AF65-F5344CB8AC3E}">
        <p14:creationId xmlns:p14="http://schemas.microsoft.com/office/powerpoint/2010/main" val="14062423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91244" y="1120676"/>
            <a:ext cx="8761512" cy="464742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sng" strike="noStrike" kern="1200" cap="none" spc="0" normalizeH="0" baseline="0" noProof="0" dirty="0">
                <a:ln>
                  <a:noFill/>
                </a:ln>
                <a:solidFill>
                  <a:srgbClr val="000000"/>
                </a:solidFill>
                <a:effectLst/>
                <a:uLnTx/>
                <a:uFillTx/>
                <a:latin typeface="Arial"/>
                <a:ea typeface="+mn-ea"/>
                <a:cs typeface="+mn-cs"/>
              </a:rPr>
              <a:t>3. Обсуждение и обдумывание актуальности исследования.</a:t>
            </a:r>
            <a:r>
              <a:rPr kumimoji="0" lang="ru-RU" sz="2400" b="0" i="0" u="none" strike="noStrike" kern="1200" cap="none" spc="0" normalizeH="0" baseline="0" noProof="0" dirty="0">
                <a:ln>
                  <a:noFill/>
                </a:ln>
                <a:solidFill>
                  <a:srgbClr val="000000"/>
                </a:solidFill>
                <a:effectLst/>
                <a:uLnTx/>
                <a:uFillTx/>
                <a:latin typeface="Arial"/>
                <a:ea typeface="+mn-ea"/>
                <a:cs typeface="+mn-cs"/>
              </a:rPr>
              <a:t> Это важный аспект для мотивации участников проекта. Дети должны «присвоить себе» тему, цели и задачи, сформулированные вместе с педагогом. Каждый участник проекта должен почувствовать заинтересованность в определенном виде деятельности, тематике, получении навыков и т.д. внутри проекта. Важно обсудить как именно видят участники проекта свою роль в проекте. Результатом такого обсуждения и обдумывания должно стать краткое изложение актуальности исследования в отчете по его выполнению.</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Tx/>
              <a:buChar char="-"/>
              <a:tabLst/>
              <a:defRPr/>
            </a:pP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Заголовок 2">
            <a:extLst>
              <a:ext uri="{FF2B5EF4-FFF2-40B4-BE49-F238E27FC236}">
                <a16:creationId xmlns:a16="http://schemas.microsoft.com/office/drawing/2014/main" id="{33F4E889-23A4-431E-98C5-5A01456BC3AE}"/>
              </a:ext>
            </a:extLst>
          </p:cNvPr>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spTree>
    <p:extLst>
      <p:ext uri="{BB962C8B-B14F-4D97-AF65-F5344CB8AC3E}">
        <p14:creationId xmlns:p14="http://schemas.microsoft.com/office/powerpoint/2010/main" val="28388711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97325F-04F7-4D75-A8FC-798C7B25EA07}"/>
              </a:ext>
            </a:extLst>
          </p:cNvPr>
          <p:cNvSpPr>
            <a:spLocks noGrp="1"/>
          </p:cNvSpPr>
          <p:nvPr>
            <p:ph type="title"/>
          </p:nvPr>
        </p:nvSpPr>
        <p:spPr>
          <a:xfrm>
            <a:off x="649288" y="80399"/>
            <a:ext cx="7983537" cy="517065"/>
          </a:xfrm>
        </p:spPr>
        <p:txBody>
          <a:bodyPr/>
          <a:lstStyle/>
          <a:p>
            <a:r>
              <a:rPr lang="ru-RU" sz="2400" dirty="0"/>
              <a:t>Изобретательская команда</a:t>
            </a:r>
          </a:p>
        </p:txBody>
      </p:sp>
      <p:sp>
        <p:nvSpPr>
          <p:cNvPr id="5" name="Объект 4">
            <a:extLst>
              <a:ext uri="{FF2B5EF4-FFF2-40B4-BE49-F238E27FC236}">
                <a16:creationId xmlns:a16="http://schemas.microsoft.com/office/drawing/2014/main" id="{053C7592-8543-4CB6-9550-AEC7C7F19F31}"/>
              </a:ext>
            </a:extLst>
          </p:cNvPr>
          <p:cNvSpPr>
            <a:spLocks noGrp="1"/>
          </p:cNvSpPr>
          <p:nvPr>
            <p:ph idx="1"/>
          </p:nvPr>
        </p:nvSpPr>
        <p:spPr>
          <a:xfrm>
            <a:off x="783438" y="580028"/>
            <a:ext cx="8270875" cy="655006"/>
          </a:xfrm>
        </p:spPr>
        <p:txBody>
          <a:bodyPr/>
          <a:lstStyle/>
          <a:p>
            <a:pPr marL="0" indent="0">
              <a:buNone/>
            </a:pPr>
            <a:r>
              <a:rPr lang="ru-RU" dirty="0"/>
              <a:t>ИЗВЕСТНЫЕ ПОДХОДЫ </a:t>
            </a:r>
          </a:p>
        </p:txBody>
      </p:sp>
      <p:grpSp>
        <p:nvGrpSpPr>
          <p:cNvPr id="6" name="Группа 5">
            <a:extLst>
              <a:ext uri="{FF2B5EF4-FFF2-40B4-BE49-F238E27FC236}">
                <a16:creationId xmlns:a16="http://schemas.microsoft.com/office/drawing/2014/main" id="{F937CC24-87E2-444C-95B9-78708B758493}"/>
              </a:ext>
            </a:extLst>
          </p:cNvPr>
          <p:cNvGrpSpPr/>
          <p:nvPr/>
        </p:nvGrpSpPr>
        <p:grpSpPr>
          <a:xfrm>
            <a:off x="9569" y="1175907"/>
            <a:ext cx="8914984" cy="4701365"/>
            <a:chOff x="9569" y="1175907"/>
            <a:chExt cx="8914984" cy="4701365"/>
          </a:xfrm>
        </p:grpSpPr>
        <p:pic>
          <p:nvPicPr>
            <p:cNvPr id="7" name="Picture 2">
              <a:extLst>
                <a:ext uri="{FF2B5EF4-FFF2-40B4-BE49-F238E27FC236}">
                  <a16:creationId xmlns:a16="http://schemas.microsoft.com/office/drawing/2014/main" id="{A3F116AB-2AE3-405A-908A-27451BD70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1584176" cy="159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3A421EE4-5437-456D-AF67-9CE8950E3FD8}"/>
                </a:ext>
              </a:extLst>
            </p:cNvPr>
            <p:cNvSpPr txBox="1"/>
            <p:nvPr/>
          </p:nvSpPr>
          <p:spPr>
            <a:xfrm>
              <a:off x="35496" y="3316922"/>
              <a:ext cx="1872208" cy="400110"/>
            </a:xfrm>
            <a:prstGeom prst="rect">
              <a:avLst/>
            </a:prstGeom>
            <a:noFill/>
          </p:spPr>
          <p:txBody>
            <a:bodyPr wrap="square" rtlCol="0">
              <a:spAutoFit/>
            </a:bodyPr>
            <a:lstStyle/>
            <a:p>
              <a:r>
                <a:rPr lang="ru-RU" sz="2000" b="1" dirty="0" err="1"/>
                <a:t>Психодрама</a:t>
              </a:r>
              <a:endParaRPr lang="ru-RU" sz="2000" b="1" dirty="0"/>
            </a:p>
          </p:txBody>
        </p:sp>
        <p:pic>
          <p:nvPicPr>
            <p:cNvPr id="9" name="Picture 3">
              <a:extLst>
                <a:ext uri="{FF2B5EF4-FFF2-40B4-BE49-F238E27FC236}">
                  <a16:creationId xmlns:a16="http://schemas.microsoft.com/office/drawing/2014/main" id="{DB95328E-E2E7-4F80-8764-695AE5099B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797681"/>
              <a:ext cx="2016224" cy="193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757879D5-BF53-4DED-B653-040145B9C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861048"/>
              <a:ext cx="20162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descr="https://encrypted-tbn1.gstatic.com/images?q=tbn:ANd9GcQCSlveotyRdF-bF6FJGf7jI3s72CmQuf3qa3rBWvLMz7MjqJ3-AQ">
              <a:extLst>
                <a:ext uri="{FF2B5EF4-FFF2-40B4-BE49-F238E27FC236}">
                  <a16:creationId xmlns:a16="http://schemas.microsoft.com/office/drawing/2014/main" id="{CAF234A7-0EAE-47C6-A68C-C7ED0E95A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175907"/>
              <a:ext cx="1512168" cy="21090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3820191-02DE-4022-9300-73F6EA9EC078}"/>
                </a:ext>
              </a:extLst>
            </p:cNvPr>
            <p:cNvSpPr txBox="1"/>
            <p:nvPr/>
          </p:nvSpPr>
          <p:spPr>
            <a:xfrm>
              <a:off x="4716016" y="3316922"/>
              <a:ext cx="1944216" cy="400110"/>
            </a:xfrm>
            <a:prstGeom prst="rect">
              <a:avLst/>
            </a:prstGeom>
            <a:noFill/>
          </p:spPr>
          <p:txBody>
            <a:bodyPr wrap="square" rtlCol="0">
              <a:spAutoFit/>
            </a:bodyPr>
            <a:lstStyle/>
            <a:p>
              <a:r>
                <a:rPr lang="ru-RU" sz="2000" b="1" dirty="0"/>
                <a:t>Психология</a:t>
              </a:r>
            </a:p>
          </p:txBody>
        </p:sp>
        <p:pic>
          <p:nvPicPr>
            <p:cNvPr id="13" name="Picture 7">
              <a:extLst>
                <a:ext uri="{FF2B5EF4-FFF2-40B4-BE49-F238E27FC236}">
                  <a16:creationId xmlns:a16="http://schemas.microsoft.com/office/drawing/2014/main" id="{E6B60191-1BFE-4D6A-B40B-1716EFC2A6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817123"/>
              <a:ext cx="1872208" cy="184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a:extLst>
                <a:ext uri="{FF2B5EF4-FFF2-40B4-BE49-F238E27FC236}">
                  <a16:creationId xmlns:a16="http://schemas.microsoft.com/office/drawing/2014/main" id="{C0B679D6-CC6F-4E5D-B06D-B1244FBF66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1268760"/>
              <a:ext cx="1773684" cy="199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a:extLst>
                <a:ext uri="{FF2B5EF4-FFF2-40B4-BE49-F238E27FC236}">
                  <a16:creationId xmlns:a16="http://schemas.microsoft.com/office/drawing/2014/main" id="{FD080038-44F7-4233-99F6-3A7A5B4E7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6947" y="3817123"/>
              <a:ext cx="2037606" cy="173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B9B86BC9-2913-4378-B07A-0D1E5B5E8274}"/>
                </a:ext>
              </a:extLst>
            </p:cNvPr>
            <p:cNvSpPr txBox="1"/>
            <p:nvPr/>
          </p:nvSpPr>
          <p:spPr>
            <a:xfrm>
              <a:off x="6603595" y="3284984"/>
              <a:ext cx="2088232" cy="400110"/>
            </a:xfrm>
            <a:prstGeom prst="rect">
              <a:avLst/>
            </a:prstGeom>
            <a:noFill/>
          </p:spPr>
          <p:txBody>
            <a:bodyPr wrap="square" rtlCol="0">
              <a:spAutoFit/>
            </a:bodyPr>
            <a:lstStyle/>
            <a:p>
              <a:r>
                <a:rPr lang="ru-RU" sz="2000" b="1" dirty="0"/>
                <a:t>Менеджмент</a:t>
              </a:r>
            </a:p>
          </p:txBody>
        </p:sp>
        <p:sp>
          <p:nvSpPr>
            <p:cNvPr id="17" name="TextBox 16">
              <a:extLst>
                <a:ext uri="{FF2B5EF4-FFF2-40B4-BE49-F238E27FC236}">
                  <a16:creationId xmlns:a16="http://schemas.microsoft.com/office/drawing/2014/main" id="{2B99D41A-3FFB-4A3F-B94A-0A38F948D9DD}"/>
                </a:ext>
              </a:extLst>
            </p:cNvPr>
            <p:cNvSpPr txBox="1"/>
            <p:nvPr/>
          </p:nvSpPr>
          <p:spPr>
            <a:xfrm>
              <a:off x="9569" y="2791560"/>
              <a:ext cx="2448272" cy="369332"/>
            </a:xfrm>
            <a:prstGeom prst="rect">
              <a:avLst/>
            </a:prstGeom>
            <a:noFill/>
          </p:spPr>
          <p:txBody>
            <a:bodyPr wrap="square" rtlCol="0">
              <a:spAutoFit/>
            </a:bodyPr>
            <a:lstStyle/>
            <a:p>
              <a:r>
                <a:rPr lang="ru-RU" dirty="0"/>
                <a:t>Якоб Леви Морено</a:t>
              </a:r>
            </a:p>
          </p:txBody>
        </p:sp>
        <p:sp>
          <p:nvSpPr>
            <p:cNvPr id="18" name="TextBox 17">
              <a:extLst>
                <a:ext uri="{FF2B5EF4-FFF2-40B4-BE49-F238E27FC236}">
                  <a16:creationId xmlns:a16="http://schemas.microsoft.com/office/drawing/2014/main" id="{59C57FA1-ECE6-4ADE-9975-A47E1F58629F}"/>
                </a:ext>
              </a:extLst>
            </p:cNvPr>
            <p:cNvSpPr txBox="1"/>
            <p:nvPr/>
          </p:nvSpPr>
          <p:spPr>
            <a:xfrm>
              <a:off x="2195736" y="3316922"/>
              <a:ext cx="1872208" cy="400110"/>
            </a:xfrm>
            <a:prstGeom prst="rect">
              <a:avLst/>
            </a:prstGeom>
            <a:noFill/>
          </p:spPr>
          <p:txBody>
            <a:bodyPr wrap="square" rtlCol="0">
              <a:spAutoFit/>
            </a:bodyPr>
            <a:lstStyle/>
            <a:p>
              <a:r>
                <a:rPr lang="ru-RU" sz="2000" b="1" dirty="0"/>
                <a:t>Социология</a:t>
              </a:r>
            </a:p>
          </p:txBody>
        </p:sp>
      </p:grpSp>
      <p:pic>
        <p:nvPicPr>
          <p:cNvPr id="19" name="Picture 10">
            <a:extLst>
              <a:ext uri="{FF2B5EF4-FFF2-40B4-BE49-F238E27FC236}">
                <a16:creationId xmlns:a16="http://schemas.microsoft.com/office/drawing/2014/main" id="{16ADD377-CCE1-47A7-8439-03A8A60E799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120" t="17472" r="8442" b="27811"/>
          <a:stretch/>
        </p:blipFill>
        <p:spPr bwMode="auto">
          <a:xfrm>
            <a:off x="6657953" y="1103070"/>
            <a:ext cx="1733277" cy="212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3178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EBDFE5-67B6-4D9F-8A48-916208E7C2D5}"/>
              </a:ext>
            </a:extLst>
          </p:cNvPr>
          <p:cNvSpPr>
            <a:spLocks noGrp="1"/>
          </p:cNvSpPr>
          <p:nvPr>
            <p:ph type="title"/>
          </p:nvPr>
        </p:nvSpPr>
        <p:spPr/>
        <p:txBody>
          <a:bodyPr/>
          <a:lstStyle/>
          <a:p>
            <a:r>
              <a:rPr lang="ru-RU" dirty="0"/>
              <a:t>Модель ТРИЗ</a:t>
            </a:r>
          </a:p>
        </p:txBody>
      </p:sp>
      <p:pic>
        <p:nvPicPr>
          <p:cNvPr id="4" name="Рисунок 3">
            <a:extLst>
              <a:ext uri="{FF2B5EF4-FFF2-40B4-BE49-F238E27FC236}">
                <a16:creationId xmlns:a16="http://schemas.microsoft.com/office/drawing/2014/main" id="{FDBE6B48-23D2-44AF-B533-8A3A6D591A0E}"/>
              </a:ext>
            </a:extLst>
          </p:cNvPr>
          <p:cNvPicPr/>
          <p:nvPr/>
        </p:nvPicPr>
        <p:blipFill>
          <a:blip r:embed="rId2" cstate="email">
            <a:extLst>
              <a:ext uri="{28A0092B-C50C-407E-A947-70E740481C1C}">
                <a14:useLocalDpi xmlns:a14="http://schemas.microsoft.com/office/drawing/2010/main"/>
              </a:ext>
            </a:extLst>
          </a:blip>
          <a:stretch>
            <a:fillRect/>
          </a:stretch>
        </p:blipFill>
        <p:spPr>
          <a:xfrm>
            <a:off x="870932" y="957681"/>
            <a:ext cx="7543225" cy="4537108"/>
          </a:xfrm>
          <a:prstGeom prst="rect">
            <a:avLst/>
          </a:prstGeom>
        </p:spPr>
      </p:pic>
      <p:pic>
        <p:nvPicPr>
          <p:cNvPr id="5" name="Рисунок 4">
            <a:extLst>
              <a:ext uri="{FF2B5EF4-FFF2-40B4-BE49-F238E27FC236}">
                <a16:creationId xmlns:a16="http://schemas.microsoft.com/office/drawing/2014/main" id="{7F8FAE72-CBD7-4983-AA72-C5485C068AFC}"/>
              </a:ext>
            </a:extLst>
          </p:cNvPr>
          <p:cNvPicPr/>
          <p:nvPr/>
        </p:nvPicPr>
        <p:blipFill>
          <a:blip r:embed="rId3" cstate="email">
            <a:extLst>
              <a:ext uri="{28A0092B-C50C-407E-A947-70E740481C1C}">
                <a14:useLocalDpi xmlns:a14="http://schemas.microsoft.com/office/drawing/2010/main"/>
              </a:ext>
            </a:extLst>
          </a:blip>
          <a:stretch>
            <a:fillRect/>
          </a:stretch>
        </p:blipFill>
        <p:spPr>
          <a:xfrm>
            <a:off x="3783404" y="1466633"/>
            <a:ext cx="1428293" cy="1373431"/>
          </a:xfrm>
          <a:prstGeom prst="rect">
            <a:avLst/>
          </a:prstGeom>
        </p:spPr>
      </p:pic>
    </p:spTree>
    <p:extLst>
      <p:ext uri="{BB962C8B-B14F-4D97-AF65-F5344CB8AC3E}">
        <p14:creationId xmlns:p14="http://schemas.microsoft.com/office/powerpoint/2010/main" val="17749872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F68B58-510B-450D-94C6-A044E419EAC7}"/>
              </a:ext>
            </a:extLst>
          </p:cNvPr>
          <p:cNvSpPr>
            <a:spLocks noGrp="1"/>
          </p:cNvSpPr>
          <p:nvPr>
            <p:ph type="title"/>
          </p:nvPr>
        </p:nvSpPr>
        <p:spPr/>
        <p:txBody>
          <a:bodyPr/>
          <a:lstStyle/>
          <a:p>
            <a:r>
              <a:rPr lang="ru-RU" dirty="0"/>
              <a:t>Изобретательская команда</a:t>
            </a:r>
          </a:p>
        </p:txBody>
      </p:sp>
      <p:pic>
        <p:nvPicPr>
          <p:cNvPr id="7" name="Рисунок 6">
            <a:extLst>
              <a:ext uri="{FF2B5EF4-FFF2-40B4-BE49-F238E27FC236}">
                <a16:creationId xmlns:a16="http://schemas.microsoft.com/office/drawing/2014/main" id="{1CB9F6A2-E31D-41FD-811A-55DA8FCDC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073" y="752431"/>
            <a:ext cx="5986681" cy="5320507"/>
          </a:xfrm>
          <a:prstGeom prst="rect">
            <a:avLst/>
          </a:prstGeom>
        </p:spPr>
      </p:pic>
      <p:sp>
        <p:nvSpPr>
          <p:cNvPr id="8" name="TextBox 7">
            <a:extLst>
              <a:ext uri="{FF2B5EF4-FFF2-40B4-BE49-F238E27FC236}">
                <a16:creationId xmlns:a16="http://schemas.microsoft.com/office/drawing/2014/main" id="{7E8AAA40-755B-48E8-980E-96538AF54A9D}"/>
              </a:ext>
            </a:extLst>
          </p:cNvPr>
          <p:cNvSpPr txBox="1"/>
          <p:nvPr/>
        </p:nvSpPr>
        <p:spPr>
          <a:xfrm>
            <a:off x="981512" y="2650921"/>
            <a:ext cx="1568741" cy="369332"/>
          </a:xfrm>
          <a:prstGeom prst="rect">
            <a:avLst/>
          </a:prstGeom>
          <a:noFill/>
        </p:spPr>
        <p:txBody>
          <a:bodyPr wrap="square" rtlCol="0">
            <a:spAutoFit/>
          </a:bodyPr>
          <a:lstStyle/>
          <a:p>
            <a:r>
              <a:rPr lang="ru-RU" dirty="0"/>
              <a:t>АНАЛИТИК</a:t>
            </a:r>
          </a:p>
        </p:txBody>
      </p:sp>
      <p:sp>
        <p:nvSpPr>
          <p:cNvPr id="9" name="TextBox 8">
            <a:extLst>
              <a:ext uri="{FF2B5EF4-FFF2-40B4-BE49-F238E27FC236}">
                <a16:creationId xmlns:a16="http://schemas.microsoft.com/office/drawing/2014/main" id="{29131ECE-37B9-4C0A-950D-133F67AFEF94}"/>
              </a:ext>
            </a:extLst>
          </p:cNvPr>
          <p:cNvSpPr txBox="1"/>
          <p:nvPr/>
        </p:nvSpPr>
        <p:spPr>
          <a:xfrm>
            <a:off x="6291743" y="2650921"/>
            <a:ext cx="2474752" cy="369332"/>
          </a:xfrm>
          <a:prstGeom prst="rect">
            <a:avLst/>
          </a:prstGeom>
          <a:noFill/>
        </p:spPr>
        <p:txBody>
          <a:bodyPr wrap="square" rtlCol="0">
            <a:spAutoFit/>
          </a:bodyPr>
          <a:lstStyle/>
          <a:p>
            <a:r>
              <a:rPr lang="ru-RU" dirty="0"/>
              <a:t>ПРЕОБРАЗОВАТЕЛЬ</a:t>
            </a:r>
          </a:p>
        </p:txBody>
      </p:sp>
      <p:sp>
        <p:nvSpPr>
          <p:cNvPr id="10" name="TextBox 9">
            <a:extLst>
              <a:ext uri="{FF2B5EF4-FFF2-40B4-BE49-F238E27FC236}">
                <a16:creationId xmlns:a16="http://schemas.microsoft.com/office/drawing/2014/main" id="{150CB778-35E6-4D21-9B99-55FCDD0708BC}"/>
              </a:ext>
            </a:extLst>
          </p:cNvPr>
          <p:cNvSpPr txBox="1"/>
          <p:nvPr/>
        </p:nvSpPr>
        <p:spPr>
          <a:xfrm>
            <a:off x="3663324" y="6105569"/>
            <a:ext cx="1302960" cy="369332"/>
          </a:xfrm>
          <a:prstGeom prst="rect">
            <a:avLst/>
          </a:prstGeom>
          <a:noFill/>
        </p:spPr>
        <p:txBody>
          <a:bodyPr wrap="square" rtlCol="0">
            <a:spAutoFit/>
          </a:bodyPr>
          <a:lstStyle/>
          <a:p>
            <a:r>
              <a:rPr lang="ru-RU" dirty="0"/>
              <a:t>КРИТИК</a:t>
            </a:r>
          </a:p>
        </p:txBody>
      </p:sp>
      <p:sp>
        <p:nvSpPr>
          <p:cNvPr id="11" name="TextBox 10">
            <a:extLst>
              <a:ext uri="{FF2B5EF4-FFF2-40B4-BE49-F238E27FC236}">
                <a16:creationId xmlns:a16="http://schemas.microsoft.com/office/drawing/2014/main" id="{B915BC0B-F338-4A42-BF0E-3952F6AB184E}"/>
              </a:ext>
            </a:extLst>
          </p:cNvPr>
          <p:cNvSpPr txBox="1"/>
          <p:nvPr/>
        </p:nvSpPr>
        <p:spPr>
          <a:xfrm>
            <a:off x="3336151" y="3581881"/>
            <a:ext cx="2024413" cy="369332"/>
          </a:xfrm>
          <a:prstGeom prst="rect">
            <a:avLst/>
          </a:prstGeom>
          <a:noFill/>
        </p:spPr>
        <p:txBody>
          <a:bodyPr wrap="square" rtlCol="0">
            <a:spAutoFit/>
          </a:bodyPr>
          <a:lstStyle/>
          <a:p>
            <a:r>
              <a:rPr lang="ru-RU" dirty="0"/>
              <a:t>ОРГАНИЗАТОР</a:t>
            </a:r>
          </a:p>
        </p:txBody>
      </p:sp>
    </p:spTree>
    <p:extLst>
      <p:ext uri="{BB962C8B-B14F-4D97-AF65-F5344CB8AC3E}">
        <p14:creationId xmlns:p14="http://schemas.microsoft.com/office/powerpoint/2010/main" val="12218473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62200-465F-46E3-9674-8832B3CB5B68}"/>
              </a:ext>
            </a:extLst>
          </p:cNvPr>
          <p:cNvSpPr>
            <a:spLocks noGrp="1"/>
          </p:cNvSpPr>
          <p:nvPr>
            <p:ph type="title"/>
          </p:nvPr>
        </p:nvSpPr>
        <p:spPr/>
        <p:txBody>
          <a:bodyPr/>
          <a:lstStyle/>
          <a:p>
            <a:r>
              <a:rPr lang="ru-RU" dirty="0"/>
              <a:t>Технология формирования изобретательский команды</a:t>
            </a:r>
          </a:p>
        </p:txBody>
      </p:sp>
      <p:sp>
        <p:nvSpPr>
          <p:cNvPr id="5" name="Объект 1">
            <a:extLst>
              <a:ext uri="{FF2B5EF4-FFF2-40B4-BE49-F238E27FC236}">
                <a16:creationId xmlns:a16="http://schemas.microsoft.com/office/drawing/2014/main" id="{263BAE90-0277-42D9-9019-A91A85D09781}"/>
              </a:ext>
            </a:extLst>
          </p:cNvPr>
          <p:cNvSpPr txBox="1">
            <a:spLocks/>
          </p:cNvSpPr>
          <p:nvPr/>
        </p:nvSpPr>
        <p:spPr>
          <a:xfrm>
            <a:off x="122808" y="890631"/>
            <a:ext cx="9036496"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4078" marR="0" lvl="0" indent="-514350" algn="l" defTabSz="914400" rtl="0" eaLnBrk="1" fontAlgn="auto" latinLnBrk="0" hangingPunct="1">
              <a:lnSpc>
                <a:spcPct val="100000"/>
              </a:lnSpc>
              <a:spcBef>
                <a:spcPts val="400"/>
              </a:spcBef>
              <a:spcAft>
                <a:spcPts val="0"/>
              </a:spcAft>
              <a:buClr>
                <a:srgbClr val="2DA2BF"/>
              </a:buClr>
              <a:buSzPct val="68000"/>
              <a:buFont typeface="+mj-lt"/>
              <a:buAutoNum type="arabicPeriod"/>
              <a:tabLst/>
              <a:defRPr/>
            </a:pPr>
            <a:r>
              <a:rPr kumimoji="0" lang="ru-RU" sz="2800" b="1" i="0" u="none" strike="noStrike" kern="1200" cap="none" spc="0" normalizeH="0" baseline="0" noProof="0" dirty="0">
                <a:ln>
                  <a:noFill/>
                </a:ln>
                <a:effectLst/>
                <a:uLnTx/>
                <a:uFillTx/>
                <a:latin typeface="Lucida Sans Unicode"/>
                <a:ea typeface="+mn-ea"/>
                <a:cs typeface="+mn-cs"/>
              </a:rPr>
              <a:t>Определение типа и уровня изобретательского мышления</a:t>
            </a:r>
          </a:p>
          <a:p>
            <a:pPr marL="624078" marR="0" lvl="0" indent="-514350" algn="l" defTabSz="914400" rtl="0" eaLnBrk="1" fontAlgn="auto" latinLnBrk="0" hangingPunct="1">
              <a:lnSpc>
                <a:spcPct val="100000"/>
              </a:lnSpc>
              <a:spcBef>
                <a:spcPts val="400"/>
              </a:spcBef>
              <a:spcAft>
                <a:spcPts val="0"/>
              </a:spcAft>
              <a:buClr>
                <a:srgbClr val="2DA2BF"/>
              </a:buClr>
              <a:buSzPct val="68000"/>
              <a:buFont typeface="+mj-lt"/>
              <a:buAutoNum type="arabicPeriod"/>
              <a:tabLst/>
              <a:defRPr/>
            </a:pPr>
            <a:r>
              <a:rPr kumimoji="0" lang="ru-RU" sz="2800" b="1" i="0" u="none" strike="noStrike" kern="1200" cap="none" spc="0" normalizeH="0" baseline="0" noProof="0" dirty="0">
                <a:ln>
                  <a:noFill/>
                </a:ln>
                <a:effectLst/>
                <a:uLnTx/>
                <a:uFillTx/>
                <a:latin typeface="Lucida Sans Unicode"/>
                <a:ea typeface="+mn-ea"/>
                <a:cs typeface="+mn-cs"/>
              </a:rPr>
              <a:t>Выбор Аналитика, Преобразователя, Критика</a:t>
            </a:r>
          </a:p>
          <a:p>
            <a:pPr marL="624078" marR="0" lvl="0" indent="-514350" algn="l" defTabSz="914400" rtl="0" eaLnBrk="1" fontAlgn="auto" latinLnBrk="0" hangingPunct="1">
              <a:lnSpc>
                <a:spcPct val="100000"/>
              </a:lnSpc>
              <a:spcBef>
                <a:spcPts val="400"/>
              </a:spcBef>
              <a:spcAft>
                <a:spcPts val="0"/>
              </a:spcAft>
              <a:buClr>
                <a:srgbClr val="2DA2BF"/>
              </a:buClr>
              <a:buSzPct val="68000"/>
              <a:buFont typeface="+mj-lt"/>
              <a:buAutoNum type="arabicPeriod"/>
              <a:tabLst/>
              <a:defRPr/>
            </a:pPr>
            <a:r>
              <a:rPr kumimoji="0" lang="ru-RU" sz="2800" b="1" i="0" u="none" strike="noStrike" kern="1200" cap="none" spc="0" normalizeH="0" baseline="0" noProof="0" dirty="0">
                <a:ln>
                  <a:noFill/>
                </a:ln>
                <a:effectLst/>
                <a:uLnTx/>
                <a:uFillTx/>
                <a:latin typeface="Lucida Sans Unicode"/>
                <a:ea typeface="+mn-ea"/>
                <a:cs typeface="+mn-cs"/>
              </a:rPr>
              <a:t>Выбор Профессионала</a:t>
            </a:r>
          </a:p>
          <a:p>
            <a:pPr marL="624078" marR="0" lvl="0" indent="-514350" algn="l" defTabSz="914400" rtl="0" eaLnBrk="1" fontAlgn="auto" latinLnBrk="0" hangingPunct="1">
              <a:lnSpc>
                <a:spcPct val="100000"/>
              </a:lnSpc>
              <a:spcBef>
                <a:spcPts val="400"/>
              </a:spcBef>
              <a:spcAft>
                <a:spcPts val="0"/>
              </a:spcAft>
              <a:buClr>
                <a:srgbClr val="2DA2BF"/>
              </a:buClr>
              <a:buSzPct val="68000"/>
              <a:buFont typeface="+mj-lt"/>
              <a:buAutoNum type="arabicPeriod"/>
              <a:tabLst/>
              <a:defRPr/>
            </a:pPr>
            <a:r>
              <a:rPr kumimoji="0" lang="ru-RU" sz="2800" b="1" i="0" u="none" strike="noStrike" kern="1200" cap="none" spc="0" normalizeH="0" baseline="0" noProof="0" dirty="0">
                <a:ln>
                  <a:noFill/>
                </a:ln>
                <a:effectLst/>
                <a:uLnTx/>
                <a:uFillTx/>
                <a:latin typeface="Lucida Sans Unicode"/>
                <a:ea typeface="+mn-ea"/>
                <a:cs typeface="+mn-cs"/>
              </a:rPr>
              <a:t>«Большая группа»</a:t>
            </a:r>
          </a:p>
          <a:p>
            <a:pPr marL="624078" marR="0" lvl="0" indent="-514350" algn="l" defTabSz="914400" rtl="0" eaLnBrk="1" fontAlgn="auto" latinLnBrk="0" hangingPunct="1">
              <a:lnSpc>
                <a:spcPct val="100000"/>
              </a:lnSpc>
              <a:spcBef>
                <a:spcPts val="400"/>
              </a:spcBef>
              <a:spcAft>
                <a:spcPts val="0"/>
              </a:spcAft>
              <a:buClr>
                <a:srgbClr val="2DA2BF"/>
              </a:buClr>
              <a:buSzPct val="68000"/>
              <a:buFont typeface="+mj-lt"/>
              <a:buAutoNum type="arabicPeriod"/>
              <a:tabLst/>
              <a:defRPr/>
            </a:pPr>
            <a:r>
              <a:rPr kumimoji="0" lang="ru-RU" sz="2800" b="1" i="0" u="none" strike="noStrike" kern="1200" cap="none" spc="0" normalizeH="0" baseline="0" noProof="0" dirty="0">
                <a:ln>
                  <a:noFill/>
                </a:ln>
                <a:effectLst/>
                <a:uLnTx/>
                <a:uFillTx/>
                <a:latin typeface="Lucida Sans Unicode"/>
                <a:ea typeface="+mn-ea"/>
                <a:cs typeface="+mn-cs"/>
              </a:rPr>
              <a:t>Деятельность изобретательской команды</a:t>
            </a:r>
          </a:p>
          <a:p>
            <a:pPr marL="624078" marR="0" lvl="0" indent="-514350" algn="l" defTabSz="914400" rtl="0" eaLnBrk="1" fontAlgn="auto" latinLnBrk="0" hangingPunct="1">
              <a:lnSpc>
                <a:spcPct val="100000"/>
              </a:lnSpc>
              <a:spcBef>
                <a:spcPts val="400"/>
              </a:spcBef>
              <a:spcAft>
                <a:spcPts val="0"/>
              </a:spcAft>
              <a:buClr>
                <a:srgbClr val="2DA2BF"/>
              </a:buClr>
              <a:buSzPct val="68000"/>
              <a:buFont typeface="+mj-lt"/>
              <a:buAutoNum type="arabicPeriod"/>
              <a:tabLst/>
              <a:defRPr/>
            </a:pPr>
            <a:r>
              <a:rPr kumimoji="0" lang="ru-RU" sz="2800" b="1" i="0" u="none" strike="noStrike" kern="1200" cap="none" spc="0" normalizeH="0" baseline="0" noProof="0" dirty="0">
                <a:ln>
                  <a:noFill/>
                </a:ln>
                <a:effectLst/>
                <a:uLnTx/>
                <a:uFillTx/>
                <a:latin typeface="Lucida Sans Unicode"/>
                <a:ea typeface="+mn-ea"/>
                <a:cs typeface="+mn-cs"/>
              </a:rPr>
              <a:t>Развитие командных ролей</a:t>
            </a:r>
          </a:p>
          <a:p>
            <a:pPr marL="624078" marR="0" lvl="0" indent="-514350" algn="l" defTabSz="914400" rtl="0" eaLnBrk="1" fontAlgn="auto" latinLnBrk="0" hangingPunct="1">
              <a:lnSpc>
                <a:spcPct val="100000"/>
              </a:lnSpc>
              <a:spcBef>
                <a:spcPts val="400"/>
              </a:spcBef>
              <a:spcAft>
                <a:spcPts val="0"/>
              </a:spcAft>
              <a:buClr>
                <a:srgbClr val="2DA2BF"/>
              </a:buClr>
              <a:buSzPct val="68000"/>
              <a:buFont typeface="+mj-lt"/>
              <a:buAutoNum type="arabicPeriod"/>
              <a:tabLst/>
              <a:defRPr/>
            </a:pPr>
            <a:endParaRPr kumimoji="0" lang="ru-RU"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6197979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7D4AF-FAA6-407D-8A3F-0C69E797161C}"/>
              </a:ext>
            </a:extLst>
          </p:cNvPr>
          <p:cNvSpPr>
            <a:spLocks noGrp="1"/>
          </p:cNvSpPr>
          <p:nvPr>
            <p:ph type="title"/>
          </p:nvPr>
        </p:nvSpPr>
        <p:spPr/>
        <p:txBody>
          <a:bodyPr/>
          <a:lstStyle/>
          <a:p>
            <a:r>
              <a:rPr lang="ru-RU" dirty="0"/>
              <a:t>Определение типа и уровня изобретательского мышления</a:t>
            </a:r>
          </a:p>
        </p:txBody>
      </p:sp>
      <p:graphicFrame>
        <p:nvGraphicFramePr>
          <p:cNvPr id="4" name="Объект 5">
            <a:extLst>
              <a:ext uri="{FF2B5EF4-FFF2-40B4-BE49-F238E27FC236}">
                <a16:creationId xmlns:a16="http://schemas.microsoft.com/office/drawing/2014/main" id="{CC31C110-A838-425C-9F78-EE2448FBB5DB}"/>
              </a:ext>
            </a:extLst>
          </p:cNvPr>
          <p:cNvGraphicFramePr>
            <a:graphicFrameLocks noGrp="1"/>
          </p:cNvGraphicFramePr>
          <p:nvPr>
            <p:ph idx="1"/>
            <p:extLst>
              <p:ext uri="{D42A27DB-BD31-4B8C-83A1-F6EECF244321}">
                <p14:modId xmlns:p14="http://schemas.microsoft.com/office/powerpoint/2010/main" val="1553689161"/>
              </p:ext>
            </p:extLst>
          </p:nvPr>
        </p:nvGraphicFramePr>
        <p:xfrm>
          <a:off x="500596" y="1177198"/>
          <a:ext cx="8280920" cy="3766820"/>
        </p:xfrm>
        <a:graphic>
          <a:graphicData uri="http://schemas.openxmlformats.org/drawingml/2006/table">
            <a:tbl>
              <a:tblPr/>
              <a:tblGrid>
                <a:gridCol w="2070230">
                  <a:extLst>
                    <a:ext uri="{9D8B030D-6E8A-4147-A177-3AD203B41FA5}">
                      <a16:colId xmlns:a16="http://schemas.microsoft.com/office/drawing/2014/main" val="20000"/>
                    </a:ext>
                  </a:extLst>
                </a:gridCol>
                <a:gridCol w="1592484">
                  <a:extLst>
                    <a:ext uri="{9D8B030D-6E8A-4147-A177-3AD203B41FA5}">
                      <a16:colId xmlns:a16="http://schemas.microsoft.com/office/drawing/2014/main" val="20001"/>
                    </a:ext>
                  </a:extLst>
                </a:gridCol>
                <a:gridCol w="1512861">
                  <a:extLst>
                    <a:ext uri="{9D8B030D-6E8A-4147-A177-3AD203B41FA5}">
                      <a16:colId xmlns:a16="http://schemas.microsoft.com/office/drawing/2014/main" val="20002"/>
                    </a:ext>
                  </a:extLst>
                </a:gridCol>
                <a:gridCol w="1512861">
                  <a:extLst>
                    <a:ext uri="{9D8B030D-6E8A-4147-A177-3AD203B41FA5}">
                      <a16:colId xmlns:a16="http://schemas.microsoft.com/office/drawing/2014/main" val="20003"/>
                    </a:ext>
                  </a:extLst>
                </a:gridCol>
                <a:gridCol w="1592484">
                  <a:extLst>
                    <a:ext uri="{9D8B030D-6E8A-4147-A177-3AD203B41FA5}">
                      <a16:colId xmlns:a16="http://schemas.microsoft.com/office/drawing/2014/main" val="20004"/>
                    </a:ext>
                  </a:extLst>
                </a:gridCol>
              </a:tblGrid>
              <a:tr h="568731">
                <a:tc>
                  <a:txBody>
                    <a:bodyPr/>
                    <a:lstStyle/>
                    <a:p>
                      <a:pPr indent="6350" algn="r">
                        <a:lnSpc>
                          <a:spcPct val="115000"/>
                        </a:lnSpc>
                        <a:spcAft>
                          <a:spcPts val="0"/>
                        </a:spcAft>
                      </a:pPr>
                      <a:r>
                        <a:rPr lang="ru-RU" sz="2000" dirty="0">
                          <a:effectLst/>
                          <a:latin typeface="Times New Roman"/>
                          <a:ea typeface="Calibri"/>
                          <a:cs typeface="Times New Roman"/>
                        </a:rPr>
                        <a:t>Уровень</a:t>
                      </a:r>
                      <a:endParaRPr lang="ru-RU" sz="1800" dirty="0">
                        <a:effectLst/>
                        <a:latin typeface="Calibri"/>
                        <a:ea typeface="Calibri"/>
                        <a:cs typeface="Times New Roman"/>
                      </a:endParaRPr>
                    </a:p>
                    <a:p>
                      <a:pPr indent="6350">
                        <a:lnSpc>
                          <a:spcPct val="115000"/>
                        </a:lnSpc>
                        <a:spcAft>
                          <a:spcPts val="1000"/>
                        </a:spcAft>
                      </a:pPr>
                      <a:r>
                        <a:rPr lang="ru-RU" sz="2000" dirty="0">
                          <a:effectLst/>
                          <a:latin typeface="Times New Roman"/>
                          <a:ea typeface="Calibri"/>
                          <a:cs typeface="Times New Roman"/>
                        </a:rPr>
                        <a:t>Группа</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indent="21590" algn="just">
                        <a:lnSpc>
                          <a:spcPct val="115000"/>
                        </a:lnSpc>
                        <a:spcAft>
                          <a:spcPts val="1000"/>
                        </a:spcAft>
                      </a:pPr>
                      <a:r>
                        <a:rPr lang="ru-RU" sz="2000" dirty="0">
                          <a:effectLst/>
                          <a:latin typeface="Times New Roman"/>
                          <a:ea typeface="Calibri"/>
                          <a:cs typeface="Times New Roman"/>
                        </a:rPr>
                        <a:t>низкий</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1000"/>
                        </a:spcAft>
                      </a:pPr>
                      <a:r>
                        <a:rPr lang="ru-RU" sz="2000" dirty="0">
                          <a:effectLst/>
                          <a:latin typeface="Times New Roman"/>
                          <a:ea typeface="Calibri"/>
                          <a:cs typeface="Times New Roman"/>
                        </a:rPr>
                        <a:t>средний</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1000"/>
                        </a:spcAft>
                      </a:pPr>
                      <a:r>
                        <a:rPr lang="ru-RU" sz="2000">
                          <a:effectLst/>
                          <a:latin typeface="Times New Roman"/>
                          <a:ea typeface="Calibri"/>
                          <a:cs typeface="Times New Roman"/>
                        </a:rPr>
                        <a:t>высокий</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1000"/>
                        </a:spcAft>
                      </a:pPr>
                      <a:r>
                        <a:rPr lang="ru-RU" sz="2000">
                          <a:effectLst/>
                          <a:latin typeface="Times New Roman"/>
                          <a:ea typeface="Calibri"/>
                          <a:cs typeface="Times New Roman"/>
                        </a:rPr>
                        <a:t>высший</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3096">
                <a:tc>
                  <a:txBody>
                    <a:bodyPr/>
                    <a:lstStyle/>
                    <a:p>
                      <a:pPr indent="6350" algn="just">
                        <a:lnSpc>
                          <a:spcPct val="115000"/>
                        </a:lnSpc>
                        <a:spcAft>
                          <a:spcPts val="0"/>
                        </a:spcAft>
                      </a:pPr>
                      <a:r>
                        <a:rPr lang="ru-RU" sz="2000" b="1" dirty="0">
                          <a:effectLst/>
                          <a:latin typeface="Times New Roman"/>
                          <a:ea typeface="Calibri"/>
                          <a:cs typeface="Times New Roman"/>
                        </a:rPr>
                        <a:t>аналитик</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a:effectLst/>
                          <a:latin typeface="Times New Roman"/>
                          <a:ea typeface="Calibri"/>
                          <a:cs typeface="Times New Roman"/>
                        </a:rPr>
                        <a:t>А – 0-2,0</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С – 0-1,0</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О – 0-1,0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dirty="0">
                          <a:effectLst/>
                          <a:latin typeface="Times New Roman"/>
                          <a:ea typeface="Calibri"/>
                          <a:cs typeface="Times New Roman"/>
                        </a:rPr>
                        <a:t>А – 2,1-3,0</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С – 1,1-2,0</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О – 1,1-1,5</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dirty="0">
                          <a:effectLst/>
                          <a:latin typeface="Times New Roman"/>
                          <a:ea typeface="Calibri"/>
                          <a:cs typeface="Times New Roman"/>
                        </a:rPr>
                        <a:t>А – 3,1-3,5</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С – 2,1-2,5</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О – 1,6-2,0</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a:effectLst/>
                          <a:latin typeface="Times New Roman"/>
                          <a:ea typeface="Calibri"/>
                          <a:cs typeface="Times New Roman"/>
                        </a:rPr>
                        <a:t>А – 3,5-5,0</a:t>
                      </a:r>
                      <a:endParaRPr lang="ru-RU" sz="1800">
                        <a:effectLst/>
                        <a:latin typeface="Calibri"/>
                        <a:ea typeface="Calibri"/>
                        <a:cs typeface="Times New Roman"/>
                      </a:endParaRPr>
                    </a:p>
                    <a:p>
                      <a:pPr algn="just">
                        <a:lnSpc>
                          <a:spcPct val="115000"/>
                        </a:lnSpc>
                        <a:spcAft>
                          <a:spcPts val="0"/>
                        </a:spcAft>
                      </a:pPr>
                      <a:r>
                        <a:rPr lang="ru-RU" sz="2000">
                          <a:effectLst/>
                          <a:latin typeface="Times New Roman"/>
                          <a:ea typeface="Calibri"/>
                          <a:cs typeface="Times New Roman"/>
                        </a:rPr>
                        <a:t>С – 2,6-5,0</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О – 2,1-5,0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3096">
                <a:tc>
                  <a:txBody>
                    <a:bodyPr/>
                    <a:lstStyle/>
                    <a:p>
                      <a:pPr indent="6350" algn="just">
                        <a:lnSpc>
                          <a:spcPct val="115000"/>
                        </a:lnSpc>
                        <a:spcAft>
                          <a:spcPts val="0"/>
                        </a:spcAft>
                      </a:pPr>
                      <a:r>
                        <a:rPr lang="ru-RU" sz="2000" b="1" dirty="0">
                          <a:effectLst/>
                          <a:latin typeface="Times New Roman"/>
                          <a:ea typeface="Calibri"/>
                          <a:cs typeface="Times New Roman"/>
                        </a:rPr>
                        <a:t>преобразователь</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dirty="0">
                          <a:effectLst/>
                          <a:latin typeface="Times New Roman"/>
                          <a:ea typeface="Calibri"/>
                          <a:cs typeface="Times New Roman"/>
                        </a:rPr>
                        <a:t>А – 0-1,5</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С – 0-1,5</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О – 0-1,0</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a:effectLst/>
                          <a:latin typeface="Times New Roman"/>
                          <a:ea typeface="Calibri"/>
                          <a:cs typeface="Times New Roman"/>
                        </a:rPr>
                        <a:t>А – 1,6-2,5</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С – 1,6-2,5</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О – 1,1-1,5</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a:effectLst/>
                          <a:latin typeface="Times New Roman"/>
                          <a:ea typeface="Calibri"/>
                          <a:cs typeface="Times New Roman"/>
                        </a:rPr>
                        <a:t>А – 2,6 -3,0</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С – 2,6 -3,5</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О – 1,6-2,0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dirty="0">
                          <a:effectLst/>
                          <a:latin typeface="Times New Roman"/>
                          <a:ea typeface="Calibri"/>
                          <a:cs typeface="Times New Roman"/>
                        </a:rPr>
                        <a:t>А – 3,1-5,0</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С – 3,6-5,0</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О – 2,1-5,0</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3096">
                <a:tc>
                  <a:txBody>
                    <a:bodyPr/>
                    <a:lstStyle/>
                    <a:p>
                      <a:pPr algn="just">
                        <a:lnSpc>
                          <a:spcPct val="115000"/>
                        </a:lnSpc>
                        <a:spcAft>
                          <a:spcPts val="0"/>
                        </a:spcAft>
                      </a:pPr>
                      <a:r>
                        <a:rPr lang="ru-RU" sz="2000" b="1" dirty="0">
                          <a:effectLst/>
                          <a:latin typeface="Times New Roman"/>
                          <a:ea typeface="Calibri"/>
                          <a:cs typeface="Times New Roman"/>
                        </a:rPr>
                        <a:t>критик</a:t>
                      </a:r>
                      <a:r>
                        <a:rPr lang="ru-RU" sz="2000" dirty="0">
                          <a:effectLst/>
                          <a:latin typeface="Times New Roman"/>
                          <a:ea typeface="Calibri"/>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dirty="0">
                          <a:effectLst/>
                          <a:latin typeface="Times New Roman"/>
                          <a:ea typeface="Calibri"/>
                          <a:cs typeface="Times New Roman"/>
                        </a:rPr>
                        <a:t>А – 0-1,5</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С – 0-1,0</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О – 0-1,5</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a:effectLst/>
                          <a:latin typeface="Times New Roman"/>
                          <a:ea typeface="Calibri"/>
                          <a:cs typeface="Times New Roman"/>
                        </a:rPr>
                        <a:t>А – 1,6-2,5</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С – 1,1-2,0</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О – 1,6-2,5</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a:effectLst/>
                          <a:latin typeface="Times New Roman"/>
                          <a:ea typeface="Calibri"/>
                          <a:cs typeface="Times New Roman"/>
                        </a:rPr>
                        <a:t>А – 2,6 -3,0</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С – 2,1 -2,5</a:t>
                      </a:r>
                      <a:endParaRPr lang="ru-RU" sz="1800">
                        <a:effectLst/>
                        <a:latin typeface="Calibri"/>
                        <a:ea typeface="Calibri"/>
                        <a:cs typeface="Times New Roman"/>
                      </a:endParaRPr>
                    </a:p>
                    <a:p>
                      <a:pPr indent="21590" algn="just">
                        <a:lnSpc>
                          <a:spcPct val="115000"/>
                        </a:lnSpc>
                        <a:spcAft>
                          <a:spcPts val="0"/>
                        </a:spcAft>
                      </a:pPr>
                      <a:r>
                        <a:rPr lang="ru-RU" sz="2000">
                          <a:effectLst/>
                          <a:latin typeface="Times New Roman"/>
                          <a:ea typeface="Calibri"/>
                          <a:cs typeface="Times New Roman"/>
                        </a:rPr>
                        <a:t>О – 2,6-3,5</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just">
                        <a:lnSpc>
                          <a:spcPct val="115000"/>
                        </a:lnSpc>
                        <a:spcAft>
                          <a:spcPts val="0"/>
                        </a:spcAft>
                      </a:pPr>
                      <a:r>
                        <a:rPr lang="ru-RU" sz="2000" dirty="0">
                          <a:effectLst/>
                          <a:latin typeface="Times New Roman"/>
                          <a:ea typeface="Calibri"/>
                          <a:cs typeface="Times New Roman"/>
                        </a:rPr>
                        <a:t>А – 3,1-5,0</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С – 2,6-5,0</a:t>
                      </a:r>
                      <a:endParaRPr lang="ru-RU" sz="1800" dirty="0">
                        <a:effectLst/>
                        <a:latin typeface="Calibri"/>
                        <a:ea typeface="Calibri"/>
                        <a:cs typeface="Times New Roman"/>
                      </a:endParaRPr>
                    </a:p>
                    <a:p>
                      <a:pPr indent="21590" algn="just">
                        <a:lnSpc>
                          <a:spcPct val="115000"/>
                        </a:lnSpc>
                        <a:spcAft>
                          <a:spcPts val="0"/>
                        </a:spcAft>
                      </a:pPr>
                      <a:r>
                        <a:rPr lang="ru-RU" sz="2000" dirty="0">
                          <a:effectLst/>
                          <a:latin typeface="Times New Roman"/>
                          <a:ea typeface="Calibri"/>
                          <a:cs typeface="Times New Roman"/>
                        </a:rPr>
                        <a:t>О – 3,6-5,0</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95154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7D4AF-FAA6-407D-8A3F-0C69E797161C}"/>
              </a:ext>
            </a:extLst>
          </p:cNvPr>
          <p:cNvSpPr>
            <a:spLocks noGrp="1"/>
          </p:cNvSpPr>
          <p:nvPr>
            <p:ph type="title"/>
          </p:nvPr>
        </p:nvSpPr>
        <p:spPr/>
        <p:txBody>
          <a:bodyPr/>
          <a:lstStyle/>
          <a:p>
            <a:r>
              <a:rPr lang="ru-RU" dirty="0"/>
              <a:t>Определение типа и уровня изобретательского мышления</a:t>
            </a:r>
          </a:p>
        </p:txBody>
      </p:sp>
      <p:pic>
        <p:nvPicPr>
          <p:cNvPr id="6" name="Picture 3">
            <a:extLst>
              <a:ext uri="{FF2B5EF4-FFF2-40B4-BE49-F238E27FC236}">
                <a16:creationId xmlns:a16="http://schemas.microsoft.com/office/drawing/2014/main" id="{4A798A62-0224-40BA-8A8B-0C5FB6D95A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287" y="825546"/>
            <a:ext cx="7715889" cy="391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a:extLst>
              <a:ext uri="{FF2B5EF4-FFF2-40B4-BE49-F238E27FC236}">
                <a16:creationId xmlns:a16="http://schemas.microsoft.com/office/drawing/2014/main" id="{CCBF0F61-C39D-4A2F-A25B-E68E925278EC}"/>
              </a:ext>
            </a:extLst>
          </p:cNvPr>
          <p:cNvSpPr/>
          <p:nvPr/>
        </p:nvSpPr>
        <p:spPr>
          <a:xfrm>
            <a:off x="226503" y="4878362"/>
            <a:ext cx="8655988" cy="830997"/>
          </a:xfrm>
          <a:prstGeom prst="rect">
            <a:avLst/>
          </a:prstGeom>
        </p:spPr>
        <p:txBody>
          <a:bodyPr wrap="square">
            <a:spAutoFit/>
          </a:bodyPr>
          <a:lstStyle/>
          <a:p>
            <a:r>
              <a:rPr lang="ru-RU" sz="1600" dirty="0"/>
              <a:t>Студент А – Аналитик среднего уровня; Студент П – Преобразователь среднего уровня; Студент К – Критик среднего уровня; Студент О – Критик среднего уровня; Студент А-1 – Аналитик среднего уровня; Студент П-2 – преобразователь среднего уровня.</a:t>
            </a:r>
          </a:p>
        </p:txBody>
      </p:sp>
    </p:spTree>
    <p:extLst>
      <p:ext uri="{BB962C8B-B14F-4D97-AF65-F5344CB8AC3E}">
        <p14:creationId xmlns:p14="http://schemas.microsoft.com/office/powerpoint/2010/main" val="32526043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36140" y="1021419"/>
            <a:ext cx="8761512" cy="393954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b="0" i="0" u="sng" strike="noStrike" kern="1200" cap="none" spc="0" normalizeH="0" baseline="0" noProof="0" dirty="0">
                <a:ln>
                  <a:noFill/>
                </a:ln>
                <a:solidFill>
                  <a:srgbClr val="000000"/>
                </a:solidFill>
                <a:effectLst/>
                <a:uLnTx/>
                <a:uFillTx/>
                <a:latin typeface="Arial"/>
                <a:ea typeface="+mn-ea"/>
                <a:cs typeface="+mn-cs"/>
              </a:rPr>
              <a:t>4. Определение предполагаемых результатов проекта.</a:t>
            </a:r>
            <a:r>
              <a:rPr kumimoji="0" lang="ru-RU" b="0" i="0" u="none" strike="noStrike" kern="1200" cap="none" spc="0" normalizeH="0" baseline="0" noProof="0" dirty="0">
                <a:ln>
                  <a:noFill/>
                </a:ln>
                <a:solidFill>
                  <a:srgbClr val="000000"/>
                </a:solidFill>
                <a:effectLst/>
                <a:uLnTx/>
                <a:uFillTx/>
                <a:latin typeface="Arial"/>
                <a:ea typeface="+mn-ea"/>
                <a:cs typeface="+mn-cs"/>
              </a:rPr>
              <a:t> Важно с самого начала определиться с тем какие именно результаты (какой продукт)</a:t>
            </a:r>
            <a:r>
              <a:rPr kumimoji="0" lang="en-US" b="0" i="0" u="none" strike="noStrike" kern="1200" cap="none" spc="0" normalizeH="0" baseline="0" noProof="0" dirty="0">
                <a:ln>
                  <a:noFill/>
                </a:ln>
                <a:solidFill>
                  <a:srgbClr val="000000"/>
                </a:solidFill>
                <a:effectLst/>
                <a:uLnTx/>
                <a:uFillTx/>
                <a:latin typeface="Arial"/>
                <a:ea typeface="+mn-ea"/>
                <a:cs typeface="+mn-cs"/>
              </a:rPr>
              <a:t> </a:t>
            </a:r>
            <a:r>
              <a:rPr kumimoji="0" lang="ru-RU" b="0" i="0" u="none" strike="noStrike" kern="1200" cap="none" spc="0" normalizeH="0" baseline="0" noProof="0" dirty="0">
                <a:ln>
                  <a:noFill/>
                </a:ln>
                <a:solidFill>
                  <a:srgbClr val="000000"/>
                </a:solidFill>
                <a:effectLst/>
                <a:uLnTx/>
                <a:uFillTx/>
                <a:latin typeface="Arial"/>
                <a:ea typeface="+mn-ea"/>
                <a:cs typeface="+mn-cs"/>
              </a:rPr>
              <a:t>должны быть получены в итоге. Проекты с применением методов ТРИЗ могут иметь уникальные продукты:</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Идеи изобретений (или полезных моделей); заявки на изобретения или на полезную модель;</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Тематические картотеки изобретательских задач; примеров, иллюстрирующих применение конкретных инструментов ТРИЗ; игр и упражнений; биографий творческих личностей; и т.д.;</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Фантастические рассказы; сказки; мультфильмы; видео-ролики;</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Выставки работ, моделей, игровые программы; программное обеспечение и т.д.</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Форма представления результатов должна быть также выбрана заранее.</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Заголовок 2">
            <a:extLst>
              <a:ext uri="{FF2B5EF4-FFF2-40B4-BE49-F238E27FC236}">
                <a16:creationId xmlns:a16="http://schemas.microsoft.com/office/drawing/2014/main" id="{33F4E889-23A4-431E-98C5-5A01456BC3AE}"/>
              </a:ext>
            </a:extLst>
          </p:cNvPr>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spTree>
    <p:extLst>
      <p:ext uri="{BB962C8B-B14F-4D97-AF65-F5344CB8AC3E}">
        <p14:creationId xmlns:p14="http://schemas.microsoft.com/office/powerpoint/2010/main" val="10765607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pic>
        <p:nvPicPr>
          <p:cNvPr id="9" name="Picture 2">
            <a:extLst>
              <a:ext uri="{FF2B5EF4-FFF2-40B4-BE49-F238E27FC236}">
                <a16:creationId xmlns:a16="http://schemas.microsoft.com/office/drawing/2014/main" id="{B3E2F532-61A0-4369-AE52-0E9760D1A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558" y="836712"/>
            <a:ext cx="1237714" cy="134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a:extLst>
              <a:ext uri="{FF2B5EF4-FFF2-40B4-BE49-F238E27FC236}">
                <a16:creationId xmlns:a16="http://schemas.microsoft.com/office/drawing/2014/main" id="{E61068D8-9843-4C54-B88C-ECB51CBB6A50}"/>
              </a:ext>
            </a:extLst>
          </p:cNvPr>
          <p:cNvSpPr/>
          <p:nvPr/>
        </p:nvSpPr>
        <p:spPr>
          <a:xfrm>
            <a:off x="251520" y="2181851"/>
            <a:ext cx="7488832"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a:ea typeface="+mn-ea"/>
                <a:cs typeface="+mn-cs"/>
              </a:rPr>
              <a:t>Основными особенностями исследований с применением методов ТРИЗ является систематический сбор и анализ информации, использование законов развития систем (в частности, технических систем) для выявления закономерностей развития конкретной системы  и прогнозирования ее дальнейшего развития, выявление узловых противоречий в развитии систем. Для каждой возрастной категории предлагаются темы для исследований в соответствии с теми методами исследований, которые доступны этому возрасту.</a:t>
            </a:r>
          </a:p>
        </p:txBody>
      </p:sp>
      <p:sp>
        <p:nvSpPr>
          <p:cNvPr id="4" name="Заголовок 3">
            <a:extLst>
              <a:ext uri="{FF2B5EF4-FFF2-40B4-BE49-F238E27FC236}">
                <a16:creationId xmlns:a16="http://schemas.microsoft.com/office/drawing/2014/main" id="{A5E2B7FD-07A3-40FD-8685-FBA18F5AE6B0}"/>
              </a:ext>
            </a:extLst>
          </p:cNvPr>
          <p:cNvSpPr>
            <a:spLocks noGrp="1"/>
          </p:cNvSpPr>
          <p:nvPr>
            <p:ph type="title"/>
          </p:nvPr>
        </p:nvSpPr>
        <p:spPr>
          <a:xfrm>
            <a:off x="649288" y="80399"/>
            <a:ext cx="7983537" cy="517065"/>
          </a:xfrm>
        </p:spPr>
        <p:txBody>
          <a:bodyPr/>
          <a:lstStyle/>
          <a:p>
            <a:r>
              <a:rPr lang="ru-RU" sz="2400" dirty="0"/>
              <a:t>Номинация Исследования в ТРИЗ</a:t>
            </a:r>
          </a:p>
        </p:txBody>
      </p:sp>
    </p:spTree>
    <p:extLst>
      <p:ext uri="{BB962C8B-B14F-4D97-AF65-F5344CB8AC3E}">
        <p14:creationId xmlns:p14="http://schemas.microsoft.com/office/powerpoint/2010/main" val="18406121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91244" y="1082736"/>
            <a:ext cx="8761512" cy="270843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000" b="0" i="0" u="sng" strike="noStrike" kern="1200" cap="none" spc="0" normalizeH="0" baseline="0" noProof="0" dirty="0">
                <a:ln>
                  <a:noFill/>
                </a:ln>
                <a:solidFill>
                  <a:srgbClr val="000000"/>
                </a:solidFill>
                <a:effectLst/>
                <a:uLnTx/>
                <a:uFillTx/>
                <a:latin typeface="Arial"/>
                <a:ea typeface="+mn-ea"/>
                <a:cs typeface="+mn-cs"/>
              </a:rPr>
              <a:t>5. Планирование работы.</a:t>
            </a:r>
            <a:r>
              <a:rPr kumimoji="0" lang="ru-RU" sz="2000" b="0" i="0" u="none" strike="noStrike" kern="1200" cap="none" spc="0" normalizeH="0" baseline="0" noProof="0" dirty="0">
                <a:ln>
                  <a:noFill/>
                </a:ln>
                <a:solidFill>
                  <a:srgbClr val="000000"/>
                </a:solidFill>
                <a:effectLst/>
                <a:uLnTx/>
                <a:uFillTx/>
                <a:latin typeface="Arial"/>
                <a:ea typeface="+mn-ea"/>
                <a:cs typeface="+mn-cs"/>
              </a:rPr>
              <a:t> Необходимо составить план работы по проекту, учитывая дату окончания и даты презентации проекта (представления отчета, отправку на конкурс, конференцию), а также промежуточные даты получения определенных результатов. План может и должен корректироваться в ходе выполнения проекта. В ходе работы над проектом может потребоваться обучение (освоение новых инструментов), которое также нужно запланировать.</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Заголовок 2">
            <a:extLst>
              <a:ext uri="{FF2B5EF4-FFF2-40B4-BE49-F238E27FC236}">
                <a16:creationId xmlns:a16="http://schemas.microsoft.com/office/drawing/2014/main" id="{9CFBFD8F-64AE-4AB9-9BC6-FD5EE9021158}"/>
              </a:ext>
            </a:extLst>
          </p:cNvPr>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spTree>
    <p:extLst>
      <p:ext uri="{BB962C8B-B14F-4D97-AF65-F5344CB8AC3E}">
        <p14:creationId xmlns:p14="http://schemas.microsoft.com/office/powerpoint/2010/main" val="20792054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736D65-A73C-498B-B5AD-42A4694A9F48}"/>
              </a:ext>
            </a:extLst>
          </p:cNvPr>
          <p:cNvSpPr>
            <a:spLocks noGrp="1"/>
          </p:cNvSpPr>
          <p:nvPr>
            <p:ph type="title"/>
          </p:nvPr>
        </p:nvSpPr>
        <p:spPr/>
        <p:txBody>
          <a:bodyPr/>
          <a:lstStyle/>
          <a:p>
            <a:r>
              <a:rPr lang="ru-RU" dirty="0"/>
              <a:t>Планирование работы</a:t>
            </a:r>
          </a:p>
        </p:txBody>
      </p:sp>
      <p:sp>
        <p:nvSpPr>
          <p:cNvPr id="3" name="Объект 2">
            <a:extLst>
              <a:ext uri="{FF2B5EF4-FFF2-40B4-BE49-F238E27FC236}">
                <a16:creationId xmlns:a16="http://schemas.microsoft.com/office/drawing/2014/main" id="{8055B48C-ACAF-47E4-B619-02E27305FBF3}"/>
              </a:ext>
            </a:extLst>
          </p:cNvPr>
          <p:cNvSpPr>
            <a:spLocks noGrp="1"/>
          </p:cNvSpPr>
          <p:nvPr>
            <p:ph idx="1"/>
          </p:nvPr>
        </p:nvSpPr>
        <p:spPr>
          <a:xfrm>
            <a:off x="167780" y="554576"/>
            <a:ext cx="8867163" cy="5973385"/>
          </a:xfrm>
        </p:spPr>
        <p:txBody>
          <a:bodyPr/>
          <a:lstStyle/>
          <a:p>
            <a:pPr marL="0" indent="0">
              <a:buNone/>
            </a:pPr>
            <a:r>
              <a:rPr lang="ru-RU" dirty="0"/>
              <a:t>КУБОК ТРИЗ САММИТА</a:t>
            </a:r>
          </a:p>
          <a:p>
            <a:pPr>
              <a:buFontTx/>
              <a:buChar char="-"/>
            </a:pPr>
            <a:r>
              <a:rPr lang="ru-RU" dirty="0"/>
              <a:t>Объявление конкурса – октябрь 2021 года</a:t>
            </a:r>
          </a:p>
          <a:p>
            <a:pPr marL="0" indent="0">
              <a:buNone/>
            </a:pPr>
            <a:r>
              <a:rPr lang="ru-RU" dirty="0"/>
              <a:t>5 номинаций: «Изобретательство», «Фантазирование», «Инструменты ТРИЗ», «Исследования в ТРИЗ», «Видеоролики по ТРИЗ»</a:t>
            </a:r>
          </a:p>
          <a:p>
            <a:pPr>
              <a:buFontTx/>
              <a:buChar char="-"/>
            </a:pPr>
            <a:r>
              <a:rPr lang="ru-RU" dirty="0"/>
              <a:t>Знакомство с заданиями</a:t>
            </a:r>
          </a:p>
          <a:p>
            <a:pPr>
              <a:buFontTx/>
              <a:buChar char="-"/>
            </a:pPr>
            <a:r>
              <a:rPr lang="ru-RU" dirty="0"/>
              <a:t>Выбор номинации</a:t>
            </a:r>
          </a:p>
          <a:p>
            <a:pPr>
              <a:buFontTx/>
              <a:buChar char="-"/>
            </a:pPr>
            <a:r>
              <a:rPr lang="ru-RU" dirty="0"/>
              <a:t>Создание команды (или решение об индивидуальной работе) – распределение ролей. Планирование обучения</a:t>
            </a:r>
          </a:p>
          <a:p>
            <a:pPr>
              <a:buFontTx/>
              <a:buChar char="-"/>
            </a:pPr>
            <a:r>
              <a:rPr lang="ru-RU" dirty="0"/>
              <a:t>Выполнение проекта (возможно, презентация проекта, внесение отчета о презентации в проект)</a:t>
            </a:r>
          </a:p>
          <a:p>
            <a:pPr>
              <a:buFontTx/>
              <a:buChar char="-"/>
            </a:pPr>
            <a:r>
              <a:rPr lang="ru-RU" dirty="0"/>
              <a:t>Подготовка материалов для отправки на конкурс</a:t>
            </a:r>
          </a:p>
          <a:p>
            <a:pPr>
              <a:buFontTx/>
              <a:buChar char="-"/>
            </a:pPr>
            <a:r>
              <a:rPr lang="ru-RU" dirty="0"/>
              <a:t>Окончание приема работ – 3 апреля 2022 года</a:t>
            </a:r>
          </a:p>
          <a:p>
            <a:pPr>
              <a:buFontTx/>
              <a:buChar char="-"/>
            </a:pPr>
            <a:r>
              <a:rPr lang="ru-RU" dirty="0"/>
              <a:t>Подведение итогов – 24 апреля 2022 года</a:t>
            </a:r>
          </a:p>
        </p:txBody>
      </p:sp>
    </p:spTree>
    <p:extLst>
      <p:ext uri="{BB962C8B-B14F-4D97-AF65-F5344CB8AC3E}">
        <p14:creationId xmlns:p14="http://schemas.microsoft.com/office/powerpoint/2010/main" val="46277049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BF9D5F-2EAE-474F-BE2F-3843F62FB245}"/>
              </a:ext>
            </a:extLst>
          </p:cNvPr>
          <p:cNvSpPr txBox="1"/>
          <p:nvPr/>
        </p:nvSpPr>
        <p:spPr>
          <a:xfrm>
            <a:off x="234891" y="1009359"/>
            <a:ext cx="8766495" cy="424731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b="0" i="0" u="sng" strike="noStrike" kern="1200" cap="none" spc="0" normalizeH="0" baseline="0" noProof="0" dirty="0">
                <a:ln>
                  <a:noFill/>
                </a:ln>
                <a:solidFill>
                  <a:srgbClr val="000000"/>
                </a:solidFill>
                <a:effectLst/>
                <a:uLnTx/>
                <a:uFillTx/>
                <a:latin typeface="Arial"/>
                <a:ea typeface="+mn-ea"/>
                <a:cs typeface="+mn-cs"/>
              </a:rPr>
              <a:t>6. Выполнение проекта.</a:t>
            </a:r>
            <a:r>
              <a:rPr kumimoji="0" lang="ru-RU" b="0" i="0" u="none" strike="noStrike" kern="1200" cap="none" spc="0" normalizeH="0" baseline="0" noProof="0" dirty="0">
                <a:ln>
                  <a:noFill/>
                </a:ln>
                <a:solidFill>
                  <a:srgbClr val="000000"/>
                </a:solidFill>
                <a:effectLst/>
                <a:uLnTx/>
                <a:uFillTx/>
                <a:latin typeface="Arial"/>
                <a:ea typeface="+mn-ea"/>
                <a:cs typeface="+mn-cs"/>
              </a:rPr>
              <a:t> При составлении плана проекта необходимо предусмотреть какие работы могут выполняться параллельно разными группами, на каком этапе результаты работы отдельных групп должны быть синхронизированы. Проекты могут быть очень разными, но есть виды работ, которые необходимы в любом проекте:</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 </a:t>
            </a:r>
            <a:r>
              <a:rPr kumimoji="0" lang="ru-RU" b="1" i="0" u="none" strike="noStrike" kern="1200" cap="none" spc="0" normalizeH="0" baseline="0" noProof="0" dirty="0">
                <a:ln>
                  <a:noFill/>
                </a:ln>
                <a:solidFill>
                  <a:srgbClr val="002060"/>
                </a:solidFill>
                <a:effectLst/>
                <a:uLnTx/>
                <a:uFillTx/>
                <a:latin typeface="Arial"/>
                <a:ea typeface="+mn-ea"/>
                <a:cs typeface="+mn-cs"/>
              </a:rPr>
              <a:t>сбор и анализ картотеки;</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 выдвижение гипотез;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проверка гипотез на фактическом материале;</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выбор и применение инструментов ТРИЗ для решения задач;</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выявление закономерностей и формулировка выводов;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прогнозирование развития систем (планирование дальнейшего развития) с использованием инструментов ТРИЗ;</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1" i="0" u="none" strike="noStrike" kern="1200" cap="none" spc="0" normalizeH="0" baseline="0" noProof="0" dirty="0">
                <a:ln>
                  <a:noFill/>
                </a:ln>
                <a:solidFill>
                  <a:srgbClr val="002060"/>
                </a:solidFill>
                <a:effectLst/>
                <a:uLnTx/>
                <a:uFillTx/>
                <a:latin typeface="Arial"/>
                <a:ea typeface="+mn-ea"/>
                <a:cs typeface="+mn-cs"/>
              </a:rPr>
              <a:t>создание продукта (возможно, решение вторичных задач);</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1" i="0" u="none" strike="noStrike" kern="1200" cap="none" spc="0" normalizeH="0" baseline="0" noProof="0" dirty="0">
                <a:ln>
                  <a:noFill/>
                </a:ln>
                <a:solidFill>
                  <a:srgbClr val="002060"/>
                </a:solidFill>
                <a:effectLst/>
                <a:uLnTx/>
                <a:uFillTx/>
                <a:latin typeface="Arial"/>
                <a:ea typeface="+mn-ea"/>
                <a:cs typeface="+mn-cs"/>
              </a:rPr>
              <a:t>подготовка отчета;</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1" i="0" u="none" strike="noStrike" kern="1200" cap="none" spc="0" normalizeH="0" baseline="0" noProof="0" dirty="0">
                <a:ln>
                  <a:noFill/>
                </a:ln>
                <a:solidFill>
                  <a:srgbClr val="002060"/>
                </a:solidFill>
                <a:effectLst/>
                <a:uLnTx/>
                <a:uFillTx/>
                <a:latin typeface="Arial"/>
                <a:ea typeface="+mn-ea"/>
                <a:cs typeface="+mn-cs"/>
              </a:rPr>
              <a:t>презентация проекта.</a:t>
            </a:r>
            <a:endParaRPr kumimoji="0" lang="ru-RU" sz="1500" b="1" i="0" u="none" strike="noStrike" kern="1200" cap="none" spc="0" normalizeH="0" baseline="0" noProof="0" dirty="0">
              <a:ln>
                <a:noFill/>
              </a:ln>
              <a:solidFill>
                <a:srgbClr val="002060"/>
              </a:solidFill>
              <a:effectLst/>
              <a:uLnTx/>
              <a:uFillTx/>
              <a:latin typeface="Arial"/>
              <a:ea typeface="+mn-ea"/>
              <a:cs typeface="+mn-cs"/>
            </a:endParaRPr>
          </a:p>
        </p:txBody>
      </p:sp>
      <p:sp>
        <p:nvSpPr>
          <p:cNvPr id="6" name="Заголовок 2">
            <a:extLst>
              <a:ext uri="{FF2B5EF4-FFF2-40B4-BE49-F238E27FC236}">
                <a16:creationId xmlns:a16="http://schemas.microsoft.com/office/drawing/2014/main" id="{A98101B4-3ECA-4B86-B8C7-8585EC81AEAC}"/>
              </a:ext>
            </a:extLst>
          </p:cNvPr>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pic>
        <p:nvPicPr>
          <p:cNvPr id="7" name="Объект 6">
            <a:extLst>
              <a:ext uri="{FF2B5EF4-FFF2-40B4-BE49-F238E27FC236}">
                <a16:creationId xmlns:a16="http://schemas.microsoft.com/office/drawing/2014/main" id="{9D01D986-3873-46F7-8EB6-9DF243DA24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Tree>
    <p:extLst>
      <p:ext uri="{BB962C8B-B14F-4D97-AF65-F5344CB8AC3E}">
        <p14:creationId xmlns:p14="http://schemas.microsoft.com/office/powerpoint/2010/main" val="28423491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07504" y="1166842"/>
            <a:ext cx="8761512" cy="39703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600" b="0" i="0" u="sng"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000" b="0" i="0" u="sng" strike="noStrike" kern="1200" cap="none" spc="0" normalizeH="0" baseline="0" noProof="0" dirty="0">
                <a:ln>
                  <a:noFill/>
                </a:ln>
                <a:solidFill>
                  <a:srgbClr val="000000"/>
                </a:solidFill>
                <a:effectLst/>
                <a:uLnTx/>
                <a:uFillTx/>
                <a:latin typeface="Arial"/>
                <a:ea typeface="+mn-ea"/>
                <a:cs typeface="+mn-cs"/>
              </a:rPr>
              <a:t>7. Презентация проекта.</a:t>
            </a:r>
            <a:r>
              <a:rPr kumimoji="0" lang="ru-RU" sz="2000" b="0" i="0" u="none" strike="noStrike" kern="1200" cap="none" spc="0" normalizeH="0" baseline="0" noProof="0" dirty="0">
                <a:ln>
                  <a:noFill/>
                </a:ln>
                <a:solidFill>
                  <a:srgbClr val="000000"/>
                </a:solidFill>
                <a:effectLst/>
                <a:uLnTx/>
                <a:uFillTx/>
                <a:latin typeface="Arial"/>
                <a:ea typeface="+mn-ea"/>
                <a:cs typeface="+mn-cs"/>
              </a:rPr>
              <a:t> Это важный этап в работе над проектом. Для участников полезно получить новые навыки, расширить кругозор, но не менее важной задачей является подготовка и проведение презентации своей работы. Необходимо выбрать и представить самые интересные и необычные результаты работы, выделить роль каждого участника проекта. Очень удачно, если у участников есть возможность предварительно проверить какое впечатление производит их презентация, какие вызывает вопросы на «дружелюбной аудитории» (например, одноклассников, родителей, друзей), часто это очень сильно изменяет представление о проекте и особенностях его презентации.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Заголовок 2">
            <a:extLst>
              <a:ext uri="{FF2B5EF4-FFF2-40B4-BE49-F238E27FC236}">
                <a16:creationId xmlns:a16="http://schemas.microsoft.com/office/drawing/2014/main" id="{535FDBF9-17DA-460E-BDD8-07A446C40595}"/>
              </a:ext>
            </a:extLst>
          </p:cNvPr>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spTree>
    <p:extLst>
      <p:ext uri="{BB962C8B-B14F-4D97-AF65-F5344CB8AC3E}">
        <p14:creationId xmlns:p14="http://schemas.microsoft.com/office/powerpoint/2010/main" val="391348280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99783" y="1166842"/>
            <a:ext cx="8761512" cy="193899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400" b="0" i="0" u="sng" strike="noStrike" kern="1200" cap="none" spc="0" normalizeH="0" baseline="0" noProof="0" dirty="0">
                <a:ln>
                  <a:noFill/>
                </a:ln>
                <a:solidFill>
                  <a:srgbClr val="000000"/>
                </a:solidFill>
                <a:effectLst/>
                <a:uLnTx/>
                <a:uFillTx/>
                <a:latin typeface="Arial"/>
                <a:ea typeface="+mn-ea"/>
                <a:cs typeface="+mn-cs"/>
              </a:rPr>
              <a:t>8. Подведение итогов.</a:t>
            </a:r>
            <a:r>
              <a:rPr kumimoji="0" lang="ru-RU" sz="2400" b="0" i="0" u="none" strike="noStrike" kern="1200" cap="none" spc="0" normalizeH="0" baseline="0" noProof="0" dirty="0">
                <a:ln>
                  <a:noFill/>
                </a:ln>
                <a:solidFill>
                  <a:srgbClr val="000000"/>
                </a:solidFill>
                <a:effectLst/>
                <a:uLnTx/>
                <a:uFillTx/>
                <a:latin typeface="Arial"/>
                <a:ea typeface="+mn-ea"/>
                <a:cs typeface="+mn-cs"/>
              </a:rPr>
              <a:t> Очень важно по окончании работы над проектом, а затем после презентации обсудить итоги работы, осмыслить результаты проекта, выделить сильные стороны работы группы, обратить внимание на то, что не получилось, обсудить выводы и наметить следующие шаги. </a:t>
            </a:r>
          </a:p>
        </p:txBody>
      </p:sp>
      <p:sp>
        <p:nvSpPr>
          <p:cNvPr id="8" name="Заголовок 2">
            <a:extLst>
              <a:ext uri="{FF2B5EF4-FFF2-40B4-BE49-F238E27FC236}">
                <a16:creationId xmlns:a16="http://schemas.microsoft.com/office/drawing/2014/main" id="{535FDBF9-17DA-460E-BDD8-07A446C40595}"/>
              </a:ext>
            </a:extLst>
          </p:cNvPr>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spTree>
    <p:extLst>
      <p:ext uri="{BB962C8B-B14F-4D97-AF65-F5344CB8AC3E}">
        <p14:creationId xmlns:p14="http://schemas.microsoft.com/office/powerpoint/2010/main" val="41841644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07504" y="780621"/>
            <a:ext cx="8761512" cy="550920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Исследовательский проект, рассматриваемый на Кубке ТРИЗ Саммита обычно представляется в виде текстовых файлов или презентаций. Отчет о проекте может сопровождаться фото и видеоматериалами, аудиофайлами (например, интервью и, скажем, записями голосов птиц и т.д.)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В любом случае, важно наличие определенной информации:</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Название проекта;</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Состав проектной группы;</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Руководитель проекта;</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Цели и задачи проекта;</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Актуальность выбранной темы;</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Короткая аннотация;</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Предполагаемые результаты;</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Инструменты ТРИЗ, выбранные для работы над проектом, в том числе для решения изобретательских задач;</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Описание хода исследования;</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Описание результатов;</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Выводы и направление дальнейшего развития проекта;</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Использованная литература и др. источники;</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Приложения, включающие возможно более полное представление о полученных результатах и продуктах.</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 </a:t>
            </a:r>
          </a:p>
        </p:txBody>
      </p:sp>
      <p:sp>
        <p:nvSpPr>
          <p:cNvPr id="4" name="Заголовок 3">
            <a:extLst>
              <a:ext uri="{FF2B5EF4-FFF2-40B4-BE49-F238E27FC236}">
                <a16:creationId xmlns:a16="http://schemas.microsoft.com/office/drawing/2014/main" id="{66314181-1BFC-49E6-A27E-5362E17FB70B}"/>
              </a:ext>
            </a:extLst>
          </p:cNvPr>
          <p:cNvSpPr>
            <a:spLocks noGrp="1"/>
          </p:cNvSpPr>
          <p:nvPr>
            <p:ph type="title"/>
          </p:nvPr>
        </p:nvSpPr>
        <p:spPr/>
        <p:txBody>
          <a:bodyPr/>
          <a:lstStyle/>
          <a:p>
            <a:r>
              <a:rPr lang="ru-RU" dirty="0"/>
              <a:t>ФОРМЫ ПРЕДСТАВЛЕНИЯ ИТОГОВ ПРОЕКТА</a:t>
            </a:r>
          </a:p>
        </p:txBody>
      </p:sp>
    </p:spTree>
    <p:extLst>
      <p:ext uri="{BB962C8B-B14F-4D97-AF65-F5344CB8AC3E}">
        <p14:creationId xmlns:p14="http://schemas.microsoft.com/office/powerpoint/2010/main" val="23184053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0994" name="Группа 7"/>
          <p:cNvGrpSpPr>
            <a:grpSpLocks/>
          </p:cNvGrpSpPr>
          <p:nvPr/>
        </p:nvGrpSpPr>
        <p:grpSpPr bwMode="auto">
          <a:xfrm>
            <a:off x="892175" y="676275"/>
            <a:ext cx="7504113" cy="5629275"/>
            <a:chOff x="892507" y="675991"/>
            <a:chExt cx="7504113" cy="5629275"/>
          </a:xfrm>
        </p:grpSpPr>
        <p:pic>
          <p:nvPicPr>
            <p:cNvPr id="340995" name="Picture 4" descr="http://900igr.net/datas/geometrija/Prizma/0012-012-Spasibo-za-vniman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507" y="675991"/>
              <a:ext cx="7504113" cy="5629275"/>
            </a:xfrm>
            <a:prstGeom prst="rect">
              <a:avLst/>
            </a:prstGeom>
            <a:noFill/>
            <a:ln w="9525">
              <a:noFill/>
              <a:miter lim="800000"/>
              <a:headEnd/>
              <a:tailEnd/>
            </a:ln>
          </p:spPr>
        </p:pic>
        <p:pic>
          <p:nvPicPr>
            <p:cNvPr id="3409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748" y="5163023"/>
              <a:ext cx="5138737" cy="1122363"/>
            </a:xfrm>
            <a:prstGeom prst="rect">
              <a:avLst/>
            </a:prstGeom>
            <a:noFill/>
            <a:ln w="12700" algn="ctr">
              <a:noFill/>
              <a:miter lim="800000"/>
              <a:headEnd/>
              <a:tailEnd/>
            </a:ln>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15887" y="108937"/>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70422" y="1243786"/>
            <a:ext cx="8842610" cy="286232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2000" b="0" i="0" u="sng"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ru-RU" sz="2400" b="0" i="0" u="sng" strike="noStrike" kern="1200" cap="none" spc="0" normalizeH="0" baseline="0" noProof="0" dirty="0">
                <a:ln>
                  <a:noFill/>
                </a:ln>
                <a:solidFill>
                  <a:srgbClr val="000000"/>
                </a:solidFill>
                <a:effectLst/>
                <a:uLnTx/>
                <a:uFillTx/>
                <a:latin typeface="Arial"/>
                <a:ea typeface="+mn-ea"/>
                <a:cs typeface="+mn-cs"/>
              </a:rPr>
              <a:t>Выбор темы.</a:t>
            </a:r>
            <a:r>
              <a:rPr kumimoji="0" lang="ru-RU" sz="2400" b="0" i="0" strike="noStrike" kern="1200" cap="none" spc="0" normalizeH="0" baseline="0" noProof="0" dirty="0">
                <a:ln>
                  <a:noFill/>
                </a:ln>
                <a:solidFill>
                  <a:srgbClr val="000000"/>
                </a:solidFill>
                <a:effectLst/>
                <a:uLnTx/>
                <a:uFillTx/>
                <a:latin typeface="Arial"/>
                <a:ea typeface="+mn-ea"/>
                <a:cs typeface="+mn-cs"/>
              </a:rPr>
              <a:t> </a:t>
            </a:r>
            <a:r>
              <a:rPr kumimoji="0" lang="ru-RU" sz="2400" b="0" i="0" u="none" strike="noStrike" kern="1200" cap="none" spc="0" normalizeH="0" baseline="0" noProof="0" dirty="0">
                <a:ln>
                  <a:noFill/>
                </a:ln>
                <a:solidFill>
                  <a:srgbClr val="000000"/>
                </a:solidFill>
                <a:effectLst/>
                <a:uLnTx/>
                <a:uFillTx/>
                <a:latin typeface="Arial"/>
                <a:ea typeface="+mn-ea"/>
                <a:cs typeface="+mn-cs"/>
              </a:rPr>
              <a:t>Тему, предложенную в тексте конкурсных заданий, необходимо конкретизировать с учетом интересов детей. Кроме того, тема, как правило сформулирована в общем виде, попробуйте сформулировать ее так, чтобы выделить такой аспект, в котором есть понятная и актуальная проблема.</a:t>
            </a:r>
          </a:p>
          <a:p>
            <a:pPr marR="0" lvl="0" algn="just" defTabSz="457200" rtl="0" eaLnBrk="1" fontAlgn="auto" latinLnBrk="0" hangingPunct="1">
              <a:lnSpc>
                <a:spcPct val="100000"/>
              </a:lnSpc>
              <a:spcBef>
                <a:spcPts val="0"/>
              </a:spcBef>
              <a:spcAft>
                <a:spcPts val="0"/>
              </a:spcAft>
              <a:buClrTx/>
              <a:buSzTx/>
              <a:tabLst/>
              <a:defRPr/>
            </a:pP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582695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4501CD-8894-4F0E-8338-23F34B5998A5}"/>
              </a:ext>
            </a:extLst>
          </p:cNvPr>
          <p:cNvSpPr>
            <a:spLocks noGrp="1"/>
          </p:cNvSpPr>
          <p:nvPr>
            <p:ph type="title"/>
          </p:nvPr>
        </p:nvSpPr>
        <p:spPr/>
        <p:txBody>
          <a:bodyPr/>
          <a:lstStyle/>
          <a:p>
            <a:r>
              <a:rPr lang="ru-RU" dirty="0"/>
              <a:t>Выбор темы</a:t>
            </a:r>
          </a:p>
        </p:txBody>
      </p:sp>
      <p:sp>
        <p:nvSpPr>
          <p:cNvPr id="3" name="Объект 2">
            <a:extLst>
              <a:ext uri="{FF2B5EF4-FFF2-40B4-BE49-F238E27FC236}">
                <a16:creationId xmlns:a16="http://schemas.microsoft.com/office/drawing/2014/main" id="{BEBDBB2A-E854-48B0-ACDE-D38315330709}"/>
              </a:ext>
            </a:extLst>
          </p:cNvPr>
          <p:cNvSpPr>
            <a:spLocks noGrp="1"/>
          </p:cNvSpPr>
          <p:nvPr>
            <p:ph idx="1"/>
          </p:nvPr>
        </p:nvSpPr>
        <p:spPr>
          <a:xfrm>
            <a:off x="355600" y="898525"/>
            <a:ext cx="8270875" cy="4186742"/>
          </a:xfrm>
        </p:spPr>
        <p:txBody>
          <a:bodyPr/>
          <a:lstStyle/>
          <a:p>
            <a:pPr marL="0" indent="0" algn="just">
              <a:buNone/>
            </a:pPr>
            <a:r>
              <a:rPr lang="ru-RU" dirty="0"/>
              <a:t>Категория 8-10 лет</a:t>
            </a:r>
          </a:p>
          <a:p>
            <a:pPr marL="0" indent="0" algn="just">
              <a:buNone/>
            </a:pPr>
            <a:r>
              <a:rPr lang="ru-RU" dirty="0"/>
              <a:t>Архитектурные сооружения очень разнообразны – это дома, мосты, фонтаны, стадионы, театры, храмы и т. д. Выберите тип архитектурных сооружений и проиллюстрируйте на их примере использование приемов разрешения противоречий. В таблице приведен сокращенный список приемов разрешения противоречий для использования младшими школьниками.</a:t>
            </a:r>
          </a:p>
          <a:p>
            <a:endParaRPr lang="ru-RU" dirty="0"/>
          </a:p>
          <a:p>
            <a:pPr marL="0" indent="0">
              <a:buNone/>
            </a:pPr>
            <a:r>
              <a:rPr lang="ru-RU" dirty="0"/>
              <a:t>Сформулируем более конкретные темы для исследования:</a:t>
            </a:r>
          </a:p>
          <a:p>
            <a:endParaRPr lang="ru-RU" dirty="0"/>
          </a:p>
        </p:txBody>
      </p:sp>
    </p:spTree>
    <p:extLst>
      <p:ext uri="{BB962C8B-B14F-4D97-AF65-F5344CB8AC3E}">
        <p14:creationId xmlns:p14="http://schemas.microsoft.com/office/powerpoint/2010/main" val="11970635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733AF-7A28-4FE4-A7C4-C6E7FB25D80B}"/>
              </a:ext>
            </a:extLst>
          </p:cNvPr>
          <p:cNvSpPr>
            <a:spLocks noGrp="1"/>
          </p:cNvSpPr>
          <p:nvPr>
            <p:ph type="title"/>
          </p:nvPr>
        </p:nvSpPr>
        <p:spPr/>
        <p:txBody>
          <a:bodyPr/>
          <a:lstStyle/>
          <a:p>
            <a:r>
              <a:rPr lang="ru-RU" dirty="0"/>
              <a:t>Выбор темы</a:t>
            </a:r>
          </a:p>
        </p:txBody>
      </p:sp>
      <p:sp>
        <p:nvSpPr>
          <p:cNvPr id="3" name="Объект 2">
            <a:extLst>
              <a:ext uri="{FF2B5EF4-FFF2-40B4-BE49-F238E27FC236}">
                <a16:creationId xmlns:a16="http://schemas.microsoft.com/office/drawing/2014/main" id="{31E60935-CDB6-4AFE-B477-5207D0A595C1}"/>
              </a:ext>
            </a:extLst>
          </p:cNvPr>
          <p:cNvSpPr>
            <a:spLocks noGrp="1"/>
          </p:cNvSpPr>
          <p:nvPr>
            <p:ph idx="1"/>
          </p:nvPr>
        </p:nvSpPr>
        <p:spPr>
          <a:xfrm>
            <a:off x="355600" y="898525"/>
            <a:ext cx="8270875" cy="5156238"/>
          </a:xfrm>
        </p:spPr>
        <p:txBody>
          <a:bodyPr/>
          <a:lstStyle/>
          <a:p>
            <a:pPr marL="0" indent="0">
              <a:buNone/>
            </a:pPr>
            <a:r>
              <a:rPr lang="ru-RU" dirty="0"/>
              <a:t>Категория 8-10 лет</a:t>
            </a:r>
          </a:p>
          <a:p>
            <a:r>
              <a:rPr lang="ru-RU" dirty="0"/>
              <a:t>Картотека «Использование приемов разрешения противоречий при строительстве русской избы»</a:t>
            </a:r>
          </a:p>
          <a:p>
            <a:r>
              <a:rPr lang="ru-RU" dirty="0"/>
              <a:t>Картотека «Примеры использования приемов разрешения противоречий при строительстве мостов в Санкт-Петербурге».</a:t>
            </a:r>
          </a:p>
          <a:p>
            <a:pPr marL="0" indent="0">
              <a:buNone/>
            </a:pPr>
            <a:r>
              <a:rPr lang="ru-RU" dirty="0"/>
              <a:t>Категория 11-14 лет</a:t>
            </a:r>
          </a:p>
          <a:p>
            <a:r>
              <a:rPr lang="ru-RU" dirty="0"/>
              <a:t>Картотека «Приемы разрешения противоречий при строительстве храмов (на примере Исаакиевского, Казанского и Смольного соборов в Санкт-Петербурге)»</a:t>
            </a:r>
          </a:p>
          <a:p>
            <a:r>
              <a:rPr lang="ru-RU" dirty="0"/>
              <a:t>Картотека «Необычные дома» - 40 приемов разрешения противоречий требований</a:t>
            </a:r>
          </a:p>
          <a:p>
            <a:endParaRPr lang="ru-RU" dirty="0"/>
          </a:p>
        </p:txBody>
      </p:sp>
    </p:spTree>
    <p:extLst>
      <p:ext uri="{BB962C8B-B14F-4D97-AF65-F5344CB8AC3E}">
        <p14:creationId xmlns:p14="http://schemas.microsoft.com/office/powerpoint/2010/main" val="35758940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733AF-7A28-4FE4-A7C4-C6E7FB25D80B}"/>
              </a:ext>
            </a:extLst>
          </p:cNvPr>
          <p:cNvSpPr>
            <a:spLocks noGrp="1"/>
          </p:cNvSpPr>
          <p:nvPr>
            <p:ph type="title"/>
          </p:nvPr>
        </p:nvSpPr>
        <p:spPr/>
        <p:txBody>
          <a:bodyPr/>
          <a:lstStyle/>
          <a:p>
            <a:r>
              <a:rPr lang="ru-RU" dirty="0"/>
              <a:t>Выбор темы</a:t>
            </a:r>
          </a:p>
        </p:txBody>
      </p:sp>
      <p:sp>
        <p:nvSpPr>
          <p:cNvPr id="3" name="Объект 2">
            <a:extLst>
              <a:ext uri="{FF2B5EF4-FFF2-40B4-BE49-F238E27FC236}">
                <a16:creationId xmlns:a16="http://schemas.microsoft.com/office/drawing/2014/main" id="{31E60935-CDB6-4AFE-B477-5207D0A595C1}"/>
              </a:ext>
            </a:extLst>
          </p:cNvPr>
          <p:cNvSpPr>
            <a:spLocks noGrp="1"/>
          </p:cNvSpPr>
          <p:nvPr>
            <p:ph idx="1"/>
          </p:nvPr>
        </p:nvSpPr>
        <p:spPr>
          <a:xfrm>
            <a:off x="355600" y="898525"/>
            <a:ext cx="8452840" cy="4643790"/>
          </a:xfrm>
        </p:spPr>
        <p:txBody>
          <a:bodyPr/>
          <a:lstStyle/>
          <a:p>
            <a:pPr marL="0" indent="0">
              <a:buNone/>
            </a:pPr>
            <a:r>
              <a:rPr lang="ru-RU" dirty="0"/>
              <a:t>Категория 15-17 лет и студенты</a:t>
            </a:r>
          </a:p>
          <a:p>
            <a:pPr marL="0" indent="0" algn="just">
              <a:buNone/>
            </a:pPr>
            <a:r>
              <a:rPr lang="ru-RU" dirty="0"/>
              <a:t>При строительстве зданий и сооружений используется множество строительной техники: грейдеры, экскаваторы, самосвалы, бетономешалки, краны и т. д., которая предназначена для выполнения определенных операций на строительной площадке. Приведите примеры и опишите эволюцию технологий строительства зданий и сооружений с древних времен по наше время. Какие основные противоречия при этом разрешались, как изменялись инструменты и строительная техника, какие тенденции в развитии строительной техники можно выделить? Как будет выглядеть строительная техника XXII века? Проведите исследование с применением законов развития технических систем и инструментов ТРИЗ. </a:t>
            </a:r>
          </a:p>
        </p:txBody>
      </p:sp>
    </p:spTree>
    <p:extLst>
      <p:ext uri="{BB962C8B-B14F-4D97-AF65-F5344CB8AC3E}">
        <p14:creationId xmlns:p14="http://schemas.microsoft.com/office/powerpoint/2010/main" val="193778811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4E254A-B386-4D70-AE26-C0E4019E814B}"/>
              </a:ext>
            </a:extLst>
          </p:cNvPr>
          <p:cNvSpPr>
            <a:spLocks noGrp="1"/>
          </p:cNvSpPr>
          <p:nvPr>
            <p:ph type="title"/>
          </p:nvPr>
        </p:nvSpPr>
        <p:spPr/>
        <p:txBody>
          <a:bodyPr/>
          <a:lstStyle/>
          <a:p>
            <a:r>
              <a:rPr lang="ru-RU" dirty="0"/>
              <a:t>Выбор темы</a:t>
            </a:r>
          </a:p>
        </p:txBody>
      </p:sp>
      <p:sp>
        <p:nvSpPr>
          <p:cNvPr id="3" name="Объект 2">
            <a:extLst>
              <a:ext uri="{FF2B5EF4-FFF2-40B4-BE49-F238E27FC236}">
                <a16:creationId xmlns:a16="http://schemas.microsoft.com/office/drawing/2014/main" id="{D1FCBED4-6C86-44DF-8527-E503D9DC118D}"/>
              </a:ext>
            </a:extLst>
          </p:cNvPr>
          <p:cNvSpPr>
            <a:spLocks noGrp="1"/>
          </p:cNvSpPr>
          <p:nvPr>
            <p:ph idx="1"/>
          </p:nvPr>
        </p:nvSpPr>
        <p:spPr>
          <a:xfrm>
            <a:off x="355600" y="898525"/>
            <a:ext cx="8270875" cy="4265225"/>
          </a:xfrm>
        </p:spPr>
        <p:txBody>
          <a:bodyPr/>
          <a:lstStyle/>
          <a:p>
            <a:r>
              <a:rPr lang="ru-RU" sz="2400" dirty="0"/>
              <a:t>От объекта строительной техники (грейдеры, экскаваторы, краны, топоры и т.д.)</a:t>
            </a:r>
          </a:p>
          <a:p>
            <a:r>
              <a:rPr lang="ru-RU" sz="2400" dirty="0"/>
              <a:t>От объекта сооружений (дома, мосты, крепости, заводы и т.д.)</a:t>
            </a:r>
          </a:p>
          <a:p>
            <a:r>
              <a:rPr lang="ru-RU" sz="2400" dirty="0"/>
              <a:t>От функции (возведение стен, устройство фундамента, возведение купола, увеличение длины моста, увеличение высоты здания и т.д.)</a:t>
            </a:r>
          </a:p>
          <a:p>
            <a:pPr marL="0" indent="0">
              <a:buNone/>
            </a:pPr>
            <a:endParaRPr lang="ru-RU" dirty="0"/>
          </a:p>
        </p:txBody>
      </p:sp>
    </p:spTree>
    <p:extLst>
      <p:ext uri="{BB962C8B-B14F-4D97-AF65-F5344CB8AC3E}">
        <p14:creationId xmlns:p14="http://schemas.microsoft.com/office/powerpoint/2010/main" val="24034705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5735" y="-27384"/>
            <a:ext cx="862769" cy="936104"/>
          </a:xfrm>
        </p:spPr>
      </p:pic>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0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18F8F02F-C9C0-4D45-AFEB-730C1F68D4CF}"/>
              </a:ext>
            </a:extLst>
          </p:cNvPr>
          <p:cNvSpPr txBox="1"/>
          <p:nvPr/>
        </p:nvSpPr>
        <p:spPr>
          <a:xfrm>
            <a:off x="107504" y="1166842"/>
            <a:ext cx="8761512" cy="3970318"/>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ru-RU" b="0" i="0" u="sng" strike="noStrike" kern="1200" cap="none" spc="0" normalizeH="0" baseline="0" noProof="0" dirty="0">
                <a:ln>
                  <a:noFill/>
                </a:ln>
                <a:solidFill>
                  <a:srgbClr val="000000"/>
                </a:solidFill>
                <a:effectLst/>
                <a:uLnTx/>
                <a:uFillTx/>
                <a:latin typeface="Arial"/>
                <a:ea typeface="+mn-ea"/>
                <a:cs typeface="+mn-cs"/>
              </a:rPr>
              <a:t>2. Формулировка целей и задач.</a:t>
            </a:r>
            <a:r>
              <a:rPr kumimoji="0" lang="ru-RU" b="0" i="0" strike="noStrike" kern="1200" cap="none" spc="0" normalizeH="0" baseline="0" noProof="0" dirty="0">
                <a:ln>
                  <a:noFill/>
                </a:ln>
                <a:solidFill>
                  <a:srgbClr val="000000"/>
                </a:solidFill>
                <a:effectLst/>
                <a:uLnTx/>
                <a:uFillTx/>
                <a:latin typeface="Arial"/>
                <a:ea typeface="+mn-ea"/>
                <a:cs typeface="+mn-cs"/>
              </a:rPr>
              <a:t> </a:t>
            </a:r>
            <a:r>
              <a:rPr kumimoji="0" lang="ru-RU" b="0" i="0" u="none" strike="noStrike" kern="1200" cap="none" spc="0" normalizeH="0" baseline="0" noProof="0" dirty="0">
                <a:ln>
                  <a:noFill/>
                </a:ln>
                <a:solidFill>
                  <a:srgbClr val="000000"/>
                </a:solidFill>
                <a:effectLst/>
                <a:uLnTx/>
                <a:uFillTx/>
                <a:latin typeface="Arial"/>
                <a:ea typeface="+mn-ea"/>
                <a:cs typeface="+mn-cs"/>
              </a:rPr>
              <a:t>После корректировки темы, важно определиться с целями исследования. Цели исследования можно разбить на группы:</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решить обозначенную в теме исследования проблему;</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освоить необходимые для решения проблемы методы и инструменты (это могут быть конкретные инструменты ТРИЗ для решения задач или специальные  экспериментальные методы, а также методы ведения исследовательской работы и т. д.);</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исследовательский проект – это возможность расширить кругозор, попробовать себя в разных видах деятельности – проект может стать частью профориентационной работы. Такой эффект исследовательского проекта также может быть выделен как важная, осознанная цель.</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a:ln>
                  <a:noFill/>
                </a:ln>
                <a:solidFill>
                  <a:srgbClr val="000000"/>
                </a:solidFill>
                <a:effectLst/>
                <a:uLnTx/>
                <a:uFillTx/>
                <a:latin typeface="Arial"/>
                <a:ea typeface="+mn-ea"/>
                <a:cs typeface="+mn-cs"/>
              </a:rPr>
              <a:t>Формулировка конкретных задач исследования может проходить в несколько этапов: предварительно, а затем в ходе исследования.</a:t>
            </a:r>
          </a:p>
        </p:txBody>
      </p:sp>
      <p:sp>
        <p:nvSpPr>
          <p:cNvPr id="8" name="Заголовок 2">
            <a:extLst>
              <a:ext uri="{FF2B5EF4-FFF2-40B4-BE49-F238E27FC236}">
                <a16:creationId xmlns:a16="http://schemas.microsoft.com/office/drawing/2014/main" id="{237B4466-F0AC-4C00-AFBB-3DDACE5E5A0A}"/>
              </a:ext>
            </a:extLst>
          </p:cNvPr>
          <p:cNvSpPr>
            <a:spLocks noGrp="1"/>
          </p:cNvSpPr>
          <p:nvPr>
            <p:ph type="title"/>
          </p:nvPr>
        </p:nvSpPr>
        <p:spPr>
          <a:xfrm>
            <a:off x="109921" y="84931"/>
            <a:ext cx="8579296" cy="492058"/>
          </a:xfrm>
        </p:spPr>
        <p:txBody>
          <a:bodyPr>
            <a:normAutofit/>
          </a:bodyPr>
          <a:lstStyle/>
          <a:p>
            <a:r>
              <a:rPr lang="ru-RU" sz="1600" dirty="0"/>
              <a:t>Этапы работы в исследовательском проекте с применением методов ТРИЗ.</a:t>
            </a:r>
          </a:p>
        </p:txBody>
      </p:sp>
    </p:spTree>
    <p:extLst>
      <p:ext uri="{BB962C8B-B14F-4D97-AF65-F5344CB8AC3E}">
        <p14:creationId xmlns:p14="http://schemas.microsoft.com/office/powerpoint/2010/main" val="5705379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B97D7E-BB3B-49F0-8592-482833F7562F}"/>
              </a:ext>
            </a:extLst>
          </p:cNvPr>
          <p:cNvSpPr>
            <a:spLocks noGrp="1"/>
          </p:cNvSpPr>
          <p:nvPr>
            <p:ph type="title"/>
          </p:nvPr>
        </p:nvSpPr>
        <p:spPr/>
        <p:txBody>
          <a:bodyPr/>
          <a:lstStyle/>
          <a:p>
            <a:r>
              <a:rPr lang="ru-RU" dirty="0"/>
              <a:t>Формулировка целей и задач</a:t>
            </a:r>
          </a:p>
        </p:txBody>
      </p:sp>
      <p:sp>
        <p:nvSpPr>
          <p:cNvPr id="3" name="Объект 2">
            <a:extLst>
              <a:ext uri="{FF2B5EF4-FFF2-40B4-BE49-F238E27FC236}">
                <a16:creationId xmlns:a16="http://schemas.microsoft.com/office/drawing/2014/main" id="{BE168EF6-7E6C-4A1A-A0B7-109E1EE5D90C}"/>
              </a:ext>
            </a:extLst>
          </p:cNvPr>
          <p:cNvSpPr>
            <a:spLocks noGrp="1"/>
          </p:cNvSpPr>
          <p:nvPr>
            <p:ph idx="1"/>
          </p:nvPr>
        </p:nvSpPr>
        <p:spPr>
          <a:xfrm>
            <a:off x="355600" y="898525"/>
            <a:ext cx="8270875" cy="4231369"/>
          </a:xfrm>
        </p:spPr>
        <p:txBody>
          <a:bodyPr/>
          <a:lstStyle/>
          <a:p>
            <a:pPr marL="0" indent="0">
              <a:buNone/>
            </a:pPr>
            <a:r>
              <a:rPr lang="ru-RU" sz="2000" dirty="0"/>
              <a:t>Категория 8-10 лет</a:t>
            </a:r>
          </a:p>
          <a:p>
            <a:pPr marL="0" indent="0">
              <a:buNone/>
            </a:pPr>
            <a:r>
              <a:rPr lang="ru-RU" sz="2000" dirty="0"/>
              <a:t>Виды проектов:</a:t>
            </a:r>
          </a:p>
          <a:p>
            <a:pPr>
              <a:buFontTx/>
              <a:buChar char="-"/>
            </a:pPr>
            <a:r>
              <a:rPr lang="ru-RU" sz="2000" dirty="0"/>
              <a:t>Картотеки задач, примеров, упражнений, игр</a:t>
            </a:r>
          </a:p>
          <a:p>
            <a:pPr>
              <a:buFontTx/>
              <a:buChar char="-"/>
            </a:pPr>
            <a:r>
              <a:rPr lang="ru-RU" sz="2000" dirty="0"/>
              <a:t>Дополнение известных (модификация) упражнений, игр</a:t>
            </a:r>
          </a:p>
          <a:p>
            <a:pPr>
              <a:buFontTx/>
              <a:buChar char="-"/>
            </a:pPr>
            <a:r>
              <a:rPr lang="ru-RU" sz="2000" dirty="0"/>
              <a:t>Применение на практике инструментов ТРИЗ и обсуждение особенностей и проблем использования </a:t>
            </a:r>
          </a:p>
          <a:p>
            <a:pPr>
              <a:buFontTx/>
              <a:buChar char="-"/>
            </a:pPr>
            <a:r>
              <a:rPr lang="ru-RU" sz="2000" dirty="0"/>
              <a:t>Постановка опытов и объяснение их результатов </a:t>
            </a:r>
          </a:p>
          <a:p>
            <a:pPr marL="0" indent="0">
              <a:buNone/>
            </a:pPr>
            <a:endParaRPr lang="ru-RU" dirty="0"/>
          </a:p>
        </p:txBody>
      </p:sp>
    </p:spTree>
    <p:extLst>
      <p:ext uri="{BB962C8B-B14F-4D97-AF65-F5344CB8AC3E}">
        <p14:creationId xmlns:p14="http://schemas.microsoft.com/office/powerpoint/2010/main" val="439806762"/>
      </p:ext>
    </p:extLst>
  </p:cSld>
  <p:clrMapOvr>
    <a:masterClrMapping/>
  </p:clrMapOvr>
  <p:transition spd="med"/>
</p:sld>
</file>

<file path=ppt/theme/theme1.xml><?xml version="1.0" encoding="utf-8"?>
<a:theme xmlns:a="http://schemas.openxmlformats.org/drawingml/2006/main" name="PPT Template NEW">
  <a:themeElements>
    <a:clrScheme name="">
      <a:dk1>
        <a:srgbClr val="000000"/>
      </a:dk1>
      <a:lt1>
        <a:srgbClr val="FFFFFF"/>
      </a:lt1>
      <a:dk2>
        <a:srgbClr val="FFFFFF"/>
      </a:dk2>
      <a:lt2>
        <a:srgbClr val="76767C"/>
      </a:lt2>
      <a:accent1>
        <a:srgbClr val="9DB78B"/>
      </a:accent1>
      <a:accent2>
        <a:srgbClr val="5C6F6A"/>
      </a:accent2>
      <a:accent3>
        <a:srgbClr val="FFFFFF"/>
      </a:accent3>
      <a:accent4>
        <a:srgbClr val="000000"/>
      </a:accent4>
      <a:accent5>
        <a:srgbClr val="CCD8C4"/>
      </a:accent5>
      <a:accent6>
        <a:srgbClr val="53645F"/>
      </a:accent6>
      <a:hlink>
        <a:srgbClr val="496D77"/>
      </a:hlink>
      <a:folHlink>
        <a:srgbClr val="EFBC35"/>
      </a:folHlink>
    </a:clrScheme>
    <a:fontScheme name="PPT Template NEW">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PPT Template 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 Template NEW 13">
        <a:dk1>
          <a:srgbClr val="000000"/>
        </a:dk1>
        <a:lt1>
          <a:srgbClr val="FFFFFF"/>
        </a:lt1>
        <a:dk2>
          <a:srgbClr val="000000"/>
        </a:dk2>
        <a:lt2>
          <a:srgbClr val="969696"/>
        </a:lt2>
        <a:accent1>
          <a:srgbClr val="CC6600"/>
        </a:accent1>
        <a:accent2>
          <a:srgbClr val="000066"/>
        </a:accent2>
        <a:accent3>
          <a:srgbClr val="FFFFFF"/>
        </a:accent3>
        <a:accent4>
          <a:srgbClr val="000000"/>
        </a:accent4>
        <a:accent5>
          <a:srgbClr val="E2B8AA"/>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4">
        <a:dk1>
          <a:srgbClr val="000000"/>
        </a:dk1>
        <a:lt1>
          <a:srgbClr val="FFFFFF"/>
        </a:lt1>
        <a:dk2>
          <a:srgbClr val="000000"/>
        </a:dk2>
        <a:lt2>
          <a:srgbClr val="969696"/>
        </a:lt2>
        <a:accent1>
          <a:srgbClr val="994D22"/>
        </a:accent1>
        <a:accent2>
          <a:srgbClr val="000066"/>
        </a:accent2>
        <a:accent3>
          <a:srgbClr val="FFFFFF"/>
        </a:accent3>
        <a:accent4>
          <a:srgbClr val="000000"/>
        </a:accent4>
        <a:accent5>
          <a:srgbClr val="CAB2AB"/>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5">
        <a:dk1>
          <a:srgbClr val="000000"/>
        </a:dk1>
        <a:lt1>
          <a:srgbClr val="FFFFFF"/>
        </a:lt1>
        <a:dk2>
          <a:srgbClr val="000000"/>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6">
        <a:dk1>
          <a:srgbClr val="000000"/>
        </a:dk1>
        <a:lt1>
          <a:srgbClr val="FFFFFF"/>
        </a:lt1>
        <a:dk2>
          <a:srgbClr val="FFFFFF"/>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PT Template NEW">
  <a:themeElements>
    <a:clrScheme name="">
      <a:dk1>
        <a:srgbClr val="000000"/>
      </a:dk1>
      <a:lt1>
        <a:srgbClr val="FFFFFF"/>
      </a:lt1>
      <a:dk2>
        <a:srgbClr val="FFFFFF"/>
      </a:dk2>
      <a:lt2>
        <a:srgbClr val="76767C"/>
      </a:lt2>
      <a:accent1>
        <a:srgbClr val="9DB78B"/>
      </a:accent1>
      <a:accent2>
        <a:srgbClr val="5C6F6A"/>
      </a:accent2>
      <a:accent3>
        <a:srgbClr val="FFFFFF"/>
      </a:accent3>
      <a:accent4>
        <a:srgbClr val="000000"/>
      </a:accent4>
      <a:accent5>
        <a:srgbClr val="CCD8C4"/>
      </a:accent5>
      <a:accent6>
        <a:srgbClr val="53645F"/>
      </a:accent6>
      <a:hlink>
        <a:srgbClr val="496D77"/>
      </a:hlink>
      <a:folHlink>
        <a:srgbClr val="EFBC35"/>
      </a:folHlink>
    </a:clrScheme>
    <a:fontScheme name="PPT Template NEW">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PPT Template 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 Template NEW 13">
        <a:dk1>
          <a:srgbClr val="000000"/>
        </a:dk1>
        <a:lt1>
          <a:srgbClr val="FFFFFF"/>
        </a:lt1>
        <a:dk2>
          <a:srgbClr val="000000"/>
        </a:dk2>
        <a:lt2>
          <a:srgbClr val="969696"/>
        </a:lt2>
        <a:accent1>
          <a:srgbClr val="CC6600"/>
        </a:accent1>
        <a:accent2>
          <a:srgbClr val="000066"/>
        </a:accent2>
        <a:accent3>
          <a:srgbClr val="FFFFFF"/>
        </a:accent3>
        <a:accent4>
          <a:srgbClr val="000000"/>
        </a:accent4>
        <a:accent5>
          <a:srgbClr val="E2B8AA"/>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4">
        <a:dk1>
          <a:srgbClr val="000000"/>
        </a:dk1>
        <a:lt1>
          <a:srgbClr val="FFFFFF"/>
        </a:lt1>
        <a:dk2>
          <a:srgbClr val="000000"/>
        </a:dk2>
        <a:lt2>
          <a:srgbClr val="969696"/>
        </a:lt2>
        <a:accent1>
          <a:srgbClr val="994D22"/>
        </a:accent1>
        <a:accent2>
          <a:srgbClr val="000066"/>
        </a:accent2>
        <a:accent3>
          <a:srgbClr val="FFFFFF"/>
        </a:accent3>
        <a:accent4>
          <a:srgbClr val="000000"/>
        </a:accent4>
        <a:accent5>
          <a:srgbClr val="CAB2AB"/>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5">
        <a:dk1>
          <a:srgbClr val="000000"/>
        </a:dk1>
        <a:lt1>
          <a:srgbClr val="FFFFFF"/>
        </a:lt1>
        <a:dk2>
          <a:srgbClr val="000000"/>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6">
        <a:dk1>
          <a:srgbClr val="000000"/>
        </a:dk1>
        <a:lt1>
          <a:srgbClr val="FFFFFF"/>
        </a:lt1>
        <a:dk2>
          <a:srgbClr val="FFFFFF"/>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1754</Words>
  <Application>Microsoft Office PowerPoint</Application>
  <PresentationFormat>Экран (4:3)</PresentationFormat>
  <Paragraphs>193</Paragraphs>
  <Slides>26</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26</vt:i4>
      </vt:variant>
    </vt:vector>
  </HeadingPairs>
  <TitlesOfParts>
    <vt:vector size="37" baseType="lpstr">
      <vt:lpstr>Arial</vt:lpstr>
      <vt:lpstr>Calibri</vt:lpstr>
      <vt:lpstr>Calibri Light</vt:lpstr>
      <vt:lpstr>Lucida Sans Unicode</vt:lpstr>
      <vt:lpstr>Times New Roman</vt:lpstr>
      <vt:lpstr>Verdana</vt:lpstr>
      <vt:lpstr>Wingdings</vt:lpstr>
      <vt:lpstr>Wingdings 3</vt:lpstr>
      <vt:lpstr>PPT Template NEW</vt:lpstr>
      <vt:lpstr>Тема Office</vt:lpstr>
      <vt:lpstr>1_PPT Template NEW</vt:lpstr>
      <vt:lpstr>Кубок ТРИЗ Саммита ТРИЗ-турнир вебинары для экспертов</vt:lpstr>
      <vt:lpstr>Номинация Исследования в ТРИЗ</vt:lpstr>
      <vt:lpstr>Этапы работы в исследовательском проекте с применением методов ТРИЗ.</vt:lpstr>
      <vt:lpstr>Выбор темы</vt:lpstr>
      <vt:lpstr>Выбор темы</vt:lpstr>
      <vt:lpstr>Выбор темы</vt:lpstr>
      <vt:lpstr>Выбор темы</vt:lpstr>
      <vt:lpstr>Этапы работы в исследовательском проекте с применением методов ТРИЗ.</vt:lpstr>
      <vt:lpstr>Формулировка целей и задач</vt:lpstr>
      <vt:lpstr>Формулировка целей и задач</vt:lpstr>
      <vt:lpstr>Формулировка целей и задач</vt:lpstr>
      <vt:lpstr>Этапы работы в исследовательском проекте с применением методов ТРИЗ.</vt:lpstr>
      <vt:lpstr>Изобретательская команда</vt:lpstr>
      <vt:lpstr>Модель ТРИЗ</vt:lpstr>
      <vt:lpstr>Изобретательская команда</vt:lpstr>
      <vt:lpstr>Технология формирования изобретательский команды</vt:lpstr>
      <vt:lpstr>Определение типа и уровня изобретательского мышления</vt:lpstr>
      <vt:lpstr>Определение типа и уровня изобретательского мышления</vt:lpstr>
      <vt:lpstr>Этапы работы в исследовательском проекте с применением методов ТРИЗ.</vt:lpstr>
      <vt:lpstr>Этапы работы в исследовательском проекте с применением методов ТРИЗ.</vt:lpstr>
      <vt:lpstr>Планирование работы</vt:lpstr>
      <vt:lpstr>Этапы работы в исследовательском проекте с применением методов ТРИЗ.</vt:lpstr>
      <vt:lpstr>Этапы работы в исследовательском проекте с применением методов ТРИЗ.</vt:lpstr>
      <vt:lpstr>Этапы работы в исследовательском проекте с применением методов ТРИЗ.</vt:lpstr>
      <vt:lpstr>ФОРМЫ ПРЕДСТАВЛЕНИЯ ИТОГОВ ПРОЕКТА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Рубина Наталия</dc:creator>
  <cp:lastModifiedBy>Рубина Наталия</cp:lastModifiedBy>
  <cp:revision>36</cp:revision>
  <dcterms:created xsi:type="dcterms:W3CDTF">2021-11-24T13:48:43Z</dcterms:created>
  <dcterms:modified xsi:type="dcterms:W3CDTF">2022-01-27T13:23:07Z</dcterms:modified>
</cp:coreProperties>
</file>