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6"/>
  </p:notesMasterIdLst>
  <p:sldIdLst>
    <p:sldId id="4129" r:id="rId3"/>
    <p:sldId id="4130" r:id="rId4"/>
    <p:sldId id="4161" r:id="rId5"/>
    <p:sldId id="4131" r:id="rId6"/>
    <p:sldId id="4132" r:id="rId7"/>
    <p:sldId id="4133" r:id="rId8"/>
    <p:sldId id="4135" r:id="rId9"/>
    <p:sldId id="4134" r:id="rId10"/>
    <p:sldId id="4136" r:id="rId11"/>
    <p:sldId id="4137" r:id="rId12"/>
    <p:sldId id="4138" r:id="rId13"/>
    <p:sldId id="4139" r:id="rId14"/>
    <p:sldId id="4140" r:id="rId15"/>
    <p:sldId id="4141" r:id="rId16"/>
    <p:sldId id="4142" r:id="rId17"/>
    <p:sldId id="4143" r:id="rId18"/>
    <p:sldId id="4144" r:id="rId19"/>
    <p:sldId id="4145" r:id="rId20"/>
    <p:sldId id="4146" r:id="rId21"/>
    <p:sldId id="4147" r:id="rId22"/>
    <p:sldId id="4148" r:id="rId23"/>
    <p:sldId id="4149" r:id="rId24"/>
    <p:sldId id="4150" r:id="rId25"/>
    <p:sldId id="4151" r:id="rId26"/>
    <p:sldId id="4152" r:id="rId27"/>
    <p:sldId id="4156" r:id="rId28"/>
    <p:sldId id="4157" r:id="rId29"/>
    <p:sldId id="4158" r:id="rId30"/>
    <p:sldId id="4159" r:id="rId31"/>
    <p:sldId id="4160" r:id="rId32"/>
    <p:sldId id="4153" r:id="rId33"/>
    <p:sldId id="4154" r:id="rId34"/>
    <p:sldId id="411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0AFC1-882C-4D8A-8113-D16E3490763F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4DAD247-97AB-4CFF-B8FB-917ADFC54BFC}">
      <dgm:prSet phldrT="[Текст]"/>
      <dgm:spPr>
        <a:xfrm>
          <a:off x="6310806" y="601"/>
          <a:ext cx="2546187" cy="95037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7 - 9 классы</a:t>
          </a:r>
        </a:p>
      </dgm:t>
    </dgm:pt>
    <dgm:pt modelId="{161D52C0-59FD-4456-A2B6-351CEE43281F}" type="parTrans" cxnId="{E050B7FF-3FA8-45A5-B1A5-B58985CAE0E9}">
      <dgm:prSet/>
      <dgm:spPr/>
      <dgm:t>
        <a:bodyPr/>
        <a:lstStyle/>
        <a:p>
          <a:endParaRPr lang="ru-RU"/>
        </a:p>
      </dgm:t>
    </dgm:pt>
    <dgm:pt modelId="{30B195AF-F9F1-4009-8E72-5DBF739258E3}" type="sibTrans" cxnId="{E050B7FF-3FA8-45A5-B1A5-B58985CAE0E9}">
      <dgm:prSet/>
      <dgm:spPr/>
      <dgm:t>
        <a:bodyPr/>
        <a:lstStyle/>
        <a:p>
          <a:endParaRPr lang="ru-RU"/>
        </a:p>
      </dgm:t>
    </dgm:pt>
    <dgm:pt modelId="{DAE9BAF1-3364-4B16-8104-6592033B0F6D}">
      <dgm:prSet phldrT="[Текст]"/>
      <dgm:spPr>
        <a:xfrm rot="16200000">
          <a:off x="2811251" y="-2643614"/>
          <a:ext cx="760300" cy="6238808"/>
        </a:xfrm>
        <a:prstGeom prst="round2Same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ТРИЗ (вводный курс) - мотивация и выбор направления изобретательской деятельности</a:t>
          </a:r>
        </a:p>
      </dgm:t>
    </dgm:pt>
    <dgm:pt modelId="{C9EA8395-6EC0-4B6E-AB3C-C3DE010416A9}" type="parTrans" cxnId="{5C913A0F-09EC-4D0F-BECC-908253597AAC}">
      <dgm:prSet/>
      <dgm:spPr/>
      <dgm:t>
        <a:bodyPr/>
        <a:lstStyle/>
        <a:p>
          <a:endParaRPr lang="ru-RU"/>
        </a:p>
      </dgm:t>
    </dgm:pt>
    <dgm:pt modelId="{8AD11E3C-28F4-4E00-A327-83A4B7C9EDF6}" type="sibTrans" cxnId="{5C913A0F-09EC-4D0F-BECC-908253597AAC}">
      <dgm:prSet/>
      <dgm:spPr/>
      <dgm:t>
        <a:bodyPr/>
        <a:lstStyle/>
        <a:p>
          <a:endParaRPr lang="ru-RU"/>
        </a:p>
      </dgm:t>
    </dgm:pt>
    <dgm:pt modelId="{E7BCACC2-47B2-478D-8AFA-83F7EA6260EF}">
      <dgm:prSet phldrT="[Текст]"/>
      <dgm:spPr>
        <a:xfrm>
          <a:off x="6310806" y="998496"/>
          <a:ext cx="2546187" cy="95037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8-10 классы</a:t>
          </a:r>
        </a:p>
      </dgm:t>
    </dgm:pt>
    <dgm:pt modelId="{17436D39-787E-48B6-AD27-C53C69DED780}" type="parTrans" cxnId="{CCAED972-CD84-43E3-B809-662DD22D787A}">
      <dgm:prSet/>
      <dgm:spPr/>
      <dgm:t>
        <a:bodyPr/>
        <a:lstStyle/>
        <a:p>
          <a:endParaRPr lang="ru-RU"/>
        </a:p>
      </dgm:t>
    </dgm:pt>
    <dgm:pt modelId="{1C88A68F-E686-4633-8CD3-4922C483A36A}" type="sibTrans" cxnId="{CCAED972-CD84-43E3-B809-662DD22D787A}">
      <dgm:prSet/>
      <dgm:spPr/>
      <dgm:t>
        <a:bodyPr/>
        <a:lstStyle/>
        <a:p>
          <a:endParaRPr lang="ru-RU"/>
        </a:p>
      </dgm:t>
    </dgm:pt>
    <dgm:pt modelId="{7672A775-E60B-4C48-BD01-7549A60F6D96}">
      <dgm:prSet phldrT="[Текст]"/>
      <dgm:spPr>
        <a:xfrm rot="16200000">
          <a:off x="2816023" y="-1640948"/>
          <a:ext cx="760300" cy="6229264"/>
        </a:xfrm>
        <a:prstGeom prst="round2Same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ТРИЗ (базовый курс) - комплекс знаний и навыков для решения учебных задач 2-3 уровня</a:t>
          </a:r>
        </a:p>
      </dgm:t>
    </dgm:pt>
    <dgm:pt modelId="{9E6542B1-CC4F-4C9B-BB91-3279ACEA7B65}" type="parTrans" cxnId="{87EC9054-9826-4F0D-890E-BDC29FEA6595}">
      <dgm:prSet/>
      <dgm:spPr/>
      <dgm:t>
        <a:bodyPr/>
        <a:lstStyle/>
        <a:p>
          <a:endParaRPr lang="ru-RU"/>
        </a:p>
      </dgm:t>
    </dgm:pt>
    <dgm:pt modelId="{6A5EE2FC-9D44-4427-BE91-1161BBD4665B}" type="sibTrans" cxnId="{87EC9054-9826-4F0D-890E-BDC29FEA6595}">
      <dgm:prSet/>
      <dgm:spPr/>
      <dgm:t>
        <a:bodyPr/>
        <a:lstStyle/>
        <a:p>
          <a:endParaRPr lang="ru-RU"/>
        </a:p>
      </dgm:t>
    </dgm:pt>
    <dgm:pt modelId="{101FF3D6-D86F-4AFE-AB01-C2CCF5AA8923}">
      <dgm:prSet phldrT="[Текст]"/>
      <dgm:spPr>
        <a:xfrm>
          <a:off x="6310806" y="1996390"/>
          <a:ext cx="2546187" cy="95037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9-11 классы, СПО ,ВУЗы</a:t>
          </a:r>
        </a:p>
      </dgm:t>
    </dgm:pt>
    <dgm:pt modelId="{A9E7C16E-4056-4EAE-8F58-B4FBCF944D7C}" type="parTrans" cxnId="{D4D13A20-AD73-4E13-8385-2187F6D1C643}">
      <dgm:prSet/>
      <dgm:spPr/>
      <dgm:t>
        <a:bodyPr/>
        <a:lstStyle/>
        <a:p>
          <a:endParaRPr lang="ru-RU"/>
        </a:p>
      </dgm:t>
    </dgm:pt>
    <dgm:pt modelId="{76EFCEC9-F946-4BA1-B372-FAB0F3BBD61C}" type="sibTrans" cxnId="{D4D13A20-AD73-4E13-8385-2187F6D1C643}">
      <dgm:prSet/>
      <dgm:spPr/>
      <dgm:t>
        <a:bodyPr/>
        <a:lstStyle/>
        <a:p>
          <a:endParaRPr lang="ru-RU"/>
        </a:p>
      </dgm:t>
    </dgm:pt>
    <dgm:pt modelId="{604374A9-BD77-47D3-8714-18C2015F0065}">
      <dgm:prSet phldrT="[Текст]"/>
      <dgm:spPr>
        <a:xfrm rot="16200000">
          <a:off x="2811251" y="-647825"/>
          <a:ext cx="760300" cy="6238808"/>
        </a:xfrm>
        <a:prstGeom prst="round2Same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ТРИЗ (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Junior)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развитие знаний и навыков для решения учебных задач 2-3 уровней, опыт проектной деятельности</a:t>
          </a:r>
        </a:p>
      </dgm:t>
    </dgm:pt>
    <dgm:pt modelId="{9ED9D49E-954A-490F-9629-CF54E645437A}" type="parTrans" cxnId="{2CD3B1CC-265D-4937-BA7A-1BC3A9C4AD12}">
      <dgm:prSet/>
      <dgm:spPr/>
      <dgm:t>
        <a:bodyPr/>
        <a:lstStyle/>
        <a:p>
          <a:endParaRPr lang="ru-RU"/>
        </a:p>
      </dgm:t>
    </dgm:pt>
    <dgm:pt modelId="{A1ACB6DA-1692-4E12-A30A-63198372BF9B}" type="sibTrans" cxnId="{2CD3B1CC-265D-4937-BA7A-1BC3A9C4AD12}">
      <dgm:prSet/>
      <dgm:spPr/>
      <dgm:t>
        <a:bodyPr/>
        <a:lstStyle/>
        <a:p>
          <a:endParaRPr lang="ru-RU"/>
        </a:p>
      </dgm:t>
    </dgm:pt>
    <dgm:pt modelId="{277290DF-0E34-42FC-AF71-AC8E62BDC5DB}">
      <dgm:prSet phldrT="[Текст]"/>
      <dgm:spPr>
        <a:xfrm>
          <a:off x="6345039" y="2994285"/>
          <a:ext cx="2486045" cy="95037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10-11 классы, СПО, ВУЗы</a:t>
          </a:r>
        </a:p>
      </dgm:t>
    </dgm:pt>
    <dgm:pt modelId="{7059095F-3FAF-4FDC-9460-84513E67DF87}" type="parTrans" cxnId="{B8CC9DFA-0113-4811-8256-8FA5072E4167}">
      <dgm:prSet/>
      <dgm:spPr/>
      <dgm:t>
        <a:bodyPr/>
        <a:lstStyle/>
        <a:p>
          <a:endParaRPr lang="ru-RU"/>
        </a:p>
      </dgm:t>
    </dgm:pt>
    <dgm:pt modelId="{721C6546-B41F-4881-AFD5-E579F69022F2}" type="sibTrans" cxnId="{B8CC9DFA-0113-4811-8256-8FA5072E4167}">
      <dgm:prSet/>
      <dgm:spPr/>
      <dgm:t>
        <a:bodyPr/>
        <a:lstStyle/>
        <a:p>
          <a:endParaRPr lang="ru-RU"/>
        </a:p>
      </dgm:t>
    </dgm:pt>
    <dgm:pt modelId="{5ECB1D62-2DB1-474F-A799-88E85B614C6B}">
      <dgm:prSet custT="1"/>
      <dgm:spPr>
        <a:xfrm>
          <a:off x="72001" y="3056677"/>
          <a:ext cx="6286024" cy="83691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ТРИЗ (специализация</a:t>
          </a: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опыт проектной и исследовательской деятельности</a:t>
          </a:r>
        </a:p>
      </dgm:t>
    </dgm:pt>
    <dgm:pt modelId="{C007EDEC-8532-46A4-8E45-F039AC09C427}" type="parTrans" cxnId="{2EDBA628-9105-4055-9AF8-E1EB257C119D}">
      <dgm:prSet/>
      <dgm:spPr/>
      <dgm:t>
        <a:bodyPr/>
        <a:lstStyle/>
        <a:p>
          <a:endParaRPr lang="ru-RU"/>
        </a:p>
      </dgm:t>
    </dgm:pt>
    <dgm:pt modelId="{67634882-1820-43CC-BFEB-AB5279F52588}" type="sibTrans" cxnId="{2EDBA628-9105-4055-9AF8-E1EB257C119D}">
      <dgm:prSet/>
      <dgm:spPr/>
      <dgm:t>
        <a:bodyPr/>
        <a:lstStyle/>
        <a:p>
          <a:endParaRPr lang="ru-RU"/>
        </a:p>
      </dgm:t>
    </dgm:pt>
    <dgm:pt modelId="{9EDE28BF-1EA9-4BAE-8B6A-E255D1536883}" type="pres">
      <dgm:prSet presAssocID="{CD60AFC1-882C-4D8A-8113-D16E3490763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EAE1526A-1D15-4634-BA3D-CBE6D62D4CFD}" type="pres">
      <dgm:prSet presAssocID="{44DAD247-97AB-4CFF-B8FB-917ADFC54BFC}" presName="linNode" presStyleCnt="0"/>
      <dgm:spPr/>
    </dgm:pt>
    <dgm:pt modelId="{34D93C36-B9D5-4E06-8B2F-15B2FB27F46B}" type="pres">
      <dgm:prSet presAssocID="{44DAD247-97AB-4CFF-B8FB-917ADFC54BFC}" presName="parentText" presStyleLbl="node1" presStyleIdx="0" presStyleCnt="5" custScaleX="79211">
        <dgm:presLayoutVars>
          <dgm:chMax val="1"/>
          <dgm:bulletEnabled val="1"/>
        </dgm:presLayoutVars>
      </dgm:prSet>
      <dgm:spPr/>
    </dgm:pt>
    <dgm:pt modelId="{F9E5E0F0-6816-4121-8691-FE03C9130B8B}" type="pres">
      <dgm:prSet presAssocID="{44DAD247-97AB-4CFF-B8FB-917ADFC54BFC}" presName="descendantText" presStyleLbl="alignAccFollowNode1" presStyleIdx="0" presStyleCnt="3" custScaleX="109174">
        <dgm:presLayoutVars>
          <dgm:bulletEnabled val="1"/>
        </dgm:presLayoutVars>
      </dgm:prSet>
      <dgm:spPr/>
    </dgm:pt>
    <dgm:pt modelId="{17E0E290-027B-4DC7-B322-543E986A044C}" type="pres">
      <dgm:prSet presAssocID="{30B195AF-F9F1-4009-8E72-5DBF739258E3}" presName="sp" presStyleCnt="0"/>
      <dgm:spPr/>
    </dgm:pt>
    <dgm:pt modelId="{D2AFF93C-23C0-49F3-9D8B-6AEA29BE2647}" type="pres">
      <dgm:prSet presAssocID="{E7BCACC2-47B2-478D-8AFA-83F7EA6260EF}" presName="linNode" presStyleCnt="0"/>
      <dgm:spPr/>
    </dgm:pt>
    <dgm:pt modelId="{FFE1D429-964A-4CFB-BADE-283801B52A3B}" type="pres">
      <dgm:prSet presAssocID="{E7BCACC2-47B2-478D-8AFA-83F7EA6260EF}" presName="parentText" presStyleLbl="node1" presStyleIdx="1" presStyleCnt="5" custScaleX="79211">
        <dgm:presLayoutVars>
          <dgm:chMax val="1"/>
          <dgm:bulletEnabled val="1"/>
        </dgm:presLayoutVars>
      </dgm:prSet>
      <dgm:spPr/>
    </dgm:pt>
    <dgm:pt modelId="{0AA3C7A1-7B3F-4F3E-B0C5-82520DC92938}" type="pres">
      <dgm:prSet presAssocID="{E7BCACC2-47B2-478D-8AFA-83F7EA6260EF}" presName="descendantText" presStyleLbl="alignAccFollowNode1" presStyleIdx="1" presStyleCnt="3" custScaleX="109007">
        <dgm:presLayoutVars>
          <dgm:bulletEnabled val="1"/>
        </dgm:presLayoutVars>
      </dgm:prSet>
      <dgm:spPr/>
    </dgm:pt>
    <dgm:pt modelId="{EFCBD88E-8FA3-4745-83C4-FE81BBAE8F35}" type="pres">
      <dgm:prSet presAssocID="{1C88A68F-E686-4633-8CD3-4922C483A36A}" presName="sp" presStyleCnt="0"/>
      <dgm:spPr/>
    </dgm:pt>
    <dgm:pt modelId="{459848AD-214F-4F89-901B-CA3189B589D3}" type="pres">
      <dgm:prSet presAssocID="{101FF3D6-D86F-4AFE-AB01-C2CCF5AA8923}" presName="linNode" presStyleCnt="0"/>
      <dgm:spPr/>
    </dgm:pt>
    <dgm:pt modelId="{8C3BBB43-F3BF-4A70-9B5E-39643D0A1938}" type="pres">
      <dgm:prSet presAssocID="{101FF3D6-D86F-4AFE-AB01-C2CCF5AA8923}" presName="parentText" presStyleLbl="node1" presStyleIdx="2" presStyleCnt="5" custScaleX="79211">
        <dgm:presLayoutVars>
          <dgm:chMax val="1"/>
          <dgm:bulletEnabled val="1"/>
        </dgm:presLayoutVars>
      </dgm:prSet>
      <dgm:spPr/>
    </dgm:pt>
    <dgm:pt modelId="{74FCAEA3-C75E-4C2D-B253-2C526441825B}" type="pres">
      <dgm:prSet presAssocID="{101FF3D6-D86F-4AFE-AB01-C2CCF5AA8923}" presName="descendantText" presStyleLbl="alignAccFollowNode1" presStyleIdx="2" presStyleCnt="3" custScaleX="109174">
        <dgm:presLayoutVars>
          <dgm:bulletEnabled val="1"/>
        </dgm:presLayoutVars>
      </dgm:prSet>
      <dgm:spPr/>
    </dgm:pt>
    <dgm:pt modelId="{66869FA5-3862-4695-9B2F-3D147E01DA70}" type="pres">
      <dgm:prSet presAssocID="{76EFCEC9-F946-4BA1-B372-FAB0F3BBD61C}" presName="sp" presStyleCnt="0"/>
      <dgm:spPr/>
    </dgm:pt>
    <dgm:pt modelId="{ED1FEAA4-1009-4796-B4B7-F8DE8F742D4A}" type="pres">
      <dgm:prSet presAssocID="{277290DF-0E34-42FC-AF71-AC8E62BDC5DB}" presName="linNode" presStyleCnt="0"/>
      <dgm:spPr/>
    </dgm:pt>
    <dgm:pt modelId="{B45E640F-7C41-499E-B2B5-E77919E43FEF}" type="pres">
      <dgm:prSet presAssocID="{277290DF-0E34-42FC-AF71-AC8E62BDC5DB}" presName="parentText" presStyleLbl="node1" presStyleIdx="3" presStyleCnt="5" custScaleX="77340" custLinFactNeighborX="-806">
        <dgm:presLayoutVars>
          <dgm:chMax val="1"/>
          <dgm:bulletEnabled val="1"/>
        </dgm:presLayoutVars>
      </dgm:prSet>
      <dgm:spPr/>
    </dgm:pt>
    <dgm:pt modelId="{A43A827E-3EBB-40A4-987E-9091F9971494}" type="pres">
      <dgm:prSet presAssocID="{721C6546-B41F-4881-AFD5-E579F69022F2}" presName="sp" presStyleCnt="0"/>
      <dgm:spPr/>
    </dgm:pt>
    <dgm:pt modelId="{F8A7D687-391E-440E-ACC0-A0BACECD7A91}" type="pres">
      <dgm:prSet presAssocID="{5ECB1D62-2DB1-474F-A799-88E85B614C6B}" presName="linNode" presStyleCnt="0"/>
      <dgm:spPr/>
    </dgm:pt>
    <dgm:pt modelId="{69E0853F-28C7-4E00-B8DC-8334741CF168}" type="pres">
      <dgm:prSet presAssocID="{5ECB1D62-2DB1-474F-A799-88E85B614C6B}" presName="parentText" presStyleLbl="node1" presStyleIdx="4" presStyleCnt="5" custScaleX="195556" custScaleY="88062" custLinFactNeighborX="-77742" custLinFactNeighborY="-98435">
        <dgm:presLayoutVars>
          <dgm:chMax val="1"/>
          <dgm:bulletEnabled val="1"/>
        </dgm:presLayoutVars>
      </dgm:prSet>
      <dgm:spPr/>
    </dgm:pt>
  </dgm:ptLst>
  <dgm:cxnLst>
    <dgm:cxn modelId="{B91B340D-5F4D-41D0-9F13-19FE6D8DE539}" type="presOf" srcId="{277290DF-0E34-42FC-AF71-AC8E62BDC5DB}" destId="{B45E640F-7C41-499E-B2B5-E77919E43FEF}" srcOrd="0" destOrd="0" presId="urn:microsoft.com/office/officeart/2005/8/layout/vList5"/>
    <dgm:cxn modelId="{5C913A0F-09EC-4D0F-BECC-908253597AAC}" srcId="{44DAD247-97AB-4CFF-B8FB-917ADFC54BFC}" destId="{DAE9BAF1-3364-4B16-8104-6592033B0F6D}" srcOrd="0" destOrd="0" parTransId="{C9EA8395-6EC0-4B6E-AB3C-C3DE010416A9}" sibTransId="{8AD11E3C-28F4-4E00-A327-83A4B7C9EDF6}"/>
    <dgm:cxn modelId="{D4D13A20-AD73-4E13-8385-2187F6D1C643}" srcId="{CD60AFC1-882C-4D8A-8113-D16E3490763F}" destId="{101FF3D6-D86F-4AFE-AB01-C2CCF5AA8923}" srcOrd="2" destOrd="0" parTransId="{A9E7C16E-4056-4EAE-8F58-B4FBCF944D7C}" sibTransId="{76EFCEC9-F946-4BA1-B372-FAB0F3BBD61C}"/>
    <dgm:cxn modelId="{2EDBA628-9105-4055-9AF8-E1EB257C119D}" srcId="{CD60AFC1-882C-4D8A-8113-D16E3490763F}" destId="{5ECB1D62-2DB1-474F-A799-88E85B614C6B}" srcOrd="4" destOrd="0" parTransId="{C007EDEC-8532-46A4-8E45-F039AC09C427}" sibTransId="{67634882-1820-43CC-BFEB-AB5279F52588}"/>
    <dgm:cxn modelId="{A820313C-33EF-4BBE-ACAE-F85575D68770}" type="presOf" srcId="{CD60AFC1-882C-4D8A-8113-D16E3490763F}" destId="{9EDE28BF-1EA9-4BAE-8B6A-E255D1536883}" srcOrd="0" destOrd="0" presId="urn:microsoft.com/office/officeart/2005/8/layout/vList5"/>
    <dgm:cxn modelId="{488D6767-CE3A-4AE3-A8D2-F221C540035D}" type="presOf" srcId="{604374A9-BD77-47D3-8714-18C2015F0065}" destId="{74FCAEA3-C75E-4C2D-B253-2C526441825B}" srcOrd="0" destOrd="0" presId="urn:microsoft.com/office/officeart/2005/8/layout/vList5"/>
    <dgm:cxn modelId="{CCAED972-CD84-43E3-B809-662DD22D787A}" srcId="{CD60AFC1-882C-4D8A-8113-D16E3490763F}" destId="{E7BCACC2-47B2-478D-8AFA-83F7EA6260EF}" srcOrd="1" destOrd="0" parTransId="{17436D39-787E-48B6-AD27-C53C69DED780}" sibTransId="{1C88A68F-E686-4633-8CD3-4922C483A36A}"/>
    <dgm:cxn modelId="{87EC9054-9826-4F0D-890E-BDC29FEA6595}" srcId="{E7BCACC2-47B2-478D-8AFA-83F7EA6260EF}" destId="{7672A775-E60B-4C48-BD01-7549A60F6D96}" srcOrd="0" destOrd="0" parTransId="{9E6542B1-CC4F-4C9B-BB91-3279ACEA7B65}" sibTransId="{6A5EE2FC-9D44-4427-BE91-1161BBD4665B}"/>
    <dgm:cxn modelId="{33C6267A-D98E-4F39-B58B-87E303DCF8E4}" type="presOf" srcId="{44DAD247-97AB-4CFF-B8FB-917ADFC54BFC}" destId="{34D93C36-B9D5-4E06-8B2F-15B2FB27F46B}" srcOrd="0" destOrd="0" presId="urn:microsoft.com/office/officeart/2005/8/layout/vList5"/>
    <dgm:cxn modelId="{D9CBD480-EAFB-4A39-AB7E-2023BBD013F8}" type="presOf" srcId="{DAE9BAF1-3364-4B16-8104-6592033B0F6D}" destId="{F9E5E0F0-6816-4121-8691-FE03C9130B8B}" srcOrd="0" destOrd="0" presId="urn:microsoft.com/office/officeart/2005/8/layout/vList5"/>
    <dgm:cxn modelId="{85ACB997-020D-4D0A-86DB-D881E2610DA4}" type="presOf" srcId="{E7BCACC2-47B2-478D-8AFA-83F7EA6260EF}" destId="{FFE1D429-964A-4CFB-BADE-283801B52A3B}" srcOrd="0" destOrd="0" presId="urn:microsoft.com/office/officeart/2005/8/layout/vList5"/>
    <dgm:cxn modelId="{C5BBDEC6-C57B-43DD-B3D2-CD123F7E6400}" type="presOf" srcId="{101FF3D6-D86F-4AFE-AB01-C2CCF5AA8923}" destId="{8C3BBB43-F3BF-4A70-9B5E-39643D0A1938}" srcOrd="0" destOrd="0" presId="urn:microsoft.com/office/officeart/2005/8/layout/vList5"/>
    <dgm:cxn modelId="{2CD3B1CC-265D-4937-BA7A-1BC3A9C4AD12}" srcId="{101FF3D6-D86F-4AFE-AB01-C2CCF5AA8923}" destId="{604374A9-BD77-47D3-8714-18C2015F0065}" srcOrd="0" destOrd="0" parTransId="{9ED9D49E-954A-490F-9629-CF54E645437A}" sibTransId="{A1ACB6DA-1692-4E12-A30A-63198372BF9B}"/>
    <dgm:cxn modelId="{E8E5C4EB-5622-4446-B172-B440A74A4563}" type="presOf" srcId="{7672A775-E60B-4C48-BD01-7549A60F6D96}" destId="{0AA3C7A1-7B3F-4F3E-B0C5-82520DC92938}" srcOrd="0" destOrd="0" presId="urn:microsoft.com/office/officeart/2005/8/layout/vList5"/>
    <dgm:cxn modelId="{B65441F2-81B6-49C0-8CE6-256018D05AE4}" type="presOf" srcId="{5ECB1D62-2DB1-474F-A799-88E85B614C6B}" destId="{69E0853F-28C7-4E00-B8DC-8334741CF168}" srcOrd="0" destOrd="0" presId="urn:microsoft.com/office/officeart/2005/8/layout/vList5"/>
    <dgm:cxn modelId="{B8CC9DFA-0113-4811-8256-8FA5072E4167}" srcId="{CD60AFC1-882C-4D8A-8113-D16E3490763F}" destId="{277290DF-0E34-42FC-AF71-AC8E62BDC5DB}" srcOrd="3" destOrd="0" parTransId="{7059095F-3FAF-4FDC-9460-84513E67DF87}" sibTransId="{721C6546-B41F-4881-AFD5-E579F69022F2}"/>
    <dgm:cxn modelId="{E050B7FF-3FA8-45A5-B1A5-B58985CAE0E9}" srcId="{CD60AFC1-882C-4D8A-8113-D16E3490763F}" destId="{44DAD247-97AB-4CFF-B8FB-917ADFC54BFC}" srcOrd="0" destOrd="0" parTransId="{161D52C0-59FD-4456-A2B6-351CEE43281F}" sibTransId="{30B195AF-F9F1-4009-8E72-5DBF739258E3}"/>
    <dgm:cxn modelId="{27EBF4BA-3F35-4847-8CC4-1E5D2C102275}" type="presParOf" srcId="{9EDE28BF-1EA9-4BAE-8B6A-E255D1536883}" destId="{EAE1526A-1D15-4634-BA3D-CBE6D62D4CFD}" srcOrd="0" destOrd="0" presId="urn:microsoft.com/office/officeart/2005/8/layout/vList5"/>
    <dgm:cxn modelId="{820C7825-F696-461A-BE6C-B4F68FF18783}" type="presParOf" srcId="{EAE1526A-1D15-4634-BA3D-CBE6D62D4CFD}" destId="{34D93C36-B9D5-4E06-8B2F-15B2FB27F46B}" srcOrd="0" destOrd="0" presId="urn:microsoft.com/office/officeart/2005/8/layout/vList5"/>
    <dgm:cxn modelId="{068F5D8E-FA34-4A5A-99F9-6BB9A892B712}" type="presParOf" srcId="{EAE1526A-1D15-4634-BA3D-CBE6D62D4CFD}" destId="{F9E5E0F0-6816-4121-8691-FE03C9130B8B}" srcOrd="1" destOrd="0" presId="urn:microsoft.com/office/officeart/2005/8/layout/vList5"/>
    <dgm:cxn modelId="{F52D56DB-CE35-4FB1-AFBB-E8ECFF1E2688}" type="presParOf" srcId="{9EDE28BF-1EA9-4BAE-8B6A-E255D1536883}" destId="{17E0E290-027B-4DC7-B322-543E986A044C}" srcOrd="1" destOrd="0" presId="urn:microsoft.com/office/officeart/2005/8/layout/vList5"/>
    <dgm:cxn modelId="{14797807-52D3-4A21-9016-9782679DA2A1}" type="presParOf" srcId="{9EDE28BF-1EA9-4BAE-8B6A-E255D1536883}" destId="{D2AFF93C-23C0-49F3-9D8B-6AEA29BE2647}" srcOrd="2" destOrd="0" presId="urn:microsoft.com/office/officeart/2005/8/layout/vList5"/>
    <dgm:cxn modelId="{58D2BB92-DF39-4809-9AE9-5FA1E1B43FF7}" type="presParOf" srcId="{D2AFF93C-23C0-49F3-9D8B-6AEA29BE2647}" destId="{FFE1D429-964A-4CFB-BADE-283801B52A3B}" srcOrd="0" destOrd="0" presId="urn:microsoft.com/office/officeart/2005/8/layout/vList5"/>
    <dgm:cxn modelId="{BF553021-7DD9-4266-A567-FB18D457DD0E}" type="presParOf" srcId="{D2AFF93C-23C0-49F3-9D8B-6AEA29BE2647}" destId="{0AA3C7A1-7B3F-4F3E-B0C5-82520DC92938}" srcOrd="1" destOrd="0" presId="urn:microsoft.com/office/officeart/2005/8/layout/vList5"/>
    <dgm:cxn modelId="{1AC25C40-F909-40DA-A6D7-A27A060355F8}" type="presParOf" srcId="{9EDE28BF-1EA9-4BAE-8B6A-E255D1536883}" destId="{EFCBD88E-8FA3-4745-83C4-FE81BBAE8F35}" srcOrd="3" destOrd="0" presId="urn:microsoft.com/office/officeart/2005/8/layout/vList5"/>
    <dgm:cxn modelId="{3CEDE0D2-0A6A-46DC-9F44-E70EBFC62588}" type="presParOf" srcId="{9EDE28BF-1EA9-4BAE-8B6A-E255D1536883}" destId="{459848AD-214F-4F89-901B-CA3189B589D3}" srcOrd="4" destOrd="0" presId="urn:microsoft.com/office/officeart/2005/8/layout/vList5"/>
    <dgm:cxn modelId="{6FA00701-4DA0-4C66-8C17-A28F067715C0}" type="presParOf" srcId="{459848AD-214F-4F89-901B-CA3189B589D3}" destId="{8C3BBB43-F3BF-4A70-9B5E-39643D0A1938}" srcOrd="0" destOrd="0" presId="urn:microsoft.com/office/officeart/2005/8/layout/vList5"/>
    <dgm:cxn modelId="{B5C25C73-ABE7-4021-93CD-A5C2F5CDFF5D}" type="presParOf" srcId="{459848AD-214F-4F89-901B-CA3189B589D3}" destId="{74FCAEA3-C75E-4C2D-B253-2C526441825B}" srcOrd="1" destOrd="0" presId="urn:microsoft.com/office/officeart/2005/8/layout/vList5"/>
    <dgm:cxn modelId="{4D2B9F9E-F390-42AF-8572-083A993FA496}" type="presParOf" srcId="{9EDE28BF-1EA9-4BAE-8B6A-E255D1536883}" destId="{66869FA5-3862-4695-9B2F-3D147E01DA70}" srcOrd="5" destOrd="0" presId="urn:microsoft.com/office/officeart/2005/8/layout/vList5"/>
    <dgm:cxn modelId="{556C2E9C-A11F-40B1-8B2E-F1D5EB88FE03}" type="presParOf" srcId="{9EDE28BF-1EA9-4BAE-8B6A-E255D1536883}" destId="{ED1FEAA4-1009-4796-B4B7-F8DE8F742D4A}" srcOrd="6" destOrd="0" presId="urn:microsoft.com/office/officeart/2005/8/layout/vList5"/>
    <dgm:cxn modelId="{138DF750-34C8-48F3-B6AA-C076014F37BB}" type="presParOf" srcId="{ED1FEAA4-1009-4796-B4B7-F8DE8F742D4A}" destId="{B45E640F-7C41-499E-B2B5-E77919E43FEF}" srcOrd="0" destOrd="0" presId="urn:microsoft.com/office/officeart/2005/8/layout/vList5"/>
    <dgm:cxn modelId="{B0E3608C-F2C8-4B78-A693-B0405BCC4800}" type="presParOf" srcId="{9EDE28BF-1EA9-4BAE-8B6A-E255D1536883}" destId="{A43A827E-3EBB-40A4-987E-9091F9971494}" srcOrd="7" destOrd="0" presId="urn:microsoft.com/office/officeart/2005/8/layout/vList5"/>
    <dgm:cxn modelId="{0A963A25-01ED-48E9-BCF1-B3A059436B3A}" type="presParOf" srcId="{9EDE28BF-1EA9-4BAE-8B6A-E255D1536883}" destId="{F8A7D687-391E-440E-ACC0-A0BACECD7A91}" srcOrd="8" destOrd="0" presId="urn:microsoft.com/office/officeart/2005/8/layout/vList5"/>
    <dgm:cxn modelId="{0E41C212-52EA-4AD0-8EDB-EB8F26F42135}" type="presParOf" srcId="{F8A7D687-391E-440E-ACC0-A0BACECD7A91}" destId="{69E0853F-28C7-4E00-B8DC-8334741CF1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5E0F0-6816-4121-8691-FE03C9130B8B}">
      <dsp:nvSpPr>
        <dsp:cNvPr id="0" name=""/>
        <dsp:cNvSpPr/>
      </dsp:nvSpPr>
      <dsp:spPr>
        <a:xfrm rot="16200000">
          <a:off x="2811251" y="-2643614"/>
          <a:ext cx="760300" cy="6238808"/>
        </a:xfrm>
        <a:prstGeom prst="round2Same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ТРИЗ (вводный курс) - мотивация и выбор направления изобретательской деятельности</a:t>
          </a:r>
        </a:p>
      </dsp:txBody>
      <dsp:txXfrm rot="5400000">
        <a:off x="109113" y="132754"/>
        <a:ext cx="6201693" cy="686070"/>
      </dsp:txXfrm>
    </dsp:sp>
    <dsp:sp modelId="{34D93C36-B9D5-4E06-8B2F-15B2FB27F46B}">
      <dsp:nvSpPr>
        <dsp:cNvPr id="0" name=""/>
        <dsp:cNvSpPr/>
      </dsp:nvSpPr>
      <dsp:spPr>
        <a:xfrm>
          <a:off x="6310806" y="601"/>
          <a:ext cx="2546187" cy="95037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7 - 9 классы</a:t>
          </a:r>
        </a:p>
      </dsp:txBody>
      <dsp:txXfrm>
        <a:off x="6357199" y="46994"/>
        <a:ext cx="2453401" cy="857589"/>
      </dsp:txXfrm>
    </dsp:sp>
    <dsp:sp modelId="{0AA3C7A1-7B3F-4F3E-B0C5-82520DC92938}">
      <dsp:nvSpPr>
        <dsp:cNvPr id="0" name=""/>
        <dsp:cNvSpPr/>
      </dsp:nvSpPr>
      <dsp:spPr>
        <a:xfrm rot="16200000">
          <a:off x="2816023" y="-1640948"/>
          <a:ext cx="760300" cy="6229264"/>
        </a:xfrm>
        <a:prstGeom prst="round2Same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ТРИЗ (базовый курс) - комплекс знаний и навыков для решения учебных задач 2-3 уровня</a:t>
          </a:r>
        </a:p>
      </dsp:txBody>
      <dsp:txXfrm rot="5400000">
        <a:off x="118657" y="1130648"/>
        <a:ext cx="6192149" cy="686070"/>
      </dsp:txXfrm>
    </dsp:sp>
    <dsp:sp modelId="{FFE1D429-964A-4CFB-BADE-283801B52A3B}">
      <dsp:nvSpPr>
        <dsp:cNvPr id="0" name=""/>
        <dsp:cNvSpPr/>
      </dsp:nvSpPr>
      <dsp:spPr>
        <a:xfrm>
          <a:off x="6310806" y="998496"/>
          <a:ext cx="2546187" cy="95037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8-10 классы</a:t>
          </a:r>
        </a:p>
      </dsp:txBody>
      <dsp:txXfrm>
        <a:off x="6357199" y="1044889"/>
        <a:ext cx="2453401" cy="857589"/>
      </dsp:txXfrm>
    </dsp:sp>
    <dsp:sp modelId="{74FCAEA3-C75E-4C2D-B253-2C526441825B}">
      <dsp:nvSpPr>
        <dsp:cNvPr id="0" name=""/>
        <dsp:cNvSpPr/>
      </dsp:nvSpPr>
      <dsp:spPr>
        <a:xfrm rot="16200000">
          <a:off x="2811251" y="-647825"/>
          <a:ext cx="760300" cy="6238808"/>
        </a:xfrm>
        <a:prstGeom prst="round2SameRect">
          <a:avLst/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ТРИЗ (</a:t>
          </a: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Junior)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развитие знаний и навыков для решения учебных задач 2-3 уровней, опыт проектной деятельности</a:t>
          </a:r>
        </a:p>
      </dsp:txBody>
      <dsp:txXfrm rot="5400000">
        <a:off x="109113" y="2128543"/>
        <a:ext cx="6201693" cy="686070"/>
      </dsp:txXfrm>
    </dsp:sp>
    <dsp:sp modelId="{8C3BBB43-F3BF-4A70-9B5E-39643D0A1938}">
      <dsp:nvSpPr>
        <dsp:cNvPr id="0" name=""/>
        <dsp:cNvSpPr/>
      </dsp:nvSpPr>
      <dsp:spPr>
        <a:xfrm>
          <a:off x="6310806" y="1996390"/>
          <a:ext cx="2546187" cy="95037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9-11 классы, СПО ,ВУЗы</a:t>
          </a:r>
        </a:p>
      </dsp:txBody>
      <dsp:txXfrm>
        <a:off x="6357199" y="2042783"/>
        <a:ext cx="2453401" cy="857589"/>
      </dsp:txXfrm>
    </dsp:sp>
    <dsp:sp modelId="{B45E640F-7C41-499E-B2B5-E77919E43FEF}">
      <dsp:nvSpPr>
        <dsp:cNvPr id="0" name=""/>
        <dsp:cNvSpPr/>
      </dsp:nvSpPr>
      <dsp:spPr>
        <a:xfrm>
          <a:off x="6345039" y="2994285"/>
          <a:ext cx="2486045" cy="95037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10-11 классы, СПО, ВУЗы</a:t>
          </a:r>
        </a:p>
      </dsp:txBody>
      <dsp:txXfrm>
        <a:off x="6391432" y="3040678"/>
        <a:ext cx="2393259" cy="857589"/>
      </dsp:txXfrm>
    </dsp:sp>
    <dsp:sp modelId="{69E0853F-28C7-4E00-B8DC-8334741CF168}">
      <dsp:nvSpPr>
        <dsp:cNvPr id="0" name=""/>
        <dsp:cNvSpPr/>
      </dsp:nvSpPr>
      <dsp:spPr>
        <a:xfrm>
          <a:off x="72001" y="3056677"/>
          <a:ext cx="6286024" cy="83691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ТРИЗ (специализация</a:t>
          </a: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опыт проектной и исследовательской деятельности</a:t>
          </a:r>
        </a:p>
      </dsp:txBody>
      <dsp:txXfrm>
        <a:off x="112856" y="3097532"/>
        <a:ext cx="6204314" cy="755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2C9F-80A2-4B64-A5B4-BC2ED1E688B9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79D1-F190-4C11-995D-4E383908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7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2CD4D3-9DD2-4C7F-A6CC-2FC51DC5FC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6337" cy="4471987"/>
          </a:xfrm>
          <a:noFill/>
        </p:spPr>
        <p:txBody>
          <a:bodyPr wrap="none" anchor="ctr"/>
          <a:lstStyle/>
          <a:p>
            <a:pPr eaLnBrk="1" hangingPunct="1"/>
            <a:r>
              <a:rPr lang="ru-RU" dirty="0"/>
              <a:t>15 минут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F0BA0-38AA-43A0-8FAF-0CF4327E576D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40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5406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0677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0" tIns="48315" rIns="96630" bIns="48315" anchor="b"/>
          <a:lstStyle/>
          <a:p>
            <a:pPr algn="r" defTabSz="949325">
              <a:spcBef>
                <a:spcPct val="0"/>
              </a:spcBef>
              <a:buClrTx/>
            </a:pPr>
            <a:fld id="{3FE60BC6-6865-4192-8F9B-D96F2DAF6199}" type="slidenum">
              <a:rPr lang="en-GB">
                <a:latin typeface="Verdana" pitchFamily="34" charset="0"/>
              </a:rPr>
              <a:pPr algn="r" defTabSz="949325">
                <a:spcBef>
                  <a:spcPct val="0"/>
                </a:spcBef>
                <a:buClrTx/>
              </a:pPr>
              <a:t>33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386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19514"/>
            <a:ext cx="7772400" cy="6873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18058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4653" y="109540"/>
            <a:ext cx="507831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74259" y="109540"/>
            <a:ext cx="2537655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50561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1" y="898525"/>
            <a:ext cx="8270875" cy="655006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25072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0898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655006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62357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1" y="4276876"/>
            <a:ext cx="7415213" cy="4616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3176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86114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5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9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9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6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82536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5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23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69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39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89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3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90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0205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1" y="898525"/>
            <a:ext cx="4059238" cy="289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89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25441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2791"/>
            <a:ext cx="4040188" cy="752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563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422791"/>
            <a:ext cx="4041775" cy="752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563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47521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32349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36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73436"/>
            <a:ext cx="3008313" cy="461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32788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590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10546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05674"/>
            <a:ext cx="5486400" cy="461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881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590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40464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12923" y="898525"/>
            <a:ext cx="4413553" cy="21859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1621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1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9" y="109540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605072"/>
            <a:ext cx="9144000" cy="369332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800"/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7094" cy="1619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12012"/>
            <a:ext cx="9144000" cy="18466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477973"/>
            <a:ext cx="649288" cy="3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A600-EE92-43F0-8F97-A34CCB6D9A5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eg"/><Relationship Id="rId4" Type="http://schemas.openxmlformats.org/officeDocument/2006/relationships/hyperlink" Target="http://triz-summit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75343" y="6188075"/>
            <a:ext cx="3744232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Москва, 24 февраля 2022 года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7831" y="1423633"/>
            <a:ext cx="8879123" cy="246529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0070C0"/>
                </a:solidFill>
              </a:rPr>
              <a:t>Кубок ТРИЗ Саммита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ТРИЗ-турнир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вебинары для экспертов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4" y="265708"/>
            <a:ext cx="2039235" cy="1157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0137" y="6188075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http://triz-summit.ru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DA4A29-1EC8-4F97-B2DA-ABB9FA2A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23" y="421276"/>
            <a:ext cx="2034565" cy="8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DB33337-415F-477D-80D8-79BBA3F21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58697"/>
              </p:ext>
            </p:extLst>
          </p:nvPr>
        </p:nvGraphicFramePr>
        <p:xfrm>
          <a:off x="0" y="898098"/>
          <a:ext cx="9144000" cy="55485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43937">
                  <a:extLst>
                    <a:ext uri="{9D8B030D-6E8A-4147-A177-3AD203B41FA5}">
                      <a16:colId xmlns:a16="http://schemas.microsoft.com/office/drawing/2014/main" val="1986384550"/>
                    </a:ext>
                  </a:extLst>
                </a:gridCol>
                <a:gridCol w="1225193">
                  <a:extLst>
                    <a:ext uri="{9D8B030D-6E8A-4147-A177-3AD203B41FA5}">
                      <a16:colId xmlns:a16="http://schemas.microsoft.com/office/drawing/2014/main" val="4044218196"/>
                    </a:ext>
                  </a:extLst>
                </a:gridCol>
                <a:gridCol w="1305298">
                  <a:extLst>
                    <a:ext uri="{9D8B030D-6E8A-4147-A177-3AD203B41FA5}">
                      <a16:colId xmlns:a16="http://schemas.microsoft.com/office/drawing/2014/main" val="2595147659"/>
                    </a:ext>
                  </a:extLst>
                </a:gridCol>
                <a:gridCol w="1392522">
                  <a:extLst>
                    <a:ext uri="{9D8B030D-6E8A-4147-A177-3AD203B41FA5}">
                      <a16:colId xmlns:a16="http://schemas.microsoft.com/office/drawing/2014/main" val="4273874661"/>
                    </a:ext>
                  </a:extLst>
                </a:gridCol>
                <a:gridCol w="1392573">
                  <a:extLst>
                    <a:ext uri="{9D8B030D-6E8A-4147-A177-3AD203B41FA5}">
                      <a16:colId xmlns:a16="http://schemas.microsoft.com/office/drawing/2014/main" val="4293609896"/>
                    </a:ext>
                  </a:extLst>
                </a:gridCol>
                <a:gridCol w="1308683">
                  <a:extLst>
                    <a:ext uri="{9D8B030D-6E8A-4147-A177-3AD203B41FA5}">
                      <a16:colId xmlns:a16="http://schemas.microsoft.com/office/drawing/2014/main" val="3942458846"/>
                    </a:ext>
                  </a:extLst>
                </a:gridCol>
                <a:gridCol w="1375794">
                  <a:extLst>
                    <a:ext uri="{9D8B030D-6E8A-4147-A177-3AD203B41FA5}">
                      <a16:colId xmlns:a16="http://schemas.microsoft.com/office/drawing/2014/main" val="1978766218"/>
                    </a:ext>
                  </a:extLst>
                </a:gridCol>
              </a:tblGrid>
              <a:tr h="724259">
                <a:tc>
                  <a:txBody>
                    <a:bodyPr/>
                    <a:lstStyle/>
                    <a:p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2.1. З. Использование ресурсов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используются ресурсы.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используются внутрисистемные ресурсы, данные в условиях задачи.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целенаправленный выбор ресурсов для решения задачи.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использует  ресурсы, не входящие в описанную в задаче систему.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создает производные ресурсы из всех доступных.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используются ранее не известные для данной задачи ресурсы.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568257"/>
                  </a:ext>
                </a:extLst>
              </a:tr>
              <a:tr h="724259">
                <a:tc>
                  <a:txBody>
                    <a:bodyPr/>
                    <a:lstStyle/>
                    <a:p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2.2. И. Использование аналогий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используются аналогии.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использование аналогий и сравнений с подобными системами.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выбрана аналогия по имеющемуся противоречию (или по способу его разрешения).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аналогичные решения изменены в соответствии с искомой функцией.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аналогия с ИКР.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найдены новые принципы для построения аналогий.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238299"/>
                  </a:ext>
                </a:extLst>
              </a:tr>
              <a:tr h="1013963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2.3. К. Гибкость (способность генерировать большое количество разнообразных идей)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нет идей решения.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использует известные решения.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использует несколько известных решений.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развивает известные решения.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предлагает новые решения.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предлагает новые принципы решения.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213545"/>
                  </a:ext>
                </a:extLst>
              </a:tr>
              <a:tr h="724259">
                <a:tc>
                  <a:txBody>
                    <a:bodyPr/>
                    <a:lstStyle/>
                    <a:p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2.4. Л. Применение приемов разрешения противоречий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использует приемы.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использует известные для данной задачи приемы.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использует известное сочетание приемов.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использует новое сочетание приемов.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использует приемы, ранее не применявшиеся в данной задаче.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найдены новые приемы или эффекты.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278185"/>
                  </a:ext>
                </a:extLst>
              </a:tr>
              <a:tr h="724259">
                <a:tc>
                  <a:txBody>
                    <a:bodyPr/>
                    <a:lstStyle/>
                    <a:p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3.1. М. Чувствительность к разрешению противоречий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предлагаемые решения не разрешают противоречия.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предлагаемые решения частично разрешают противоречие.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выбирается решение с наименьшими отрицательными последствиями.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разрешено основное противоречие.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найдено новое решение.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найденное решение – основа для получения нового принципа.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632928"/>
                  </a:ext>
                </a:extLst>
              </a:tr>
              <a:tr h="724259">
                <a:tc>
                  <a:txBody>
                    <a:bodyPr/>
                    <a:lstStyle/>
                    <a:p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3.2. Н. Критичность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оценивает найденные решения.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оценивает по аналогии с известными решениями.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выбирает наиболее идеальное решение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найденное решение изменено в соответствии с идеальным решением.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найденное решение оценивается с точки зрения применимости в других задачах.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найденное решение – основа для получения нового принципа.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192122"/>
                  </a:ext>
                </a:extLst>
              </a:tr>
              <a:tr h="482840">
                <a:tc>
                  <a:txBody>
                    <a:bodyPr/>
                    <a:lstStyle/>
                    <a:p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3.3. О. Оригинальность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стереотипное решение (в соответствии с вектором инерции).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использовано известное решение.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предлагается несколько решений.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изменяются известные решения.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найдено новое решение.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найден новый принцип решения.</a:t>
                      </a:r>
                    </a:p>
                  </a:txBody>
                  <a:tcPr marL="54319" marR="54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2807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558024-D621-4527-AB34-981AA0E35F83}"/>
              </a:ext>
            </a:extLst>
          </p:cNvPr>
          <p:cNvSpPr txBox="1"/>
          <p:nvPr/>
        </p:nvSpPr>
        <p:spPr>
          <a:xfrm>
            <a:off x="130214" y="251767"/>
            <a:ext cx="7462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Шкала изобретательности. СИНТЕЗ. ОЦЕНКА.</a:t>
            </a:r>
          </a:p>
        </p:txBody>
      </p:sp>
    </p:spTree>
    <p:extLst>
      <p:ext uri="{BB962C8B-B14F-4D97-AF65-F5344CB8AC3E}">
        <p14:creationId xmlns:p14="http://schemas.microsoft.com/office/powerpoint/2010/main" val="32408302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B80AF9B0-90B0-478C-861E-1BF1E16839FA}"/>
              </a:ext>
            </a:extLst>
          </p:cNvPr>
          <p:cNvSpPr txBox="1">
            <a:spLocks/>
          </p:cNvSpPr>
          <p:nvPr/>
        </p:nvSpPr>
        <p:spPr>
          <a:xfrm>
            <a:off x="238666" y="1231820"/>
            <a:ext cx="8682049" cy="511743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/>
              <a:buChar char="}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5425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+mn-lt"/>
              </a:defRPr>
            </a:lvl2pPr>
            <a:lvl3pPr marL="915988" indent="-228600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201738" indent="-1714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430338" indent="-1143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5pPr>
            <a:lvl6pPr marL="18875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6pPr>
            <a:lvl7pPr marL="23447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7pPr>
            <a:lvl8pPr marL="28019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8pPr>
            <a:lvl9pPr marL="32591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 dirty="0"/>
              <a:t>Постановка цели (вводная, промежуточная, итоговая, мониторинг обучения, подбор специалистов для работы в команде, корректировка программ обучения, оценка методик развития творческих способностей)</a:t>
            </a:r>
          </a:p>
          <a:p>
            <a:r>
              <a:rPr lang="ru-RU" kern="0" dirty="0"/>
              <a:t>Выбор компонентов мышления, соответствующих цели диагностики</a:t>
            </a:r>
          </a:p>
          <a:p>
            <a:r>
              <a:rPr lang="ru-RU" kern="0" dirty="0"/>
              <a:t>Выбор задач (тестовых заданий, методов оценки), соответствующих выбранным компонентам мышления</a:t>
            </a:r>
          </a:p>
          <a:p>
            <a:r>
              <a:rPr lang="ru-RU" kern="0" dirty="0"/>
              <a:t>Проведение процедуры диагностики (решение задач, оценка методов и т.д.)</a:t>
            </a:r>
          </a:p>
          <a:p>
            <a:r>
              <a:rPr lang="ru-RU" kern="0" dirty="0"/>
              <a:t>Анализ результатов (по таблице «Шкала изобретательности»)</a:t>
            </a:r>
          </a:p>
          <a:p>
            <a:r>
              <a:rPr lang="ru-RU" kern="0" dirty="0"/>
              <a:t>Сравнение результатов с имеющейся статистикой</a:t>
            </a:r>
          </a:p>
          <a:p>
            <a:r>
              <a:rPr lang="ru-RU" kern="0" dirty="0"/>
              <a:t>Выводы и рекомендации</a:t>
            </a:r>
          </a:p>
          <a:p>
            <a:endParaRPr lang="ru-RU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73235-5392-4E08-997C-BA982ACD6F2A}"/>
              </a:ext>
            </a:extLst>
          </p:cNvPr>
          <p:cNvSpPr txBox="1"/>
          <p:nvPr/>
        </p:nvSpPr>
        <p:spPr>
          <a:xfrm>
            <a:off x="238665" y="324079"/>
            <a:ext cx="5432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Порядок проведения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22435712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BF002B6-9F12-4560-91F0-FB2891226C1B}"/>
              </a:ext>
            </a:extLst>
          </p:cNvPr>
          <p:cNvSpPr txBox="1">
            <a:spLocks/>
          </p:cNvSpPr>
          <p:nvPr/>
        </p:nvSpPr>
        <p:spPr>
          <a:xfrm>
            <a:off x="238666" y="1081345"/>
            <a:ext cx="8682049" cy="51174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120000"/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sz="2400" dirty="0"/>
              <a:t>Неограниченное время выполнения заданий;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/>
              <a:t>Индивидуальный подход к оценке результатов;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/>
              <a:t>Минимальное влияние соревновательности при проведении диагностики;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/>
              <a:t>Желательно, чтобы исследование творческих способностей проводилось в обычной жизненной ситуации, когда испытуемый может иметь свободный доступ к дополнительной информации по предмету заданий.</a:t>
            </a:r>
          </a:p>
          <a:p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2DF14-2CD9-4C44-80BC-7F67A32DD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5848" y="5168477"/>
            <a:ext cx="2992534" cy="159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32CD5-E07D-40BA-9BC9-5529F07C9BAF}"/>
              </a:ext>
            </a:extLst>
          </p:cNvPr>
          <p:cNvSpPr txBox="1"/>
          <p:nvPr/>
        </p:nvSpPr>
        <p:spPr>
          <a:xfrm>
            <a:off x="238665" y="514770"/>
            <a:ext cx="6312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/>
              <a:t>Условия проведения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29144739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09AE9A-DC4F-44AB-8994-39645E1D1A66}"/>
              </a:ext>
            </a:extLst>
          </p:cNvPr>
          <p:cNvSpPr txBox="1"/>
          <p:nvPr/>
        </p:nvSpPr>
        <p:spPr>
          <a:xfrm>
            <a:off x="159151" y="341982"/>
            <a:ext cx="6218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Требования к заданиям диагностики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148B2A-3022-4447-B3F8-67035983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605" y="578876"/>
            <a:ext cx="2657343" cy="123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1">
            <a:extLst>
              <a:ext uri="{FF2B5EF4-FFF2-40B4-BE49-F238E27FC236}">
                <a16:creationId xmlns:a16="http://schemas.microsoft.com/office/drawing/2014/main" id="{7CDEFEFC-2E38-4E65-8193-33BDE9AD9FE5}"/>
              </a:ext>
            </a:extLst>
          </p:cNvPr>
          <p:cNvSpPr txBox="1">
            <a:spLocks/>
          </p:cNvSpPr>
          <p:nvPr/>
        </p:nvSpPr>
        <p:spPr>
          <a:xfrm>
            <a:off x="230975" y="1911856"/>
            <a:ext cx="8682049" cy="412821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120000"/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2800"/>
              <a:t>доступность, соответствие возрасту обучающихся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заинтересованность, красота формулировок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вариативность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валидность (соответствие теста измеряемому признаку)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надежность (защита от случайности)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репрезентативность (то, насколько выборка стандартизации позволяет применять тест на широкой популяции)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539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E07D52B9-21F9-4693-9D1B-A0396B33069F}"/>
              </a:ext>
            </a:extLst>
          </p:cNvPr>
          <p:cNvSpPr txBox="1">
            <a:spLocks/>
          </p:cNvSpPr>
          <p:nvPr/>
        </p:nvSpPr>
        <p:spPr>
          <a:xfrm>
            <a:off x="238666" y="1081345"/>
            <a:ext cx="8682049" cy="5117435"/>
          </a:xfrm>
          <a:prstGeom prst="rect">
            <a:avLst/>
          </a:prstGeom>
        </p:spPr>
        <p:txBody>
          <a:bodyPr/>
          <a:lstStyle>
            <a:lvl1pPr marL="233363" indent="-233363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/>
              <a:buChar char="}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5425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+mn-lt"/>
              </a:defRPr>
            </a:lvl2pPr>
            <a:lvl3pPr marL="915988" indent="-228600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201738" indent="-1714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430338" indent="-1143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5pPr>
            <a:lvl6pPr marL="18875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6pPr>
            <a:lvl7pPr marL="23447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7pPr>
            <a:lvl8pPr marL="28019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8pPr>
            <a:lvl9pPr marL="32591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kern="0" dirty="0"/>
              <a:t>Задание комплексное – оцениваются несколько компонентов мышления (А. Компонентный анализ; Б. Структурный анализ; Г. Переход в н/с; Е. Чувствительность к противоречиям; К. Гибкость; Н. Чувствительность к разрешению противоречий.)</a:t>
            </a:r>
          </a:p>
          <a:p>
            <a:r>
              <a:rPr lang="ru-RU" sz="2000" kern="0" dirty="0"/>
              <a:t>Задание используется для вводной диагностики (и реже для итоговой)</a:t>
            </a:r>
          </a:p>
          <a:p>
            <a:r>
              <a:rPr lang="ru-RU" sz="2000" kern="0" dirty="0"/>
              <a:t>Задание может использоваться для слушателей разных возрастов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B8AC9-00AD-482E-8A21-2E52DCB563D8}"/>
              </a:ext>
            </a:extLst>
          </p:cNvPr>
          <p:cNvSpPr txBox="1"/>
          <p:nvPr/>
        </p:nvSpPr>
        <p:spPr>
          <a:xfrm>
            <a:off x="238666" y="474554"/>
            <a:ext cx="6330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Персонаж для мультфильма. Разбор </a:t>
            </a:r>
          </a:p>
        </p:txBody>
      </p:sp>
    </p:spTree>
    <p:extLst>
      <p:ext uri="{BB962C8B-B14F-4D97-AF65-F5344CB8AC3E}">
        <p14:creationId xmlns:p14="http://schemas.microsoft.com/office/powerpoint/2010/main" val="3658064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29DD0E-BD47-4A75-B55C-2B644C391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60"/>
          <a:stretch/>
        </p:blipFill>
        <p:spPr bwMode="auto">
          <a:xfrm>
            <a:off x="266197" y="1015067"/>
            <a:ext cx="8726259" cy="477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4DA340-7EFB-48A8-9E35-2863F940D70B}"/>
              </a:ext>
            </a:extLst>
          </p:cNvPr>
          <p:cNvSpPr txBox="1"/>
          <p:nvPr/>
        </p:nvSpPr>
        <p:spPr>
          <a:xfrm>
            <a:off x="568492" y="368736"/>
            <a:ext cx="8118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Персонаж для м/ф («волшебное облако»). Разбор </a:t>
            </a:r>
          </a:p>
        </p:txBody>
      </p:sp>
    </p:spTree>
    <p:extLst>
      <p:ext uri="{BB962C8B-B14F-4D97-AF65-F5344CB8AC3E}">
        <p14:creationId xmlns:p14="http://schemas.microsoft.com/office/powerpoint/2010/main" val="39772338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BAC87AF-BE22-4DE5-BE10-753D49E6D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653125"/>
              </p:ext>
            </p:extLst>
          </p:nvPr>
        </p:nvGraphicFramePr>
        <p:xfrm>
          <a:off x="601459" y="1355212"/>
          <a:ext cx="7941081" cy="506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3" imgW="6153137" imgH="3228778" progId="Excel.Chart.8">
                  <p:embed/>
                </p:oleObj>
              </mc:Choice>
              <mc:Fallback>
                <p:oleObj name="Chart" r:id="rId3" imgW="6153137" imgH="3228778" progId="Excel.Chart.8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2BAC87AF-BE22-4DE5-BE10-753D49E6D12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59" y="1355212"/>
                        <a:ext cx="7941081" cy="5061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9CBE8D-EB34-48C9-826B-440760A0571B}"/>
              </a:ext>
            </a:extLst>
          </p:cNvPr>
          <p:cNvSpPr txBox="1"/>
          <p:nvPr/>
        </p:nvSpPr>
        <p:spPr>
          <a:xfrm>
            <a:off x="577516" y="529389"/>
            <a:ext cx="600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Итог работы группы на семинарах</a:t>
            </a:r>
          </a:p>
        </p:txBody>
      </p:sp>
    </p:spTree>
    <p:extLst>
      <p:ext uri="{BB962C8B-B14F-4D97-AF65-F5344CB8AC3E}">
        <p14:creationId xmlns:p14="http://schemas.microsoft.com/office/powerpoint/2010/main" val="29585880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ED6B1D7-3778-4E0D-BC55-72A7F36CE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977251"/>
              </p:ext>
            </p:extLst>
          </p:nvPr>
        </p:nvGraphicFramePr>
        <p:xfrm>
          <a:off x="262045" y="1055896"/>
          <a:ext cx="8642673" cy="492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hart" r:id="rId3" imgW="6153137" imgH="2962236" progId="Excel.Chart.8">
                  <p:embed/>
                </p:oleObj>
              </mc:Choice>
              <mc:Fallback>
                <p:oleObj name="Chart" r:id="rId3" imgW="6153137" imgH="2962236" progId="Excel.Chart.8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3ED6B1D7-3778-4E0D-BC55-72A7F36CE63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45" y="1055896"/>
                        <a:ext cx="8642673" cy="492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22C2B66-C18B-43F3-9E77-E98A1CFD530A}"/>
              </a:ext>
            </a:extLst>
          </p:cNvPr>
          <p:cNvSpPr txBox="1"/>
          <p:nvPr/>
        </p:nvSpPr>
        <p:spPr>
          <a:xfrm>
            <a:off x="372979" y="505326"/>
            <a:ext cx="447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Статистика</a:t>
            </a:r>
          </a:p>
        </p:txBody>
      </p:sp>
    </p:spTree>
    <p:extLst>
      <p:ext uri="{BB962C8B-B14F-4D97-AF65-F5344CB8AC3E}">
        <p14:creationId xmlns:p14="http://schemas.microsoft.com/office/powerpoint/2010/main" val="36075044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3616E8-73F2-42BF-BF03-46EBD8FB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48" y="956278"/>
            <a:ext cx="8620799" cy="378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15F6BF-1D11-4F2F-82DD-2EE83A561C9D}"/>
              </a:ext>
            </a:extLst>
          </p:cNvPr>
          <p:cNvSpPr txBox="1"/>
          <p:nvPr/>
        </p:nvSpPr>
        <p:spPr>
          <a:xfrm>
            <a:off x="539552" y="473978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Итоговая диагностика показывает, что в результате обучения уровень развития качеств изобретательского мышления не просто вырос, постепенно изменяется структура мышления – человек может максимально проявлять все качества мышления на всех стадиях решения изобретательских задач.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02C8C-80AD-4A6E-AF27-A10FAF292FF5}"/>
              </a:ext>
            </a:extLst>
          </p:cNvPr>
          <p:cNvSpPr txBox="1"/>
          <p:nvPr/>
        </p:nvSpPr>
        <p:spPr>
          <a:xfrm>
            <a:off x="309740" y="397039"/>
            <a:ext cx="4875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Индивидуальная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424956149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C528DF-C4D1-4317-9000-2C5C59B0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88" y="1265369"/>
            <a:ext cx="8675936" cy="427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70BE0-BF28-4CF0-BECA-BA807B25FC20}"/>
              </a:ext>
            </a:extLst>
          </p:cNvPr>
          <p:cNvSpPr txBox="1"/>
          <p:nvPr/>
        </p:nvSpPr>
        <p:spPr>
          <a:xfrm>
            <a:off x="634462" y="470919"/>
            <a:ext cx="8413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Области применения «Шкалы изобретательности»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4056603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1F43C1-3BAD-4E8B-AFE3-5774EF71AA11}"/>
              </a:ext>
            </a:extLst>
          </p:cNvPr>
          <p:cNvSpPr txBox="1"/>
          <p:nvPr/>
        </p:nvSpPr>
        <p:spPr>
          <a:xfrm>
            <a:off x="254643" y="254643"/>
            <a:ext cx="331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Задача о городской стене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8429A-F720-406D-A240-0FB15D36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43" y="676534"/>
            <a:ext cx="2997843" cy="346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5992422-3DB3-431A-B411-8117C67DC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689" y="676533"/>
            <a:ext cx="5215668" cy="34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19B4411-57CF-4EFD-B53E-A8D21080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43" y="3429000"/>
            <a:ext cx="4627876" cy="30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DE72A-5B20-4346-8ED4-57D81AF366DC}"/>
              </a:ext>
            </a:extLst>
          </p:cNvPr>
          <p:cNvSpPr txBox="1"/>
          <p:nvPr/>
        </p:nvSpPr>
        <p:spPr>
          <a:xfrm>
            <a:off x="5046562" y="4386805"/>
            <a:ext cx="3842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Перед Вами три Кремля (старинных городских укреплений). Сформулируйте противоречия, которые решались при постройке этих крепостей.</a:t>
            </a:r>
          </a:p>
        </p:txBody>
      </p:sp>
    </p:spTree>
    <p:extLst>
      <p:ext uri="{BB962C8B-B14F-4D97-AF65-F5344CB8AC3E}">
        <p14:creationId xmlns:p14="http://schemas.microsoft.com/office/powerpoint/2010/main" val="185273122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id="{CDD5A231-D0A8-4D9E-9BF7-B05969D77B64}"/>
              </a:ext>
            </a:extLst>
          </p:cNvPr>
          <p:cNvSpPr txBox="1">
            <a:spLocks/>
          </p:cNvSpPr>
          <p:nvPr/>
        </p:nvSpPr>
        <p:spPr bwMode="auto">
          <a:xfrm>
            <a:off x="0" y="585337"/>
            <a:ext cx="9144000" cy="63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/>
              <a:buChar char="}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5425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+mn-lt"/>
              </a:defRPr>
            </a:lvl2pPr>
            <a:lvl3pPr marL="915988" indent="-228600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201738" indent="-1714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430338" indent="-1143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5pPr>
            <a:lvl6pPr marL="18875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6pPr>
            <a:lvl7pPr marL="23447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7pPr>
            <a:lvl8pPr marL="28019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8pPr>
            <a:lvl9pPr marL="32591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/>
              <a:buChar char="}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Основы системы сертификации «Икар и Дедал»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Материалы конференции Саммита разработчиков ТРИЗ в 2015 году 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Программы обучения ТРИЗ Г.С. Альтшуллера «Икар и Дедал» 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Декларация Саммита разработчиков ТРИЗ 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Документ «Основы знаний по ТРИЗ. Версия 1.0» и его вторая версия.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/>
              <a:buChar char="}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Выделяются три уровня усвоения инструментов ТРИЗ.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1-уровень. Умение решать изобретательскую задачу КАК ЕСТЬ.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2-й уровень. Умение анализировать систему (процесс) КАК ЕСТЬ, находить изобретательские задачи и решать множество изобретательских задач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3-й уровень. Умение прогнозировать эволюцию комплекса систем КАК БУДЕТ, находить пределы принципа действия систем (процессов) и ее элементов. А также навыки 1-го и 2-го уровней.  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/>
              <a:buChar char="}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Юниоров устанавливается только два уровня (первый и второй).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/>
              <a:buChar char="}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 самого первого уровня предъявляются требования к самостоятельной деятельности. 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/>
              <a:buChar char="}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Уровень усвоения инструментов по ТРИЗ имеет шесть градаций: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1) может объяснить, что это означает 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2) может привести примеры использования  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3) Может применить в учебных заданиях с подсказками (справками)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4) Может применить в учебных заданиях без подсказок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5) Может применять в практической деятельности 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6) Может приводить примеры модификаций и развивать инструмент.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/>
              <a:buChar char="}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Знания, которые напрямую не связаны с постановкой и решением изобретательских задач, но важны для усвоения ТРИЗ, оцениваются по трем уровням усвоения: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1s) В общем виде, поверхностно 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2s) Детально с примерами  </a:t>
            </a:r>
          </a:p>
          <a:p>
            <a:pPr marL="573088" marR="0" lvl="1" indent="-225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3s) С логикой развития.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/>
              <a:buChar char="}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получения того или иного уровня сертификации специалисту требуется усвоение определенного набора инструментов ТРИЗ на требуемом уровне и с учетом специализации.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91DBB5-570C-4ACA-9D32-8AEFBCD729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2396" y="388088"/>
            <a:ext cx="1977491" cy="1558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9970AF-2CE1-4113-830E-333072762CE0}"/>
              </a:ext>
            </a:extLst>
          </p:cNvPr>
          <p:cNvSpPr txBox="1"/>
          <p:nvPr/>
        </p:nvSpPr>
        <p:spPr>
          <a:xfrm>
            <a:off x="123824" y="302047"/>
            <a:ext cx="652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Сертификация по системе Икар и Дедал</a:t>
            </a:r>
          </a:p>
        </p:txBody>
      </p:sp>
    </p:spTree>
    <p:extLst>
      <p:ext uri="{BB962C8B-B14F-4D97-AF65-F5344CB8AC3E}">
        <p14:creationId xmlns:p14="http://schemas.microsoft.com/office/powerpoint/2010/main" val="35452041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681C04-77BD-4F89-8ACF-F7D6846E8824}"/>
              </a:ext>
            </a:extLst>
          </p:cNvPr>
          <p:cNvSpPr txBox="1"/>
          <p:nvPr/>
        </p:nvSpPr>
        <p:spPr>
          <a:xfrm flipH="1">
            <a:off x="60905" y="160381"/>
            <a:ext cx="564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Сертификация 1 уровень Дидактика (педагоги)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2C8B9-A748-45CE-A2D4-66148E2A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989"/>
            <a:ext cx="9144000" cy="61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7919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EE61D-FB5C-4147-93B6-3C1DF01DCD69}"/>
              </a:ext>
            </a:extLst>
          </p:cNvPr>
          <p:cNvSpPr txBox="1"/>
          <p:nvPr/>
        </p:nvSpPr>
        <p:spPr>
          <a:xfrm>
            <a:off x="257175" y="181084"/>
            <a:ext cx="593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Основные блоки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83911-E33B-4685-9E0E-A8E72006D025}"/>
              </a:ext>
            </a:extLst>
          </p:cNvPr>
          <p:cNvSpPr txBox="1"/>
          <p:nvPr/>
        </p:nvSpPr>
        <p:spPr>
          <a:xfrm>
            <a:off x="130630" y="604588"/>
            <a:ext cx="89028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u="sng" dirty="0"/>
              <a:t>Анализ развития систем, выявление изобретательских задач</a:t>
            </a:r>
          </a:p>
          <a:p>
            <a:r>
              <a:rPr lang="ru-RU" dirty="0"/>
              <a:t>Допустить недопустимое, ММЧ, компонентно-структурный анализ, потоковый анализ, причинно-следственный анализ, уровни изобретений, функциональный анализ, анализ на основе системного оператора, системный </a:t>
            </a:r>
            <a:r>
              <a:rPr lang="ru-RU" dirty="0" err="1"/>
              <a:t>онто</a:t>
            </a:r>
            <a:r>
              <a:rPr lang="ru-RU" dirty="0"/>
              <a:t> и филогенез, анализ </a:t>
            </a:r>
            <a:r>
              <a:rPr lang="ru-RU" dirty="0" err="1"/>
              <a:t>вепольный</a:t>
            </a:r>
            <a:r>
              <a:rPr lang="ru-RU" dirty="0"/>
              <a:t>, анализ </a:t>
            </a:r>
            <a:r>
              <a:rPr lang="ru-RU" dirty="0" err="1"/>
              <a:t>элепольный</a:t>
            </a:r>
            <a:endParaRPr lang="ru-RU" dirty="0"/>
          </a:p>
          <a:p>
            <a:r>
              <a:rPr lang="ru-RU" dirty="0"/>
              <a:t>2. </a:t>
            </a:r>
            <a:r>
              <a:rPr lang="ru-RU" u="sng" dirty="0"/>
              <a:t>Решение изобретательских задач</a:t>
            </a:r>
          </a:p>
          <a:p>
            <a:r>
              <a:rPr lang="ru-RU" dirty="0"/>
              <a:t>АП, АИСТ, аналогии, АРИЗ, ВПР, изобретательская задача, Х-элемент, КП, ММЧ, ОЗ, ОВ, приемы разрешения противоречий, ТП, ПТ, таблица приемов устранения ТП, типовые поля и вещества, шаблон формулировки ПТ, шаг назад от ИКР, функция, модель функции, ИКР, поле взаимодействия, принципы разрешения противоречий, система стандартов на решение изобретательских задач, </a:t>
            </a:r>
            <a:r>
              <a:rPr lang="ru-RU" dirty="0" err="1"/>
              <a:t>элеполь</a:t>
            </a:r>
            <a:endParaRPr lang="ru-RU" dirty="0"/>
          </a:p>
          <a:p>
            <a:r>
              <a:rPr lang="ru-RU" dirty="0"/>
              <a:t>3. </a:t>
            </a:r>
            <a:r>
              <a:rPr lang="ru-RU" u="sng" dirty="0"/>
              <a:t>Развитие Творческого Воображения</a:t>
            </a:r>
          </a:p>
          <a:p>
            <a:r>
              <a:rPr lang="ru-RU" dirty="0"/>
              <a:t>ММЧ, перенос свойств, МФО, морфологический анализ, психологическая инерция, </a:t>
            </a:r>
            <a:r>
              <a:rPr lang="ru-RU" dirty="0" err="1"/>
              <a:t>эвроритм</a:t>
            </a:r>
            <a:r>
              <a:rPr lang="ru-RU" dirty="0"/>
              <a:t>, ИКР, </a:t>
            </a:r>
            <a:r>
              <a:rPr lang="ru-RU" dirty="0" err="1"/>
              <a:t>синектика</a:t>
            </a:r>
            <a:r>
              <a:rPr lang="ru-RU" dirty="0"/>
              <a:t>, синтез сказок, приемы фантазирования, системный оператор</a:t>
            </a:r>
          </a:p>
          <a:p>
            <a:r>
              <a:rPr lang="ru-RU" u="sng" dirty="0"/>
              <a:t>4. Законы развития систем. Законы развития технических систем</a:t>
            </a:r>
          </a:p>
          <a:p>
            <a:r>
              <a:rPr lang="ru-RU" dirty="0"/>
              <a:t>Переход на микроуровень, переход на макроуровень</a:t>
            </a:r>
          </a:p>
          <a:p>
            <a:r>
              <a:rPr lang="ru-RU" dirty="0"/>
              <a:t>5. </a:t>
            </a:r>
            <a:r>
              <a:rPr lang="ru-RU" u="sng" dirty="0"/>
              <a:t>ТРТЛ. ЖСТЛ. КТЛ.</a:t>
            </a:r>
          </a:p>
          <a:p>
            <a:r>
              <a:rPr lang="ru-RU" dirty="0"/>
              <a:t>6. </a:t>
            </a:r>
            <a:r>
              <a:rPr lang="ru-RU" u="sng" dirty="0"/>
              <a:t>История ТРИЗ</a:t>
            </a:r>
          </a:p>
          <a:p>
            <a:r>
              <a:rPr lang="ru-RU" dirty="0"/>
              <a:t>7. </a:t>
            </a:r>
            <a:r>
              <a:rPr lang="ru-RU" u="sng" dirty="0"/>
              <a:t>Прогнозирование развития систем методами ТРИЗ</a:t>
            </a:r>
          </a:p>
          <a:p>
            <a:r>
              <a:rPr lang="ru-RU" dirty="0"/>
              <a:t>Линии развития систем, </a:t>
            </a:r>
            <a:r>
              <a:rPr lang="ru-RU" dirty="0" err="1"/>
              <a:t>эвроритм</a:t>
            </a:r>
            <a:r>
              <a:rPr lang="ru-RU" dirty="0"/>
              <a:t>, </a:t>
            </a:r>
            <a:r>
              <a:rPr lang="ru-RU" dirty="0" err="1"/>
              <a:t>фантограмма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61921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518DB8-0681-4C8F-8E7C-ED1EB4B50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" r="1978"/>
          <a:stretch/>
        </p:blipFill>
        <p:spPr>
          <a:xfrm>
            <a:off x="80386" y="499595"/>
            <a:ext cx="8882743" cy="5858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296743-BD92-4243-B6FB-A7711CF401E6}"/>
              </a:ext>
            </a:extLst>
          </p:cNvPr>
          <p:cNvSpPr txBox="1"/>
          <p:nvPr/>
        </p:nvSpPr>
        <p:spPr>
          <a:xfrm>
            <a:off x="110531" y="221068"/>
            <a:ext cx="867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 для учителей начальной школы. 1 модуль</a:t>
            </a:r>
          </a:p>
        </p:txBody>
      </p:sp>
    </p:spTree>
    <p:extLst>
      <p:ext uri="{BB962C8B-B14F-4D97-AF65-F5344CB8AC3E}">
        <p14:creationId xmlns:p14="http://schemas.microsoft.com/office/powerpoint/2010/main" val="99726792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860E3-0D2E-4BAC-BD0A-9A3307942EF1}"/>
              </a:ext>
            </a:extLst>
          </p:cNvPr>
          <p:cNvSpPr txBox="1"/>
          <p:nvPr/>
        </p:nvSpPr>
        <p:spPr>
          <a:xfrm>
            <a:off x="110531" y="221068"/>
            <a:ext cx="867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 для учителей начальной школы. 2 модуль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4EB464-6F84-4A0E-88B7-06D30AD2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811"/>
            <a:ext cx="9144000" cy="57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110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8A585B-C547-4FAB-BE7E-E9310D3DCAE6}"/>
              </a:ext>
            </a:extLst>
          </p:cNvPr>
          <p:cNvSpPr txBox="1"/>
          <p:nvPr/>
        </p:nvSpPr>
        <p:spPr>
          <a:xfrm>
            <a:off x="278296" y="188846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Программа «Творчество в семейной жизни». </a:t>
            </a:r>
          </a:p>
          <a:p>
            <a:r>
              <a:rPr lang="ru-RU" b="1" dirty="0"/>
              <a:t>Занятия по ТРИЗ в родительском клубе.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D81A43-CD51-4D7E-B00E-7064645A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44" b="5858"/>
          <a:stretch/>
        </p:blipFill>
        <p:spPr>
          <a:xfrm>
            <a:off x="120576" y="866480"/>
            <a:ext cx="8865704" cy="56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101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F93EA3-3CB6-40D0-BC3D-D9F7D08298E0}"/>
              </a:ext>
            </a:extLst>
          </p:cNvPr>
          <p:cNvSpPr txBox="1"/>
          <p:nvPr/>
        </p:nvSpPr>
        <p:spPr>
          <a:xfrm>
            <a:off x="0" y="21101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Программа «ТРИЗ для профессионалов будущего». Курс для 7-11 классов и студентов 1-2 курса. Подготовка преподавателей. 1 модуль.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58F03-3BB0-4AF5-8DDE-8A5758C8617A}"/>
              </a:ext>
            </a:extLst>
          </p:cNvPr>
          <p:cNvSpPr txBox="1"/>
          <p:nvPr/>
        </p:nvSpPr>
        <p:spPr>
          <a:xfrm>
            <a:off x="251520" y="1311151"/>
            <a:ext cx="2929002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00B050"/>
                </a:solidFill>
              </a:rPr>
              <a:t>1 ДЕНЬ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1. Программа семинара «ТРИЗ для профессионалов будущего» – общие сведения 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Вводная диагностика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2. Знакомство с ТРИЗ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2.1. Психологическая инерция Изобретательская задача Уровни изобретений 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2.2. Методика решения задач (противоречия, ИКР, ОЗ, ОВ, КП, ВПР ) 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2.3. Методы активизации творческого мышления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3. Методика преподавания ТРИЗ.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3.1. Модель занятия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E0034-6D09-406F-AD83-D1CEE5EE56C2}"/>
              </a:ext>
            </a:extLst>
          </p:cNvPr>
          <p:cNvSpPr txBox="1"/>
          <p:nvPr/>
        </p:nvSpPr>
        <p:spPr>
          <a:xfrm>
            <a:off x="3359426" y="1311151"/>
            <a:ext cx="2929002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2 ДЕНЬ</a:t>
            </a:r>
          </a:p>
          <a:p>
            <a:r>
              <a:rPr lang="ru-RU" sz="1600" b="1" dirty="0"/>
              <a:t>2. Знакомство с ТРИЗ</a:t>
            </a:r>
          </a:p>
          <a:p>
            <a:r>
              <a:rPr lang="ru-RU" sz="1600" b="1" dirty="0"/>
              <a:t>2.4. Методика решения задач (приемы разрешения противоречий, таблица применения приемов разрешения противоречий, знакомство со схемой АРИЗ, шаблон формулировки противоречий)</a:t>
            </a:r>
          </a:p>
          <a:p>
            <a:r>
              <a:rPr lang="ru-RU" sz="1600" b="1" dirty="0"/>
              <a:t>2.5. Системный оператор</a:t>
            </a:r>
          </a:p>
          <a:p>
            <a:r>
              <a:rPr lang="ru-RU" sz="1600" b="1" dirty="0"/>
              <a:t>2.6. Компонентно-структурный и функциональный анализ</a:t>
            </a:r>
          </a:p>
          <a:p>
            <a:r>
              <a:rPr lang="ru-RU" sz="1600" b="1" dirty="0"/>
              <a:t>3. Методика преподавания ТРИЗ </a:t>
            </a:r>
          </a:p>
          <a:p>
            <a:r>
              <a:rPr lang="ru-RU" sz="1600" b="1" dirty="0"/>
              <a:t>3.1. Игры на занятиях по ТРИЗ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DF6D2-DBBE-4F48-91C5-DB0A4A41B28E}"/>
              </a:ext>
            </a:extLst>
          </p:cNvPr>
          <p:cNvSpPr txBox="1"/>
          <p:nvPr/>
        </p:nvSpPr>
        <p:spPr>
          <a:xfrm>
            <a:off x="6467332" y="1311151"/>
            <a:ext cx="2425148" cy="48028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/>
              <a:t>3 ДЕНЬ</a:t>
            </a:r>
          </a:p>
          <a:p>
            <a:pPr>
              <a:lnSpc>
                <a:spcPct val="114000"/>
              </a:lnSpc>
            </a:pPr>
            <a:r>
              <a:rPr lang="ru-RU" b="1" dirty="0"/>
              <a:t>2. Знакомство с ТРИЗ</a:t>
            </a:r>
          </a:p>
          <a:p>
            <a:pPr>
              <a:lnSpc>
                <a:spcPct val="114000"/>
              </a:lnSpc>
            </a:pPr>
            <a:r>
              <a:rPr lang="ru-RU" b="1" dirty="0"/>
              <a:t>2.7. Линии развития систем (моно-би-поли-свертывание)</a:t>
            </a:r>
          </a:p>
          <a:p>
            <a:pPr>
              <a:lnSpc>
                <a:spcPct val="114000"/>
              </a:lnSpc>
            </a:pPr>
            <a:r>
              <a:rPr lang="ru-RU" b="1" dirty="0"/>
              <a:t>2.8. ТРТЛ, ЖСТЛ, КТЛ. История ТРИЗ</a:t>
            </a:r>
          </a:p>
          <a:p>
            <a:pPr>
              <a:lnSpc>
                <a:spcPct val="114000"/>
              </a:lnSpc>
            </a:pPr>
            <a:r>
              <a:rPr lang="ru-RU" b="1" dirty="0"/>
              <a:t>3. Методика преподавания ТРИЗ</a:t>
            </a:r>
          </a:p>
          <a:p>
            <a:pPr>
              <a:lnSpc>
                <a:spcPct val="114000"/>
              </a:lnSpc>
            </a:pPr>
            <a:r>
              <a:rPr lang="ru-RU" b="1" dirty="0"/>
              <a:t>3.3. Знакомство с методикой диагностики </a:t>
            </a:r>
          </a:p>
        </p:txBody>
      </p:sp>
    </p:spTree>
    <p:extLst>
      <p:ext uri="{BB962C8B-B14F-4D97-AF65-F5344CB8AC3E}">
        <p14:creationId xmlns:p14="http://schemas.microsoft.com/office/powerpoint/2010/main" val="24094236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19CBC6-13DB-4B07-923F-3599145A7C98}"/>
              </a:ext>
            </a:extLst>
          </p:cNvPr>
          <p:cNvSpPr txBox="1"/>
          <p:nvPr/>
        </p:nvSpPr>
        <p:spPr>
          <a:xfrm>
            <a:off x="0" y="21101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Программа «ТРИЗ для профессионалов будущего». Курс для 7-11 классов и студентов 1-2 курса. Подготовка преподавателей. 2 модуль.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0A2768-7B21-4936-AB76-590AA0F05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46321"/>
              </p:ext>
            </p:extLst>
          </p:nvPr>
        </p:nvGraphicFramePr>
        <p:xfrm>
          <a:off x="179511" y="1052736"/>
          <a:ext cx="8856984" cy="5130212"/>
        </p:xfrm>
        <a:graphic>
          <a:graphicData uri="http://schemas.openxmlformats.org/drawingml/2006/table">
            <a:tbl>
              <a:tblPr firstRow="1" bandRow="1"/>
              <a:tblGrid>
                <a:gridCol w="309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/>
                        <a:t>1 день</a:t>
                      </a: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2 день</a:t>
                      </a: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600" dirty="0"/>
                        <a:t>3 день</a:t>
                      </a:r>
                    </a:p>
                  </a:txBody>
                  <a:tcPr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Введение. Методы прогнозирования на основе ТРИЗ. Вводная диагностика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Анализ проблемных ситуаций. Моделирование.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Метод Маленьких Человечков.</a:t>
                      </a:r>
                      <a:endParaRPr lang="ru-RU" sz="12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 Методика решения задач. Свертывание и развертывание. Объединение альтернативных систем. Принципы разрешения противоречий.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Перерыв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Перерыв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Перерыв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2. Повторение материалов 1 модуля. Функции систем. Нежелательные эффекты. Виды противоречий. ИКР, закон стремления к идеальности. ВПР. Приемы разрешения противоречий. Линии развития систем. Шаблон формулировки противоречий. Работа с картотекой.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Анализ проблемных ситуаций. Моделирование.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Элепольный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анализ.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 Элементы проектно-исследовательской деятельности. Линии развития систем. Законы развития технических систем.</a:t>
                      </a:r>
                      <a:endParaRPr lang="ru-RU" sz="12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Перерыв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Перерыв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Перерыв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3. Методика преподавания ТРИЗ. Особенности организации занятий. Практическое занятие (работа в группах).</a:t>
                      </a:r>
                      <a:endParaRPr lang="ru-RU" sz="12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Практика решения изобретательских задач.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 Прогнозирование на основе ТРИЗ. Практическое занятие.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Перерыв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Перерыв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Перерыв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Презентация работы групп. Обсуждение работ.</a:t>
                      </a:r>
                      <a:endParaRPr lang="ru-RU" sz="12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 Методы РТВ.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Фантограмма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Эвроритм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(4-х этажная схема фантазирования).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 Заключение. Итоговая диагностика.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77287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4B396-114F-4AA0-823F-6083523C0C34}"/>
              </a:ext>
            </a:extLst>
          </p:cNvPr>
          <p:cNvSpPr txBox="1"/>
          <p:nvPr/>
        </p:nvSpPr>
        <p:spPr>
          <a:xfrm>
            <a:off x="0" y="21101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Программа «ТРИЗ для профессионалов будущего». Курс для 7-11 классов и студентов 1-2 курса. Подготовка преподавателей. 3 модуль.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A60F814-FD17-4D4E-AFCE-3C7C6FA44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8796"/>
              </p:ext>
            </p:extLst>
          </p:nvPr>
        </p:nvGraphicFramePr>
        <p:xfrm>
          <a:off x="0" y="1141500"/>
          <a:ext cx="9144000" cy="4916315"/>
        </p:xfrm>
        <a:graphic>
          <a:graphicData uri="http://schemas.openxmlformats.org/drawingml/2006/table">
            <a:tbl>
              <a:tblPr firstRow="1" firstCol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val="3408037333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937662997"/>
                    </a:ext>
                  </a:extLst>
                </a:gridCol>
              </a:tblGrid>
              <a:tr h="723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chemeClr val="bg1"/>
                          </a:solidFill>
                          <a:effectLst/>
                        </a:rPr>
                        <a:t>Занятие 1. Введение.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Сбор и анализ картотеки. Информационные фонды. Вводная диагностика.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</a:rPr>
                        <a:t>Занятие 10.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Функционально-Стоимостной Анализ (ФСА)– знакомство с методом.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86969"/>
                  </a:ext>
                </a:extLst>
              </a:tr>
              <a:tr h="496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chemeClr val="bg1"/>
                          </a:solidFill>
                          <a:effectLst/>
                        </a:rPr>
                        <a:t>Занятие 2. Повторение.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Компонентно-структурный анализ. Практическое занятие.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</a:rPr>
                        <a:t>Занятие 11.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Указатели эффектов – знакомство с фондами.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7573"/>
                  </a:ext>
                </a:extLst>
              </a:tr>
              <a:tr h="492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chemeClr val="bg1"/>
                          </a:solidFill>
                          <a:effectLst/>
                        </a:rPr>
                        <a:t>Занятие 3. Повторение.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Функция, модель функции. Функциональный анализ. Практическое занятие.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</a:rPr>
                        <a:t>Занятие 12.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Диверсионный анализ – знакомство с методом.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48594"/>
                  </a:ext>
                </a:extLst>
              </a:tr>
              <a:tr h="502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chemeClr val="bg1"/>
                          </a:solidFill>
                          <a:effectLst/>
                        </a:rPr>
                        <a:t>Занятие 4. Повторение.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Элепольный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вепольный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) анализ. Практическое занятие.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</a:rPr>
                        <a:t>Занятие 13.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АРИЗ и его модификации.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5413"/>
                  </a:ext>
                </a:extLst>
              </a:tr>
              <a:tr h="5024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chemeClr val="bg1"/>
                          </a:solidFill>
                          <a:effectLst/>
                        </a:rPr>
                        <a:t>Занятие 5.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Кейсы на разные виды анализа систем. Практическое занятие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</a:rPr>
                        <a:t>Занятие 14.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АРИЗ и его модификации.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49304"/>
                  </a:ext>
                </a:extLst>
              </a:tr>
              <a:tr h="492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chemeClr val="bg1"/>
                          </a:solidFill>
                          <a:effectLst/>
                        </a:rPr>
                        <a:t>Занятие 6.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Система стандартов на решение изобретательских задач.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</a:rPr>
                        <a:t>Занятие 15.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Практика по решению задач. Разбор кейса.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58929"/>
                  </a:ext>
                </a:extLst>
              </a:tr>
              <a:tr h="492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chemeClr val="bg1"/>
                          </a:solidFill>
                          <a:effectLst/>
                        </a:rPr>
                        <a:t>Занятие 7.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Система стандартов на решение изобретательских задач.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</a:rPr>
                        <a:t>Занятие 16.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Практика по решению задач. Разбор кейса.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087364"/>
                  </a:ext>
                </a:extLst>
              </a:tr>
              <a:tr h="342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chemeClr val="bg1"/>
                          </a:solidFill>
                          <a:effectLst/>
                        </a:rPr>
                        <a:t>Занятие 8.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Алгоритм использования стандартов (АИСТ).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</a:rPr>
                        <a:t>Занятие 17. Итоговая диагностика.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Защита работ-проектов.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65406"/>
                  </a:ext>
                </a:extLst>
              </a:tr>
              <a:tr h="342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>
                          <a:solidFill>
                            <a:schemeClr val="bg1"/>
                          </a:solidFill>
                          <a:effectLst/>
                        </a:rPr>
                        <a:t>Занятие 9.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Практика по решению задач. Разбор кейса.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</a:rPr>
                        <a:t>Занятие 18. Заключение.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Защита работ-проектов.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17" marR="5451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9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70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42533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CB93FF2-FD40-47CA-B2FE-DB7C34AC6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52157"/>
              </p:ext>
            </p:extLst>
          </p:nvPr>
        </p:nvGraphicFramePr>
        <p:xfrm>
          <a:off x="140677" y="860807"/>
          <a:ext cx="8832502" cy="5348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9771">
                  <a:extLst>
                    <a:ext uri="{9D8B030D-6E8A-4147-A177-3AD203B41FA5}">
                      <a16:colId xmlns:a16="http://schemas.microsoft.com/office/drawing/2014/main" val="1350334164"/>
                    </a:ext>
                  </a:extLst>
                </a:gridCol>
                <a:gridCol w="718865">
                  <a:extLst>
                    <a:ext uri="{9D8B030D-6E8A-4147-A177-3AD203B41FA5}">
                      <a16:colId xmlns:a16="http://schemas.microsoft.com/office/drawing/2014/main" val="4207960383"/>
                    </a:ext>
                  </a:extLst>
                </a:gridCol>
                <a:gridCol w="1316933">
                  <a:extLst>
                    <a:ext uri="{9D8B030D-6E8A-4147-A177-3AD203B41FA5}">
                      <a16:colId xmlns:a16="http://schemas.microsoft.com/office/drawing/2014/main" val="844637854"/>
                    </a:ext>
                  </a:extLst>
                </a:gridCol>
                <a:gridCol w="1316933">
                  <a:extLst>
                    <a:ext uri="{9D8B030D-6E8A-4147-A177-3AD203B41FA5}">
                      <a16:colId xmlns:a16="http://schemas.microsoft.com/office/drawing/2014/main" val="3889200476"/>
                    </a:ext>
                  </a:extLst>
                </a:gridCol>
              </a:tblGrid>
              <a:tr h="18714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тем (разделов, модулей курса)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Кол-во часов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294834"/>
                  </a:ext>
                </a:extLst>
              </a:tr>
              <a:tr h="354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том числе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851146"/>
                  </a:ext>
                </a:extLst>
              </a:tr>
              <a:tr h="536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лекции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практические занятия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extLst>
                  <a:ext uri="{0D108BD9-81ED-4DB2-BD59-A6C34878D82A}">
                    <a16:rowId xmlns:a16="http://schemas.microsoft.com/office/drawing/2014/main" val="2926860347"/>
                  </a:ext>
                </a:extLst>
              </a:tr>
              <a:tr h="719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 Введение. Прогнозирование виды прогнозирования.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u="sng" dirty="0">
                          <a:effectLst/>
                        </a:rPr>
                        <a:t>Вводная диагностика. Выбор направления специализации.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extLst>
                  <a:ext uri="{0D108BD9-81ED-4DB2-BD59-A6C34878D82A}">
                    <a16:rowId xmlns:a16="http://schemas.microsoft.com/office/drawing/2014/main" val="322993951"/>
                  </a:ext>
                </a:extLst>
              </a:tr>
              <a:tr h="35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 Повторение. Система стандартов на решение изобретательских задач.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extLst>
                  <a:ext uri="{0D108BD9-81ED-4DB2-BD59-A6C34878D82A}">
                    <a16:rowId xmlns:a16="http://schemas.microsoft.com/office/drawing/2014/main" val="1016078586"/>
                  </a:ext>
                </a:extLst>
              </a:tr>
              <a:tr h="901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3. Элементы проектно-исследовательской деятельности. Законы развития систем. Примеры из различных областей (биология, физика, бизнес).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extLst>
                  <a:ext uri="{0D108BD9-81ED-4DB2-BD59-A6C34878D82A}">
                    <a16:rowId xmlns:a16="http://schemas.microsoft.com/office/drawing/2014/main" val="3609225777"/>
                  </a:ext>
                </a:extLst>
              </a:tr>
              <a:tr h="90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4. Применение методов ТРИЗ в различных областях специализации (естественные науки, инженерные науки, медицина, сельское хозяйство, социальные науки, искусство)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extLst>
                  <a:ext uri="{0D108BD9-81ED-4DB2-BD59-A6C34878D82A}">
                    <a16:rowId xmlns:a16="http://schemas.microsoft.com/office/drawing/2014/main" val="383217174"/>
                  </a:ext>
                </a:extLst>
              </a:tr>
              <a:tr h="187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5. Практика решения задач.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extLst>
                  <a:ext uri="{0D108BD9-81ED-4DB2-BD59-A6C34878D82A}">
                    <a16:rowId xmlns:a16="http://schemas.microsoft.com/office/drawing/2014/main" val="3871469231"/>
                  </a:ext>
                </a:extLst>
              </a:tr>
              <a:tr h="35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6. Элементы проектно-исследовательской деятельности.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extLst>
                  <a:ext uri="{0D108BD9-81ED-4DB2-BD59-A6C34878D82A}">
                    <a16:rowId xmlns:a16="http://schemas.microsoft.com/office/drawing/2014/main" val="2631436896"/>
                  </a:ext>
                </a:extLst>
              </a:tr>
              <a:tr h="35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7. Заключение. Итоговая диагностика. Защита проектов.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extLst>
                  <a:ext uri="{0D108BD9-81ED-4DB2-BD59-A6C34878D82A}">
                    <a16:rowId xmlns:a16="http://schemas.microsoft.com/office/drawing/2014/main" val="1583499597"/>
                  </a:ext>
                </a:extLst>
              </a:tr>
              <a:tr h="1871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27" marR="28427" marT="0" marB="0"/>
                </a:tc>
                <a:extLst>
                  <a:ext uri="{0D108BD9-81ED-4DB2-BD59-A6C34878D82A}">
                    <a16:rowId xmlns:a16="http://schemas.microsoft.com/office/drawing/2014/main" val="531716671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82AC71C-A940-47D1-9A5C-C331E67EB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6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Учебно-тематический план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курсу </a:t>
            </a:r>
            <a:r>
              <a:rPr kumimoji="0" lang="ru-RU" alt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«Теория решения изобретательских задач» в рамках программы «</a:t>
            </a:r>
            <a:r>
              <a:rPr kumimoji="0" lang="ru-RU" altLang="ru-RU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kumimoji="0" lang="ru-RU" alt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4. Специализация.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474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D7139-EDA2-4357-A853-1AB64DDEB69C}"/>
              </a:ext>
            </a:extLst>
          </p:cNvPr>
          <p:cNvSpPr txBox="1"/>
          <p:nvPr/>
        </p:nvSpPr>
        <p:spPr>
          <a:xfrm>
            <a:off x="226503" y="411061"/>
            <a:ext cx="86826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ПТ: Если строить сплошную стену, то (+) будет надежная защита, но (-) усложняется оборона</a:t>
            </a:r>
          </a:p>
          <a:p>
            <a:r>
              <a:rPr lang="ru-RU" dirty="0"/>
              <a:t>ПС: Стена должна быть сплошная, чтобы надежно защищать, и должна быть прерывистая, чтобы обеспечить оборону</a:t>
            </a:r>
          </a:p>
          <a:p>
            <a:endParaRPr lang="ru-RU" dirty="0"/>
          </a:p>
          <a:p>
            <a:r>
              <a:rPr lang="ru-RU" dirty="0"/>
              <a:t>2. ПТ: Если строить стены на большой площади, то (+) защищают много пространства, но требуется очень много материалов и времени</a:t>
            </a:r>
          </a:p>
          <a:p>
            <a:r>
              <a:rPr lang="ru-RU" dirty="0"/>
              <a:t>ПС: Стена должна окружать большую площадь, чтобы защитить больше пространства, и должна окружать небольшую площадь, чтобы экономить материалы и время</a:t>
            </a:r>
          </a:p>
          <a:p>
            <a:endParaRPr lang="ru-RU" dirty="0"/>
          </a:p>
          <a:p>
            <a:r>
              <a:rPr lang="ru-RU" dirty="0"/>
              <a:t>3. ПТ: Если увеличивать высоту стены, то (+) трудно ее форсировать, но (-) трудно организовать оборону, дорого</a:t>
            </a:r>
          </a:p>
          <a:p>
            <a:r>
              <a:rPr lang="ru-RU" dirty="0"/>
              <a:t>ПС: Стена должна быть высокая, чтобы врагу было тяжело ее форсировать, и должна быть низкая, чтобы удобнее было ее оборонять</a:t>
            </a:r>
          </a:p>
        </p:txBody>
      </p:sp>
    </p:spTree>
    <p:extLst>
      <p:ext uri="{BB962C8B-B14F-4D97-AF65-F5344CB8AC3E}">
        <p14:creationId xmlns:p14="http://schemas.microsoft.com/office/powerpoint/2010/main" val="378628954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5899B7-633B-42C2-BBCE-3014E1270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" r="989" b="4199"/>
          <a:stretch/>
        </p:blipFill>
        <p:spPr>
          <a:xfrm>
            <a:off x="140678" y="603257"/>
            <a:ext cx="8872695" cy="5837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221534-C317-4767-820F-D4BD59D77698}"/>
              </a:ext>
            </a:extLst>
          </p:cNvPr>
          <p:cNvSpPr txBox="1"/>
          <p:nvPr/>
        </p:nvSpPr>
        <p:spPr>
          <a:xfrm flipH="1">
            <a:off x="60905" y="160381"/>
            <a:ext cx="564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Сертификация 1 уровень Юниоры</a:t>
            </a:r>
          </a:p>
        </p:txBody>
      </p:sp>
    </p:spTree>
    <p:extLst>
      <p:ext uri="{BB962C8B-B14F-4D97-AF65-F5344CB8AC3E}">
        <p14:creationId xmlns:p14="http://schemas.microsoft.com/office/powerpoint/2010/main" val="300557349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578B22-C8E2-4514-B6B2-37DB026BB684}"/>
              </a:ext>
            </a:extLst>
          </p:cNvPr>
          <p:cNvSpPr txBox="1"/>
          <p:nvPr/>
        </p:nvSpPr>
        <p:spPr>
          <a:xfrm>
            <a:off x="190919" y="211019"/>
            <a:ext cx="876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Программа «ТРИЗ для профессионалов будущего». Курс для 7-11 классов и студентов 1-2 курса. Подготовка преподавателей.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53B6007-15A5-4DAC-AF6F-6C4988000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54257"/>
              </p:ext>
            </p:extLst>
          </p:nvPr>
        </p:nvGraphicFramePr>
        <p:xfrm>
          <a:off x="107504" y="1395862"/>
          <a:ext cx="8928992" cy="482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463124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BC2BC-13DE-4627-80D4-AA93AB5CD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4" r="1099"/>
          <a:stretch/>
        </p:blipFill>
        <p:spPr>
          <a:xfrm>
            <a:off x="502416" y="279802"/>
            <a:ext cx="8219551" cy="3350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93A2AE-D507-472C-AB54-22A6A4541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05"/>
          <a:stretch/>
        </p:blipFill>
        <p:spPr>
          <a:xfrm>
            <a:off x="200963" y="3705989"/>
            <a:ext cx="8945409" cy="2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787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Группа 7"/>
          <p:cNvGrpSpPr>
            <a:grpSpLocks/>
          </p:cNvGrpSpPr>
          <p:nvPr/>
        </p:nvGrpSpPr>
        <p:grpSpPr bwMode="auto">
          <a:xfrm>
            <a:off x="892175" y="676275"/>
            <a:ext cx="7504113" cy="5629275"/>
            <a:chOff x="892507" y="675991"/>
            <a:chExt cx="7504113" cy="5629275"/>
          </a:xfrm>
        </p:grpSpPr>
        <p:pic>
          <p:nvPicPr>
            <p:cNvPr id="340995" name="Picture 4" descr="http://900igr.net/datas/geometrija/Prizma/0012-012-Spasibo-za-vnimani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07" y="675991"/>
              <a:ext cx="7504113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9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748" y="5163023"/>
              <a:ext cx="5138737" cy="11223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FAC80904-4029-46D4-A820-67B951817893}"/>
              </a:ext>
            </a:extLst>
          </p:cNvPr>
          <p:cNvSpPr txBox="1">
            <a:spLocks/>
          </p:cNvSpPr>
          <p:nvPr/>
        </p:nvSpPr>
        <p:spPr>
          <a:xfrm>
            <a:off x="238666" y="842806"/>
            <a:ext cx="8719804" cy="5117435"/>
          </a:xfrm>
          <a:prstGeom prst="rect">
            <a:avLst/>
          </a:prstGeom>
        </p:spPr>
        <p:txBody>
          <a:bodyPr/>
          <a:lstStyle>
            <a:lvl1pPr marL="233363" indent="-233363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/>
              <a:buChar char="}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5425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+mn-lt"/>
              </a:defRPr>
            </a:lvl2pPr>
            <a:lvl3pPr marL="915988" indent="-228600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201738" indent="-1714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430338" indent="-1143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5pPr>
            <a:lvl6pPr marL="18875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6pPr>
            <a:lvl7pPr marL="23447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7pPr>
            <a:lvl8pPr marL="28019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8pPr>
            <a:lvl9pPr marL="32591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 3"/>
              <a:buNone/>
            </a:pPr>
            <a:r>
              <a:rPr lang="ru-RU" u="sng" kern="0"/>
              <a:t>Шкала изобретательности </a:t>
            </a:r>
            <a:r>
              <a:rPr lang="ru-RU" kern="0"/>
              <a:t>– методика измерения изобретательского потенциала, включающая:</a:t>
            </a:r>
          </a:p>
          <a:p>
            <a:r>
              <a:rPr lang="ru-RU" kern="0"/>
              <a:t>систему компонентов изобретательского мышления</a:t>
            </a:r>
          </a:p>
          <a:p>
            <a:r>
              <a:rPr lang="ru-RU" kern="0"/>
              <a:t>уровни развития компонентов (на основе уровней изобретательского творчества)</a:t>
            </a:r>
          </a:p>
          <a:p>
            <a:r>
              <a:rPr lang="ru-RU" kern="0"/>
              <a:t>задачи, тестовые задания</a:t>
            </a:r>
          </a:p>
          <a:p>
            <a:r>
              <a:rPr lang="ru-RU" kern="0"/>
              <a:t>способы оценки изобретательского потенциала специалистов, программ, методик</a:t>
            </a:r>
          </a:p>
          <a:p>
            <a:r>
              <a:rPr lang="ru-RU" kern="0"/>
              <a:t>способы анализа и интерпретации результатов</a:t>
            </a:r>
          </a:p>
          <a:p>
            <a:r>
              <a:rPr lang="ru-RU" kern="0"/>
              <a:t>рекомендации по повышению изобретательского потенциала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0581850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>
            <a:extLst>
              <a:ext uri="{FF2B5EF4-FFF2-40B4-BE49-F238E27FC236}">
                <a16:creationId xmlns:a16="http://schemas.microsoft.com/office/drawing/2014/main" id="{620B35C9-DDD5-4281-8F18-4068432D938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030" y="349066"/>
            <a:ext cx="1825996" cy="1232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1B406-9DEE-48EA-A58F-2AFDB36ADA24}"/>
              </a:ext>
            </a:extLst>
          </p:cNvPr>
          <p:cNvSpPr txBox="1"/>
          <p:nvPr/>
        </p:nvSpPr>
        <p:spPr>
          <a:xfrm>
            <a:off x="164845" y="434147"/>
            <a:ext cx="6800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/>
              <a:t>Прототипом </a:t>
            </a:r>
            <a:r>
              <a:rPr lang="ru-RU" dirty="0"/>
              <a:t> для создания компонентно-структурной модели изобретательского мышления являются инструменты ТРИЗ, при создании которых были использованы лучшие результаты изобретательской деятельности.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32D04-AAB4-446D-86FA-1E9A1E8C6DCC}"/>
              </a:ext>
            </a:extLst>
          </p:cNvPr>
          <p:cNvSpPr txBox="1"/>
          <p:nvPr/>
        </p:nvSpPr>
        <p:spPr>
          <a:xfrm>
            <a:off x="29874" y="1666248"/>
            <a:ext cx="8963651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 defTabSz="457200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>
                <a:solidFill>
                  <a:prstClr val="black"/>
                </a:solidFill>
                <a:latin typeface="Calibri" panose="020F0502020204030204"/>
              </a:rPr>
              <a:t>Аналогом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методики диагностики были выбраны методики диагностики творческого (дивергентного) мышления, основанные на модели мышления по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Гилфорду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и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Торренсу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; использованы также подходы Н.В.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Хазратовой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и Н.М.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Гнатко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, доказывающие, что творчество имеет доступные для изучения законы.</a:t>
            </a:r>
          </a:p>
          <a:p>
            <a:pPr marL="109728" algn="just" defTabSz="457200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prstClr val="black"/>
                </a:solidFill>
                <a:latin typeface="Calibri" panose="020F0502020204030204"/>
              </a:rPr>
              <a:t>Основные </a:t>
            </a:r>
            <a:r>
              <a:rPr lang="ru-RU" sz="1900" b="1" u="sng" dirty="0">
                <a:solidFill>
                  <a:prstClr val="black"/>
                </a:solidFill>
                <a:latin typeface="Calibri" panose="020F0502020204030204"/>
              </a:rPr>
              <a:t>недостатки</a:t>
            </a:r>
            <a:r>
              <a:rPr lang="ru-RU" sz="1900" dirty="0">
                <a:solidFill>
                  <a:prstClr val="black"/>
                </a:solidFill>
                <a:latin typeface="Calibri" panose="020F0502020204030204"/>
              </a:rPr>
              <a:t> известных методов диагностики: субъективность, низкая воспроизводимость, а также ограниченность измеряемых компонентов мышления.</a:t>
            </a:r>
          </a:p>
          <a:p>
            <a:pPr marL="109728" defTabSz="457200">
              <a:spcBef>
                <a:spcPts val="600"/>
              </a:spcBef>
              <a:spcAft>
                <a:spcPts val="600"/>
              </a:spcAft>
            </a:pPr>
            <a:r>
              <a:rPr lang="ru-RU" sz="2000" b="1" u="sng" dirty="0">
                <a:solidFill>
                  <a:prstClr val="black"/>
                </a:solidFill>
                <a:latin typeface="Calibri" panose="020F0502020204030204"/>
              </a:rPr>
              <a:t>Отличия методики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:  </a:t>
            </a:r>
          </a:p>
          <a:p>
            <a:pPr marL="452628" indent="-342900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оценка уровня изобретательского мышления на основе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изобретательской деятельности (решения задач)</a:t>
            </a:r>
          </a:p>
          <a:p>
            <a:pPr marL="452628" indent="-342900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использование структуры АРИЗ в качестве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эталона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хода решения изобретательской задачи</a:t>
            </a:r>
          </a:p>
          <a:p>
            <a:pPr marL="452628" indent="-342900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использование уровней изобретательского творчества для определения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уровня изобретательского мышления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72457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3D8E81AB-4973-4A87-920E-F5F3FFF742A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11" y="843907"/>
            <a:ext cx="8148577" cy="5447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6640DF-A4A4-4CDC-B9D1-5AD2DD7DA1F0}"/>
              </a:ext>
            </a:extLst>
          </p:cNvPr>
          <p:cNvSpPr txBox="1"/>
          <p:nvPr/>
        </p:nvSpPr>
        <p:spPr>
          <a:xfrm>
            <a:off x="610565" y="382242"/>
            <a:ext cx="4577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Модель ТРИЗ</a:t>
            </a:r>
          </a:p>
        </p:txBody>
      </p:sp>
    </p:spTree>
    <p:extLst>
      <p:ext uri="{BB962C8B-B14F-4D97-AF65-F5344CB8AC3E}">
        <p14:creationId xmlns:p14="http://schemas.microsoft.com/office/powerpoint/2010/main" val="13085891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AF649A-5D5D-42E0-87A9-A3575B2C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71" y="1138775"/>
            <a:ext cx="8203779" cy="494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AB045-C28F-4176-9C0D-1A05B7ED7BE6}"/>
              </a:ext>
            </a:extLst>
          </p:cNvPr>
          <p:cNvSpPr txBox="1"/>
          <p:nvPr/>
        </p:nvSpPr>
        <p:spPr>
          <a:xfrm>
            <a:off x="327170" y="295683"/>
            <a:ext cx="7288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Системный онтогенез и филогенез мышления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024FBF-99EC-4323-8D5B-DE939BBBEF43}"/>
              </a:ext>
            </a:extLst>
          </p:cNvPr>
          <p:cNvSpPr/>
          <p:nvPr/>
        </p:nvSpPr>
        <p:spPr>
          <a:xfrm>
            <a:off x="8112154" y="2097247"/>
            <a:ext cx="7972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35694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FC0D366-640A-4731-9035-B6E96AD2E37D}"/>
              </a:ext>
            </a:extLst>
          </p:cNvPr>
          <p:cNvSpPr txBox="1">
            <a:spLocks/>
          </p:cNvSpPr>
          <p:nvPr/>
        </p:nvSpPr>
        <p:spPr>
          <a:xfrm>
            <a:off x="125835" y="871620"/>
            <a:ext cx="8900719" cy="5453679"/>
          </a:xfrm>
          <a:prstGeom prst="rect">
            <a:avLst/>
          </a:prstGeom>
        </p:spPr>
        <p:txBody>
          <a:bodyPr vert="horz" numCol="2">
            <a:normAutofit fontScale="70000" lnSpcReduction="20000"/>
          </a:bodyPr>
          <a:lstStyle>
            <a:lvl1pPr marL="365760" indent="-256032" algn="l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fontAlgn="base" latinLnBrk="0" hangingPunct="1">
              <a:lnSpc>
                <a:spcPct val="115000"/>
              </a:lnSpc>
              <a:spcBef>
                <a:spcPts val="324"/>
              </a:spcBef>
              <a:spcAft>
                <a:spcPct val="30000"/>
              </a:spcAft>
              <a:buClr>
                <a:schemeClr val="accent1"/>
              </a:buClr>
              <a:buSzPct val="120000"/>
              <a:buFont typeface="Verdana"/>
              <a:buChar char="◦"/>
              <a:defRPr kumimoji="0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fontAlgn="base" latinLnBrk="0" hangingPunct="1">
              <a:lnSpc>
                <a:spcPct val="115000"/>
              </a:lnSpc>
              <a:spcBef>
                <a:spcPts val="350"/>
              </a:spcBef>
              <a:spcAft>
                <a:spcPct val="30000"/>
              </a:spcAft>
              <a:buClr>
                <a:schemeClr val="accent2"/>
              </a:buClr>
              <a:buSzPct val="100000"/>
              <a:buFont typeface="Wingdings 2"/>
              <a:buChar char=""/>
              <a:defRPr kumimoji="0"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latinLnBrk="0" hangingPunct="1">
              <a:lnSpc>
                <a:spcPct val="115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latinLnBrk="0" hangingPunct="1">
              <a:lnSpc>
                <a:spcPct val="115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fontAlgn="base" latinLnBrk="0" hangingPunct="1">
              <a:lnSpc>
                <a:spcPct val="115000"/>
              </a:lnSpc>
              <a:spcBef>
                <a:spcPts val="35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fontAlgn="base" latinLnBrk="0" hangingPunct="1">
              <a:lnSpc>
                <a:spcPct val="115000"/>
              </a:lnSpc>
              <a:spcBef>
                <a:spcPts val="35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fontAlgn="base" latinLnBrk="0" hangingPunct="1">
              <a:lnSpc>
                <a:spcPct val="115000"/>
              </a:lnSpc>
              <a:spcBef>
                <a:spcPts val="35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fontAlgn="base" latinLnBrk="0" hangingPunct="1">
              <a:lnSpc>
                <a:spcPct val="115000"/>
              </a:lnSpc>
              <a:spcBef>
                <a:spcPts val="350"/>
              </a:spcBef>
              <a:spcAft>
                <a:spcPct val="0"/>
              </a:spcAft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dirty="0">
                <a:solidFill>
                  <a:sysClr val="windowText" lastClr="000000"/>
                </a:solidFill>
              </a:rPr>
              <a:t>I. Анализ.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А. Компонентный анализ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Б. Структурный анализ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В. Анализ функций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Г. Переход в надсистему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Д. Изменение систем во времени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Е. Чувствительность к противоречиям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Ж. Идеальное моделирование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endParaRPr lang="ru-RU" sz="3200" b="0" dirty="0">
              <a:solidFill>
                <a:sysClr val="windowText" lastClr="000000"/>
              </a:solidFill>
            </a:endParaRP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endParaRPr lang="ru-RU" sz="3200" b="0" dirty="0">
              <a:solidFill>
                <a:sysClr val="windowText" lastClr="000000"/>
              </a:solidFill>
            </a:endParaRP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endParaRPr lang="ru-RU" sz="3200" b="0" dirty="0">
              <a:solidFill>
                <a:sysClr val="windowText" lastClr="000000"/>
              </a:solidFill>
            </a:endParaRP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endParaRPr lang="ru-RU" sz="3200" b="0" dirty="0">
              <a:solidFill>
                <a:sysClr val="windowText" lastClr="000000"/>
              </a:solidFill>
            </a:endParaRP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endParaRPr lang="ru-RU" sz="3200" b="0" dirty="0">
              <a:solidFill>
                <a:sysClr val="windowText" lastClr="000000"/>
              </a:solidFill>
            </a:endParaRP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endParaRPr lang="ru-RU" sz="3200" dirty="0">
              <a:solidFill>
                <a:sysClr val="windowText" lastClr="000000"/>
              </a:solidFill>
            </a:endParaRP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endParaRPr lang="ru-RU" sz="3200" b="0" dirty="0">
              <a:solidFill>
                <a:sysClr val="windowText" lastClr="000000"/>
              </a:solidFill>
            </a:endParaRP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dirty="0">
                <a:solidFill>
                  <a:sysClr val="windowText" lastClr="000000"/>
                </a:solidFill>
              </a:rPr>
              <a:t>II. Синтез.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Ж. Использование ресурсов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З. Использование аналогий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И. Гибкость (способность генерировать большое количество разнообразных идей)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К. Применение приемов разрешения противоречий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endParaRPr lang="ru-RU" sz="3200" dirty="0">
              <a:solidFill>
                <a:sysClr val="windowText" lastClr="000000"/>
              </a:solidFill>
            </a:endParaRP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dirty="0">
                <a:solidFill>
                  <a:sysClr val="windowText" lastClr="000000"/>
                </a:solidFill>
              </a:rPr>
              <a:t>III. Оценка.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Л. Чувствительность к разрешению противоречий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М. Критичность</a:t>
            </a:r>
          </a:p>
          <a:p>
            <a:pPr marL="109728" indent="0" fontAlgn="auto">
              <a:lnSpc>
                <a:spcPct val="100000"/>
              </a:lnSpc>
              <a:buClr>
                <a:srgbClr val="2DA2BF"/>
              </a:buClr>
              <a:buFont typeface="Wingdings 3"/>
              <a:buNone/>
              <a:defRPr/>
            </a:pPr>
            <a:r>
              <a:rPr lang="ru-RU" sz="3200" b="0" dirty="0">
                <a:solidFill>
                  <a:sysClr val="windowText" lastClr="000000"/>
                </a:solidFill>
              </a:rPr>
              <a:t>Н. Оригинальность</a:t>
            </a:r>
            <a:endParaRPr lang="ru-RU" b="0" dirty="0">
              <a:solidFill>
                <a:sysClr val="windowText" lastClr="000000"/>
              </a:solidFill>
              <a:latin typeface="Lucida Sans Unicod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53FFD-E6FA-4720-AE84-D54EE35B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45" y="4096502"/>
            <a:ext cx="4104456" cy="215811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19D70-DD3A-4D49-A809-B87DE12A22EC}"/>
              </a:ext>
            </a:extLst>
          </p:cNvPr>
          <p:cNvSpPr txBox="1"/>
          <p:nvPr/>
        </p:nvSpPr>
        <p:spPr>
          <a:xfrm>
            <a:off x="236144" y="272534"/>
            <a:ext cx="5233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Шкала изобретательности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248092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0FBA4DC-77E9-4BD8-AFCD-E13CEC002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95593"/>
              </p:ext>
            </p:extLst>
          </p:nvPr>
        </p:nvGraphicFramePr>
        <p:xfrm>
          <a:off x="25167" y="792290"/>
          <a:ext cx="9093669" cy="56611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1237">
                  <a:extLst>
                    <a:ext uri="{9D8B030D-6E8A-4147-A177-3AD203B41FA5}">
                      <a16:colId xmlns:a16="http://schemas.microsoft.com/office/drawing/2014/main" val="3647459340"/>
                    </a:ext>
                  </a:extLst>
                </a:gridCol>
                <a:gridCol w="1164852">
                  <a:extLst>
                    <a:ext uri="{9D8B030D-6E8A-4147-A177-3AD203B41FA5}">
                      <a16:colId xmlns:a16="http://schemas.microsoft.com/office/drawing/2014/main" val="1608064049"/>
                    </a:ext>
                  </a:extLst>
                </a:gridCol>
                <a:gridCol w="1298113">
                  <a:extLst>
                    <a:ext uri="{9D8B030D-6E8A-4147-A177-3AD203B41FA5}">
                      <a16:colId xmlns:a16="http://schemas.microsoft.com/office/drawing/2014/main" val="3481345227"/>
                    </a:ext>
                  </a:extLst>
                </a:gridCol>
                <a:gridCol w="1362414">
                  <a:extLst>
                    <a:ext uri="{9D8B030D-6E8A-4147-A177-3AD203B41FA5}">
                      <a16:colId xmlns:a16="http://schemas.microsoft.com/office/drawing/2014/main" val="750197338"/>
                    </a:ext>
                  </a:extLst>
                </a:gridCol>
                <a:gridCol w="1375795">
                  <a:extLst>
                    <a:ext uri="{9D8B030D-6E8A-4147-A177-3AD203B41FA5}">
                      <a16:colId xmlns:a16="http://schemas.microsoft.com/office/drawing/2014/main" val="2761022275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3995600199"/>
                    </a:ext>
                  </a:extLst>
                </a:gridCol>
                <a:gridCol w="1359019">
                  <a:extLst>
                    <a:ext uri="{9D8B030D-6E8A-4147-A177-3AD203B41FA5}">
                      <a16:colId xmlns:a16="http://schemas.microsoft.com/office/drawing/2014/main" val="1013449534"/>
                    </a:ext>
                  </a:extLst>
                </a:gridCol>
              </a:tblGrid>
              <a:tr h="209759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 уровень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 уровень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 уровень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 уровень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 уровень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 уровень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567669"/>
                  </a:ext>
                </a:extLst>
              </a:tr>
              <a:tr h="599311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1.1. А. Компонентный анализ.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может выделять элементы системы.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элементы выделяются бессистемно.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выделяет элементы, составляющие конфликтную пару.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выстраивает элементы системы в цепочки по убыванию рангов.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предлагает видоизменения микроструктуры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предлагает способы управления элементами. </a:t>
                      </a: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893134"/>
                  </a:ext>
                </a:extLst>
              </a:tr>
              <a:tr h="74913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1.2. Б. Структурный анализ.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выделены взаимосвязи и взаимодействия.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выделены «однозвенные» взаимосвязи и взаимодействия.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выбор взаимосвязи и взаимодействия необходимые для решения задачи.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изменены существующие взаимосвязи и взаимодействия.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введены новые взаимосвязи и взаимодействия.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исследованы не характерные для данной системы взаимосвязи и взаимодействия.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847935"/>
                  </a:ext>
                </a:extLst>
              </a:tr>
              <a:tr h="74913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1.3. В. Анализ функций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может сформулировать функции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выделяются случайные, не относящиеся к задаче функции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выбирает главную функцию системы, относящуюся к решению задачи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выстраивает цепочки функций, обеспечивающие выполнение главной функции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отделяет функции от их носителей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предлагает способы управления функциями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372860"/>
                  </a:ext>
                </a:extLst>
              </a:tr>
              <a:tr h="72887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1.4. Г. Переход в надсистему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может объединять элементы в систему и/или надсистему.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для объединения используются только внешние признаки.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выбирает из множества систему и/или надсистему, относящуюся к задаче.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элементы выстраиваются в цепочки по возрастанию рангов.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предлагает способы изменения системы.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предлагает способы изменения надсистемы. 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226862"/>
                  </a:ext>
                </a:extLst>
              </a:tr>
              <a:tr h="80906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1.5. Д. Изменение систем во времени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изменяет систему во времени.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изменения во времени случайны, не относятся к задаче.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определяет оперативное время.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определяет состояние элементов на разных промежутках оперативного времени.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предлагает способы изменения системы во времени.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может представить, какими были похожие системы в прошлом и прогнозировать развитие таких систем в будущем (филогенез).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1231"/>
                  </a:ext>
                </a:extLst>
              </a:tr>
              <a:tr h="97911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1.6. Е. Чувствительность к противоречиям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выделяет конфликт в предложенной задаче.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выделяет противоположные требования в системе.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выделяет элементы системы, связанные с конфликтующими требованиями.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выделяет противоположные состояния элементов в системе.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предлагает изменения элементов на микроуровне.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может обострять состояние элементов конфликта.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46659"/>
                  </a:ext>
                </a:extLst>
              </a:tr>
              <a:tr h="78329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1.7. Ж. Идеальное моделирование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не может мысленно изменять образ.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мысленно изменяет элементы, структуру и свойства данной системы 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выбор способа изменения элементов, структуры и свойств.</a:t>
                      </a:r>
                    </a:p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изменение системы в зоне конфликта.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изменение системы в соответствие с требуемыми свойствами и функциями.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полностью изменена система в соответствии с идеальным образом.</a:t>
                      </a:r>
                    </a:p>
                  </a:txBody>
                  <a:tcPr marL="38386" marR="3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3184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9F486BE-2743-42DE-8B68-697425AFC212}"/>
              </a:ext>
            </a:extLst>
          </p:cNvPr>
          <p:cNvSpPr txBox="1"/>
          <p:nvPr/>
        </p:nvSpPr>
        <p:spPr>
          <a:xfrm>
            <a:off x="159151" y="272533"/>
            <a:ext cx="6264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Шкала изобретательности. АНАЛИЗ</a:t>
            </a:r>
          </a:p>
        </p:txBody>
      </p:sp>
    </p:spTree>
    <p:extLst>
      <p:ext uri="{BB962C8B-B14F-4D97-AF65-F5344CB8AC3E}">
        <p14:creationId xmlns:p14="http://schemas.microsoft.com/office/powerpoint/2010/main" val="3660125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2802</Words>
  <Application>Microsoft Office PowerPoint</Application>
  <PresentationFormat>Экран (4:3)</PresentationFormat>
  <Paragraphs>359</Paragraphs>
  <Slides>33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Lucida Sans Unicode</vt:lpstr>
      <vt:lpstr>Times New Roman</vt:lpstr>
      <vt:lpstr>Verdana</vt:lpstr>
      <vt:lpstr>Wingdings</vt:lpstr>
      <vt:lpstr>Wingdings 3</vt:lpstr>
      <vt:lpstr>PPT Template NEW</vt:lpstr>
      <vt:lpstr>Тема Office</vt:lpstr>
      <vt:lpstr>Chart</vt:lpstr>
      <vt:lpstr>Кубок ТРИЗ Саммита ТРИЗ-турнир вебинары для экспертов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Рубина Наталия</dc:creator>
  <cp:lastModifiedBy>Рубина Наталия</cp:lastModifiedBy>
  <cp:revision>49</cp:revision>
  <dcterms:created xsi:type="dcterms:W3CDTF">2021-11-24T13:48:43Z</dcterms:created>
  <dcterms:modified xsi:type="dcterms:W3CDTF">2022-03-02T14:57:38Z</dcterms:modified>
</cp:coreProperties>
</file>