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34" r:id="rId2"/>
    <p:sldId id="335" r:id="rId3"/>
    <p:sldId id="345" r:id="rId4"/>
    <p:sldId id="336" r:id="rId5"/>
    <p:sldId id="342" r:id="rId6"/>
    <p:sldId id="282" r:id="rId7"/>
    <p:sldId id="298" r:id="rId8"/>
    <p:sldId id="337" r:id="rId9"/>
    <p:sldId id="361" r:id="rId10"/>
    <p:sldId id="338" r:id="rId11"/>
    <p:sldId id="353" r:id="rId12"/>
    <p:sldId id="357" r:id="rId13"/>
    <p:sldId id="365" r:id="rId14"/>
    <p:sldId id="339" r:id="rId15"/>
    <p:sldId id="367" r:id="rId16"/>
    <p:sldId id="359" r:id="rId17"/>
    <p:sldId id="360" r:id="rId18"/>
    <p:sldId id="358" r:id="rId19"/>
    <p:sldId id="370" r:id="rId20"/>
    <p:sldId id="369" r:id="rId21"/>
    <p:sldId id="354" r:id="rId22"/>
    <p:sldId id="349" r:id="rId23"/>
    <p:sldId id="350" r:id="rId24"/>
    <p:sldId id="355" r:id="rId25"/>
    <p:sldId id="356" r:id="rId26"/>
    <p:sldId id="351" r:id="rId27"/>
    <p:sldId id="341" r:id="rId28"/>
    <p:sldId id="344" r:id="rId29"/>
    <p:sldId id="372" r:id="rId30"/>
    <p:sldId id="371" r:id="rId31"/>
    <p:sldId id="362" r:id="rId32"/>
    <p:sldId id="363" r:id="rId33"/>
    <p:sldId id="310" r:id="rId34"/>
    <p:sldId id="311" r:id="rId35"/>
    <p:sldId id="313" r:id="rId36"/>
    <p:sldId id="316" r:id="rId37"/>
    <p:sldId id="306" r:id="rId38"/>
    <p:sldId id="288" r:id="rId39"/>
    <p:sldId id="290" r:id="rId40"/>
    <p:sldId id="266" r:id="rId41"/>
    <p:sldId id="267" r:id="rId42"/>
    <p:sldId id="299" r:id="rId43"/>
    <p:sldId id="280" r:id="rId44"/>
    <p:sldId id="304" r:id="rId45"/>
    <p:sldId id="308" r:id="rId46"/>
    <p:sldId id="309" r:id="rId47"/>
    <p:sldId id="320" r:id="rId48"/>
    <p:sldId id="321" r:id="rId49"/>
    <p:sldId id="322" r:id="rId50"/>
    <p:sldId id="323" r:id="rId51"/>
    <p:sldId id="324" r:id="rId52"/>
    <p:sldId id="326" r:id="rId53"/>
    <p:sldId id="327" r:id="rId54"/>
    <p:sldId id="328" r:id="rId55"/>
    <p:sldId id="333" r:id="rId56"/>
    <p:sldId id="329" r:id="rId57"/>
    <p:sldId id="330" r:id="rId58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>
      <p:cViewPr varScale="1">
        <p:scale>
          <a:sx n="78" d="100"/>
          <a:sy n="78" d="100"/>
        </p:scale>
        <p:origin x="-821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A28C6-1E43-4F0C-B35F-D0157EA5E9DA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E0961-676F-4744-A28E-B6865190DD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ru-RU" altLang="ru-RU" b="1" smtClean="0"/>
              <a:t>Описания некоторых игр и упражнений на развитие воображения из картотеки</a:t>
            </a:r>
          </a:p>
          <a:p>
            <a:pPr eaLnBrk="1" hangingPunct="1"/>
            <a:r>
              <a:rPr lang="ru-RU" altLang="ru-RU" b="1" smtClean="0"/>
              <a:t>Простые приемы фантазирования:</a:t>
            </a:r>
          </a:p>
          <a:p>
            <a:pPr eaLnBrk="1" hangingPunct="1"/>
            <a:r>
              <a:rPr lang="ru-RU" altLang="ru-RU" smtClean="0"/>
              <a:t>■	Увеличение — уменьшение: например, волк стал маленьким, а козлята — огромными.</a:t>
            </a:r>
          </a:p>
          <a:p>
            <a:pPr eaLnBrk="1" hangingPunct="1"/>
            <a:r>
              <a:rPr lang="ru-RU" altLang="ru-RU" smtClean="0"/>
              <a:t>■	Перемещение в пространстве: например, Снегурочка и Дед Мороз отправились в Африку.</a:t>
            </a:r>
          </a:p>
          <a:p>
            <a:pPr eaLnBrk="1" hangingPunct="1"/>
            <a:r>
              <a:rPr lang="ru-RU" altLang="ru-RU" smtClean="0"/>
              <a:t>■	Ускорение — замедление: Муха-Цокотуха летит быстро (медленно). Что было бы, если бы Муха-Цокотуха летела очень быстро? Как развивалась бы сказка?</a:t>
            </a:r>
          </a:p>
          <a:p>
            <a:pPr eaLnBrk="1" hangingPunct="1"/>
            <a:r>
              <a:rPr lang="ru-RU" altLang="ru-RU" smtClean="0"/>
              <a:t>■	Универсализация.</a:t>
            </a:r>
          </a:p>
          <a:p>
            <a:pPr eaLnBrk="1" hangingPunct="1"/>
            <a:r>
              <a:rPr lang="ru-RU" altLang="ru-RU" smtClean="0"/>
              <a:t>■	Театрализация (отличается от драматизации).</a:t>
            </a:r>
          </a:p>
          <a:p>
            <a:pPr eaLnBrk="1" hangingPunct="1"/>
            <a:r>
              <a:rPr lang="ru-RU" altLang="ru-RU" smtClean="0"/>
              <a:t>Дети без предварительной подготовки разыгрывают сказку «Курочка Ряба». Причем играют роли не только героев сказки, но и домысливают, ищут себе роль (скорлупка, мебель, куриное гнездо...). Например, в одной группе молчаливый, пассивный мальчик Дима очень редко принимал участие в творческих, коллективных играх, любил наблюдать за другими детьми. Он был одет в жилетку с большим количеством карманов. Дети на ходу придумали окончание сказки «Курочка Ряба»: «Раз уж яйцо разбилось, — говорит «бабка», — я, пожалуй, яичницу пожарю. Ой, а где у нас соль?». «В шкафу!» — ответил дед. Девочка, игравшая роль бабки, подошла к стоящему в стороне Диме и стала искать в карманах жилетки «соль», приговаривая, — «В этом шкафу ничего не найдешь...».</a:t>
            </a:r>
          </a:p>
          <a:p>
            <a:pPr eaLnBrk="1" hangingPunct="1"/>
            <a:r>
              <a:rPr lang="ru-RU" altLang="ru-RU" smtClean="0"/>
              <a:t>...Вдруг Дима подставляет ей карман брюк и говорит: «Соль на нижней полке».</a:t>
            </a:r>
          </a:p>
          <a:p>
            <a:pPr eaLnBrk="1" hangingPunct="1"/>
            <a:r>
              <a:rPr lang="ru-RU" altLang="ru-RU" smtClean="0"/>
              <a:t>В ходе рефлексии он отметил, что ему очень понравилось быть шкафом (кстати, в последствии он часто принимал на себя роль шкафа, холодильника и т. п.).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■	Фантастические гипотезы.</a:t>
            </a:r>
          </a:p>
          <a:p>
            <a:pPr eaLnBrk="1" hangingPunct="1"/>
            <a:r>
              <a:rPr lang="ru-RU" altLang="ru-RU" smtClean="0"/>
              <a:t>Что было бы, если... не было школ,... не было окон (стен, растений...) А кто живет в домах с прозрачными стенами? (рыбы в аквариуме, без окон живут кроты).</a:t>
            </a:r>
          </a:p>
          <a:p>
            <a:pPr eaLnBrk="1" hangingPunct="1"/>
            <a:r>
              <a:rPr lang="ru-RU" altLang="ru-RU" smtClean="0"/>
              <a:t>Не было злобы, обиды, любви... хотел бы так жить? Почему?</a:t>
            </a:r>
          </a:p>
          <a:p>
            <a:pPr eaLnBrk="1" hangingPunct="1"/>
            <a:r>
              <a:rPr lang="ru-RU" altLang="ru-RU" smtClean="0"/>
              <a:t>Не было слуха у человека. А бывает такое? Как бы ты помог?</a:t>
            </a:r>
          </a:p>
          <a:p>
            <a:pPr eaLnBrk="1" hangingPunct="1"/>
            <a:r>
              <a:rPr lang="ru-RU" altLang="ru-RU" smtClean="0"/>
              <a:t>Не было замка. Что нужно сделать, чтобы замки были не нужны? (все должны стать честными).</a:t>
            </a:r>
          </a:p>
          <a:p>
            <a:pPr eaLnBrk="1" hangingPunct="1"/>
            <a:r>
              <a:rPr lang="ru-RU" altLang="ru-RU" smtClean="0"/>
              <a:t>В Фантастического вычитания.</a:t>
            </a:r>
          </a:p>
          <a:p>
            <a:pPr eaLnBrk="1" hangingPunct="1"/>
            <a:r>
              <a:rPr lang="ru-RU" altLang="ru-RU" smtClean="0"/>
              <a:t>Что получится, если убрать отопление? (холодильник, сарай, погреб...).</a:t>
            </a:r>
          </a:p>
          <a:p>
            <a:pPr eaLnBrk="1" hangingPunct="1"/>
            <a:r>
              <a:rPr lang="ru-RU" altLang="ru-RU" smtClean="0"/>
              <a:t>■	Фантастического сложения.</a:t>
            </a:r>
          </a:p>
          <a:p>
            <a:pPr eaLnBrk="1" hangingPunct="1"/>
            <a:r>
              <a:rPr lang="ru-RU" altLang="ru-RU" smtClean="0"/>
              <a:t>Что получится, если сложить нож, открывалку, вилку? Пудра — зеркало, русалка, кентавр...</a:t>
            </a:r>
          </a:p>
          <a:p>
            <a:pPr eaLnBrk="1" hangingPunct="1"/>
            <a:r>
              <a:rPr lang="ru-RU" altLang="ru-RU" smtClean="0"/>
              <a:t>Можно использовать в сочетании с приемом уменьшения — увеличения.</a:t>
            </a:r>
          </a:p>
          <a:p>
            <a:pPr eaLnBrk="1" hangingPunct="1"/>
            <a:r>
              <a:rPr lang="ru-RU" altLang="ru-RU" smtClean="0"/>
              <a:t>В Помещение в нестандартные условия.</a:t>
            </a:r>
          </a:p>
          <a:p>
            <a:pPr eaLnBrk="1" hangingPunct="1"/>
            <a:r>
              <a:rPr lang="ru-RU" altLang="ru-RU" smtClean="0"/>
              <a:t>Школа в лесу. Что может измениться (мебель, расписание, счетный материал). Больница для растений. Парикмахерская для животных.</a:t>
            </a:r>
          </a:p>
          <a:p>
            <a:pPr eaLnBrk="1" hangingPunct="1"/>
            <a:r>
              <a:rPr lang="ru-RU" altLang="ru-RU" smtClean="0"/>
              <a:t>В Объединение—дробление</a:t>
            </a:r>
            <a:r>
              <a:rPr lang="ru-RU" altLang="ru-RU" b="1" smtClean="0"/>
              <a:t>.</a:t>
            </a:r>
          </a:p>
          <a:p>
            <a:pPr eaLnBrk="1" hangingPunct="1"/>
            <a:r>
              <a:rPr lang="ru-RU" altLang="ru-RU" b="1" smtClean="0"/>
              <a:t>Бином фантазии. </a:t>
            </a:r>
            <a:r>
              <a:rPr lang="ru-RU" altLang="ru-RU" smtClean="0"/>
              <a:t>Соединение двух слов, обозначающих предметы посредством предлогов.</a:t>
            </a:r>
          </a:p>
          <a:p>
            <a:pPr eaLnBrk="1" hangingPunct="1"/>
            <a:r>
              <a:rPr lang="ru-RU" altLang="ru-RU" smtClean="0"/>
              <a:t>Например, лошадь и часы — лошадь в часах (как вы это представляете?), часы в лошади (что представили?), лошадь под часами, часы под лошадью...</a:t>
            </a:r>
          </a:p>
          <a:p>
            <a:pPr eaLnBrk="1" hangingPunct="1"/>
            <a:r>
              <a:rPr lang="ru-RU" altLang="ru-RU" b="1" smtClean="0"/>
              <a:t>Незнакомое слово</a:t>
            </a:r>
            <a:r>
              <a:rPr lang="ru-RU" altLang="ru-RU" smtClean="0"/>
              <a:t>: например, что означает слово курлембатура (этого предмета не существует), а можно взять любое малознакомое слово из научного словаря и предложить пофантазировать. Например, что означает слово «синквейн», вначале возможно молчание, затем кто-то осторожно высказывает предположение: «Может быть это салат?», далее задаются вопросы: «Если это салат, то какой на вкус, из каких ингредиентов состоит?», или танец — какой — быстрый или медленный,... напиток,... лекарство и т. п.</a:t>
            </a:r>
          </a:p>
          <a:p>
            <a:pPr eaLnBrk="1" hangingPunct="1"/>
            <a:r>
              <a:rPr lang="ru-RU" altLang="ru-RU" smtClean="0"/>
              <a:t>Изменение системы ценностей (Метод Колумба): например, что будет, если вместо денег будут использоваться шишки?</a:t>
            </a:r>
          </a:p>
          <a:p>
            <a:pPr eaLnBrk="1" hangingPunct="1"/>
            <a:r>
              <a:rPr lang="ru-RU" altLang="ru-RU" smtClean="0"/>
              <a:t>Метод Робинзона Крузо — данный метод развивает воображение, логическое мышление, повышает речевую активность.</a:t>
            </a:r>
          </a:p>
          <a:p>
            <a:pPr eaLnBrk="1" hangingPunct="1"/>
            <a:r>
              <a:rPr lang="ru-RU" altLang="ru-RU" smtClean="0"/>
              <a:t>На необитаемый остров выбросило человека, его корабль потерпел крушение. Корабль вез какую-то продукцию (расчески, линейки...). На острове оказался человек со своей продукцией.</a:t>
            </a:r>
          </a:p>
          <a:p>
            <a:pPr eaLnBrk="1" hangingPunct="1"/>
            <a:r>
              <a:rPr lang="ru-RU" altLang="ru-RU" smtClean="0"/>
              <a:t>Вопрос: Как можно использовать данную продукцию, чтобы обеспечить себя питанием, жилищем, спастись от нападения диких животных?</a:t>
            </a:r>
          </a:p>
          <a:p>
            <a:pPr eaLnBrk="1" hangingPunct="1"/>
            <a:r>
              <a:rPr lang="ru-RU" altLang="ru-RU" smtClean="0"/>
              <a:t>Варианты:</a:t>
            </a:r>
          </a:p>
          <a:p>
            <a:pPr eaLnBrk="1" hangingPunct="1"/>
            <a:r>
              <a:rPr lang="ru-RU" altLang="ru-RU" smtClean="0"/>
              <a:t>1.	Можно назвать как можно больше вариантов.</a:t>
            </a:r>
          </a:p>
          <a:p>
            <a:pPr eaLnBrk="1" hangingPunct="1"/>
            <a:r>
              <a:rPr lang="ru-RU" altLang="ru-RU" smtClean="0"/>
              <a:t>2.	Свой вариант зарисовать.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b="1" smtClean="0"/>
              <a:t>Аукцион по методу Робинзона Крузо.</a:t>
            </a:r>
          </a:p>
          <a:p>
            <a:pPr eaLnBrk="1" hangingPunct="1"/>
            <a:r>
              <a:rPr lang="ru-RU" altLang="ru-RU" smtClean="0"/>
              <a:t>Как можно использовать предметы в новом варианте, например,</a:t>
            </a:r>
          </a:p>
          <a:p>
            <a:pPr eaLnBrk="1" hangingPunct="1"/>
            <a:r>
              <a:rPr lang="ru-RU" altLang="ru-RU" smtClean="0"/>
              <a:t>шляпу, стакан, жевательную резинку.</a:t>
            </a:r>
          </a:p>
          <a:p>
            <a:pPr eaLnBrk="1" hangingPunct="1"/>
            <a:r>
              <a:rPr lang="ru-RU" altLang="ru-RU" b="1" smtClean="0"/>
              <a:t>Маша — растеряша.</a:t>
            </a:r>
          </a:p>
          <a:p>
            <a:pPr eaLnBrk="1" hangingPunct="1"/>
            <a:r>
              <a:rPr lang="ru-RU" altLang="ru-RU" smtClean="0"/>
              <a:t>Цель: тренировать видение ресурсов.</a:t>
            </a:r>
          </a:p>
          <a:p>
            <a:pPr eaLnBrk="1" hangingPunct="1"/>
            <a:r>
              <a:rPr lang="ru-RU" altLang="ru-RU" smtClean="0"/>
              <a:t>Ведущий берет на себя роль Маши-растеряши и обращается к детям:</a:t>
            </a:r>
          </a:p>
          <a:p>
            <a:pPr eaLnBrk="1" hangingPunct="1"/>
            <a:r>
              <a:rPr lang="ru-RU" altLang="ru-RU" smtClean="0"/>
              <a:t>—	Ой!</a:t>
            </a:r>
          </a:p>
          <a:p>
            <a:pPr eaLnBrk="1" hangingPunct="1"/>
            <a:r>
              <a:rPr lang="ru-RU" altLang="ru-RU" smtClean="0"/>
              <a:t>—	Что с тобой?</a:t>
            </a:r>
          </a:p>
          <a:p>
            <a:pPr eaLnBrk="1" hangingPunct="1"/>
            <a:r>
              <a:rPr lang="ru-RU" altLang="ru-RU" smtClean="0"/>
              <a:t>—	Я потеряла какой-то предмет (нож, ножницы, ложку...). Что мне</a:t>
            </a:r>
          </a:p>
          <a:p>
            <a:pPr eaLnBrk="1" hangingPunct="1"/>
            <a:r>
              <a:rPr lang="ru-RU" altLang="ru-RU" smtClean="0"/>
              <a:t>делать теперь?</a:t>
            </a:r>
          </a:p>
          <a:p>
            <a:pPr eaLnBrk="1" hangingPunct="1"/>
            <a:r>
              <a:rPr lang="ru-RU" altLang="ru-RU" smtClean="0"/>
              <a:t>Чем я теперь буду резать хлеб (называет функции потерянного</a:t>
            </a:r>
          </a:p>
          <a:p>
            <a:pPr eaLnBrk="1" hangingPunct="1"/>
            <a:r>
              <a:rPr lang="ru-RU" altLang="ru-RU" smtClean="0"/>
              <a:t>предмета). Играющие называют ресурсы для выполнения данной фун-</a:t>
            </a:r>
          </a:p>
          <a:p>
            <a:pPr eaLnBrk="1" hangingPunct="1"/>
            <a:r>
              <a:rPr lang="ru-RU" altLang="ru-RU" smtClean="0"/>
              <a:t>кции. Например, леской, пилой, рукой отломить...</a:t>
            </a:r>
          </a:p>
          <a:p>
            <a:pPr eaLnBrk="1" hangingPunct="1"/>
            <a:r>
              <a:rPr lang="ru-RU" altLang="ru-RU" smtClean="0"/>
              <a:t>Маша-растеряша дает за хорошие ответы вознаграждение.</a:t>
            </a:r>
          </a:p>
          <a:p>
            <a:pPr eaLnBrk="1" hangingPunct="1"/>
            <a:r>
              <a:rPr lang="ru-RU" altLang="ru-RU" b="1" smtClean="0"/>
              <a:t>Игра «Хорошо — плохо».</a:t>
            </a:r>
          </a:p>
          <a:p>
            <a:pPr eaLnBrk="1" hangingPunct="1"/>
            <a:r>
              <a:rPr lang="ru-RU" altLang="ru-RU" smtClean="0"/>
              <a:t>Правило: всем играющим необходимо назвать хотя бы по одному</a:t>
            </a:r>
          </a:p>
          <a:p>
            <a:pPr eaLnBrk="1" hangingPunct="1"/>
            <a:r>
              <a:rPr lang="ru-RU" altLang="ru-RU" smtClean="0"/>
              <a:t>разу, что в предлагаемом объекте плохо, а что хорошо, что нравится</a:t>
            </a:r>
          </a:p>
          <a:p>
            <a:pPr eaLnBrk="1" hangingPunct="1"/>
            <a:r>
              <a:rPr lang="ru-RU" altLang="ru-RU" smtClean="0"/>
              <a:t>и что не нравится, что удобно и что неудобно. Можно разделить груп-</a:t>
            </a:r>
          </a:p>
          <a:p>
            <a:pPr eaLnBrk="1" hangingPunct="1"/>
            <a:r>
              <a:rPr lang="ru-RU" altLang="ru-RU" smtClean="0"/>
              <a:t>пу на две команды: одна — «хорошо»; другая — «плохо». Дети соревну-</a:t>
            </a:r>
          </a:p>
          <a:p>
            <a:pPr eaLnBrk="1" hangingPunct="1"/>
            <a:r>
              <a:rPr lang="ru-RU" altLang="ru-RU" smtClean="0"/>
              <a:t>ются, кто больше назовет качеств. В игре развивается речь, фантазия,</a:t>
            </a:r>
          </a:p>
          <a:p>
            <a:pPr eaLnBrk="1" hangingPunct="1"/>
            <a:r>
              <a:rPr lang="ru-RU" altLang="ru-RU" smtClean="0"/>
              <a:t>умение рассуждать.</a:t>
            </a:r>
          </a:p>
          <a:p>
            <a:pPr eaLnBrk="1" hangingPunct="1"/>
            <a:r>
              <a:rPr lang="ru-RU" altLang="ru-RU" smtClean="0"/>
              <a:t>Снег</a:t>
            </a:r>
          </a:p>
          <a:p>
            <a:pPr eaLnBrk="1" hangingPunct="1"/>
            <a:r>
              <a:rPr lang="ru-RU" altLang="ru-RU" smtClean="0"/>
              <a:t>Хорошо</a:t>
            </a:r>
          </a:p>
          <a:p>
            <a:pPr eaLnBrk="1" hangingPunct="1"/>
            <a:r>
              <a:rPr lang="ru-RU" altLang="ru-RU" smtClean="0"/>
              <a:t>Можно кататься</a:t>
            </a:r>
          </a:p>
          <a:p>
            <a:pPr eaLnBrk="1" hangingPunct="1"/>
            <a:r>
              <a:rPr lang="ru-RU" altLang="ru-RU" smtClean="0"/>
              <a:t>Играть в снежки</a:t>
            </a:r>
          </a:p>
          <a:p>
            <a:pPr eaLnBrk="1" hangingPunct="1"/>
            <a:r>
              <a:rPr lang="ru-RU" altLang="ru-RU" smtClean="0"/>
              <a:t>Любоваться</a:t>
            </a:r>
          </a:p>
          <a:p>
            <a:pPr eaLnBrk="1" hangingPunct="1"/>
            <a:r>
              <a:rPr lang="ru-RU" altLang="ru-RU" smtClean="0"/>
              <a:t>Добыть воду</a:t>
            </a:r>
          </a:p>
          <a:p>
            <a:pPr eaLnBrk="1" hangingPunct="1"/>
            <a:r>
              <a:rPr lang="ru-RU" altLang="ru-RU" smtClean="0"/>
              <a:t>Плохо</a:t>
            </a:r>
          </a:p>
          <a:p>
            <a:pPr eaLnBrk="1" hangingPunct="1"/>
            <a:r>
              <a:rPr lang="ru-RU" altLang="ru-RU" smtClean="0"/>
              <a:t>—	холодно.</a:t>
            </a:r>
          </a:p>
          <a:p>
            <a:pPr eaLnBrk="1" hangingPunct="1"/>
            <a:r>
              <a:rPr lang="ru-RU" altLang="ru-RU" smtClean="0"/>
              <a:t>—	сыро.</a:t>
            </a:r>
          </a:p>
          <a:p>
            <a:pPr eaLnBrk="1" hangingPunct="1"/>
            <a:r>
              <a:rPr lang="ru-RU" altLang="ru-RU" smtClean="0"/>
              <a:t>—	заболит горло.</a:t>
            </a:r>
          </a:p>
          <a:p>
            <a:pPr eaLnBrk="1" hangingPunct="1"/>
            <a:r>
              <a:rPr lang="ru-RU" altLang="ru-RU" smtClean="0"/>
              <a:t>—	простудиться.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b="1" smtClean="0"/>
              <a:t>«Спор».</a:t>
            </a:r>
          </a:p>
          <a:p>
            <a:pPr eaLnBrk="1" hangingPunct="1"/>
            <a:r>
              <a:rPr lang="ru-RU" altLang="ru-RU" smtClean="0"/>
              <a:t>Задается ситуация, в которой возникает спор между двумя сказочными персонажами о достоинствах чего-либо. Каждая команда представляет свой персонаж. В конце делается вывод, разрешаются найденные противоречия.</a:t>
            </a:r>
          </a:p>
          <a:p>
            <a:pPr eaLnBrk="1" hangingPunct="1"/>
            <a:r>
              <a:rPr lang="ru-RU" altLang="ru-RU" smtClean="0"/>
              <a:t>Например: Незнайка спорит со Знайкой о пользе или вреде дождя.</a:t>
            </a:r>
          </a:p>
          <a:p>
            <a:pPr eaLnBrk="1" hangingPunct="1"/>
            <a:r>
              <a:rPr lang="ru-RU" altLang="ru-RU" b="1" smtClean="0"/>
              <a:t>Что может быть одновременно?</a:t>
            </a:r>
          </a:p>
          <a:p>
            <a:pPr eaLnBrk="1" hangingPunct="1"/>
            <a:r>
              <a:rPr lang="ru-RU" altLang="ru-RU" smtClean="0"/>
              <a:t>Холодным — горячим.</a:t>
            </a:r>
          </a:p>
          <a:p>
            <a:pPr eaLnBrk="1" hangingPunct="1"/>
            <a:r>
              <a:rPr lang="ru-RU" altLang="ru-RU" smtClean="0"/>
              <a:t>Быстрым — медленным.</a:t>
            </a:r>
          </a:p>
          <a:p>
            <a:pPr eaLnBrk="1" hangingPunct="1"/>
            <a:r>
              <a:rPr lang="ru-RU" altLang="ru-RU" smtClean="0"/>
              <a:t>Большим — маленьким.</a:t>
            </a:r>
          </a:p>
          <a:p>
            <a:pPr eaLnBrk="1" hangingPunct="1"/>
            <a:r>
              <a:rPr lang="ru-RU" altLang="ru-RU" smtClean="0"/>
              <a:t>Прямым — кривым.</a:t>
            </a:r>
          </a:p>
          <a:p>
            <a:pPr eaLnBrk="1" hangingPunct="1"/>
            <a:r>
              <a:rPr lang="ru-RU" altLang="ru-RU" smtClean="0"/>
              <a:t>Белым — черным.</a:t>
            </a:r>
          </a:p>
          <a:p>
            <a:pPr eaLnBrk="1" hangingPunct="1"/>
            <a:r>
              <a:rPr lang="ru-RU" altLang="ru-RU" smtClean="0"/>
              <a:t>Кислым — сладким.</a:t>
            </a:r>
          </a:p>
          <a:p>
            <a:pPr eaLnBrk="1" hangingPunct="1"/>
            <a:r>
              <a:rPr lang="ru-RU" altLang="ru-RU" smtClean="0"/>
              <a:t>Т вердым — жидким.</a:t>
            </a:r>
          </a:p>
          <a:p>
            <a:pPr eaLnBrk="1" hangingPunct="1"/>
            <a:r>
              <a:rPr lang="ru-RU" altLang="ru-RU" smtClean="0"/>
              <a:t>Полезным — вредным.</a:t>
            </a:r>
          </a:p>
          <a:p>
            <a:pPr eaLnBrk="1" hangingPunct="1"/>
            <a:r>
              <a:rPr lang="ru-RU" altLang="ru-RU" b="1" smtClean="0"/>
              <a:t>Конструирование новых слов из слова по типу «Звездный час».</a:t>
            </a:r>
          </a:p>
          <a:p>
            <a:pPr eaLnBrk="1" hangingPunct="1"/>
            <a:r>
              <a:rPr lang="ru-RU" altLang="ru-RU" smtClean="0"/>
              <a:t>Пирамида: пир, мир, дар, рама, Памир.</a:t>
            </a:r>
          </a:p>
          <a:p>
            <a:pPr eaLnBrk="1" hangingPunct="1"/>
            <a:r>
              <a:rPr lang="ru-RU" altLang="ru-RU" b="1" smtClean="0"/>
              <a:t>Бесконечное предложение.</a:t>
            </a:r>
          </a:p>
          <a:p>
            <a:pPr eaLnBrk="1" hangingPunct="1"/>
            <a:r>
              <a:rPr lang="ru-RU" altLang="ru-RU" smtClean="0"/>
              <a:t>Все играющие добавляют по одному слову, стараясь продолжить предложение.</a:t>
            </a:r>
          </a:p>
          <a:p>
            <a:pPr eaLnBrk="1" hangingPunct="1"/>
            <a:r>
              <a:rPr lang="ru-RU" altLang="ru-RU" smtClean="0"/>
              <a:t>Девочка пошла в лес, который был далеко от ее дома и она там увидела большого, злого, серого волка, который ее чуть-чуть не съел, но девочка смогла его обмануть.</a:t>
            </a:r>
          </a:p>
          <a:p>
            <a:pPr eaLnBrk="1" hangingPunct="1"/>
            <a:r>
              <a:rPr lang="ru-RU" altLang="ru-RU" b="1" smtClean="0"/>
              <a:t>Город загадочных частей.</a:t>
            </a:r>
          </a:p>
          <a:p>
            <a:pPr eaLnBrk="1" hangingPunct="1"/>
            <a:r>
              <a:rPr lang="ru-RU" altLang="ru-RU" smtClean="0"/>
              <a:t>Здесь живут очень странные предметы. Проходил художник, решил зарисовать, но был ленив и зарисовал не все. Давайте поможем.</a:t>
            </a:r>
          </a:p>
          <a:p>
            <a:pPr eaLnBrk="1" hangingPunct="1"/>
            <a:r>
              <a:rPr lang="ru-RU" altLang="ru-RU" smtClean="0"/>
              <a:t>Сделать из картона домик с прорезанным окошком, из которого по очереди «выглядывают» жильцы (части предметов) — угадать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1051560"/>
            <a:ext cx="12070080" cy="5257800"/>
            <a:chOff x="0" y="1051560"/>
            <a:chExt cx="12070080" cy="5257800"/>
          </a:xfrm>
        </p:grpSpPr>
        <p:grpSp>
          <p:nvGrpSpPr>
            <p:cNvPr id="8" name="Группа 27"/>
            <p:cNvGrpSpPr/>
            <p:nvPr/>
          </p:nvGrpSpPr>
          <p:grpSpPr>
            <a:xfrm>
              <a:off x="304800" y="1051560"/>
              <a:ext cx="11765280" cy="5257800"/>
              <a:chOff x="396240" y="1478280"/>
              <a:chExt cx="11399521" cy="4358640"/>
            </a:xfrm>
          </p:grpSpPr>
          <p:grpSp>
            <p:nvGrpSpPr>
              <p:cNvPr id="12" name="Группа 3"/>
              <p:cNvGrpSpPr/>
              <p:nvPr/>
            </p:nvGrpSpPr>
            <p:grpSpPr>
              <a:xfrm>
                <a:off x="396240" y="1478280"/>
                <a:ext cx="11399521" cy="4358640"/>
                <a:chOff x="15240" y="807720"/>
                <a:chExt cx="12173135" cy="975360"/>
              </a:xfrm>
              <a:solidFill>
                <a:schemeClr val="bg1"/>
              </a:solidFill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15240" y="807720"/>
                  <a:ext cx="10728960" cy="975360"/>
                </a:xfrm>
                <a:prstGeom prst="rect">
                  <a:avLst/>
                </a:prstGeom>
                <a:grpFill/>
                <a:ln w="76200">
                  <a:solidFill>
                    <a:srgbClr val="7EC2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Блок-схема: задержка 14"/>
                <p:cNvSpPr/>
                <p:nvPr/>
              </p:nvSpPr>
              <p:spPr>
                <a:xfrm>
                  <a:off x="9860280" y="807720"/>
                  <a:ext cx="2328095" cy="975360"/>
                </a:xfrm>
                <a:prstGeom prst="flowChartDelay">
                  <a:avLst/>
                </a:prstGeom>
                <a:grpFill/>
                <a:ln w="76200">
                  <a:solidFill>
                    <a:srgbClr val="7EC2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9387840" y="1524000"/>
                <a:ext cx="518160" cy="4262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0" y="1158240"/>
              <a:ext cx="11963400" cy="5044440"/>
              <a:chOff x="15240" y="807720"/>
              <a:chExt cx="12173135" cy="975360"/>
            </a:xfrm>
            <a:solidFill>
              <a:srgbClr val="92D050"/>
            </a:solidFill>
          </p:grpSpPr>
          <p:sp>
            <p:nvSpPr>
              <p:cNvPr id="10" name="Прямоугольник 9"/>
              <p:cNvSpPr/>
              <p:nvPr/>
            </p:nvSpPr>
            <p:spPr>
              <a:xfrm>
                <a:off x="15240" y="807720"/>
                <a:ext cx="1072896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Блок-схема: задержка 10"/>
              <p:cNvSpPr/>
              <p:nvPr/>
            </p:nvSpPr>
            <p:spPr>
              <a:xfrm>
                <a:off x="9860280" y="807720"/>
                <a:ext cx="2328095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6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25908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7432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0" y="1"/>
            <a:ext cx="868680" cy="807719"/>
            <a:chOff x="1696570" y="2914888"/>
            <a:chExt cx="1722118" cy="1676400"/>
          </a:xfrm>
        </p:grpSpPr>
        <p:grpSp>
          <p:nvGrpSpPr>
            <p:cNvPr id="21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Кольцо 23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7CB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Кольцо 21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 b="1" cap="none" spc="50">
                <a:ln w="12700" cmpd="sng">
                  <a:solidFill>
                    <a:schemeClr val="accent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0" y="1"/>
            <a:ext cx="868680" cy="807720"/>
            <a:chOff x="1696570" y="2914888"/>
            <a:chExt cx="1722118" cy="1676400"/>
          </a:xfrm>
        </p:grpSpPr>
        <p:grpSp>
          <p:nvGrpSpPr>
            <p:cNvPr id="21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Кольцо 23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7CB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Кольцо 21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404664"/>
            <a:ext cx="10971372" cy="101297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91550" y="476672"/>
            <a:ext cx="2592288" cy="56355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0" y="1"/>
            <a:ext cx="868680" cy="807720"/>
            <a:chOff x="1696570" y="2914888"/>
            <a:chExt cx="1722118" cy="1676400"/>
          </a:xfrm>
        </p:grpSpPr>
        <p:grpSp>
          <p:nvGrpSpPr>
            <p:cNvPr id="21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Кольцо 23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7CB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Кольцо 21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476672"/>
            <a:ext cx="8162832" cy="5649492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15240" y="404664"/>
            <a:ext cx="11826240" cy="975360"/>
            <a:chOff x="15240" y="518160"/>
            <a:chExt cx="11826240" cy="975360"/>
          </a:xfrm>
        </p:grpSpPr>
        <p:grpSp>
          <p:nvGrpSpPr>
            <p:cNvPr id="8" name="Группа 5"/>
            <p:cNvGrpSpPr/>
            <p:nvPr/>
          </p:nvGrpSpPr>
          <p:grpSpPr>
            <a:xfrm>
              <a:off x="15240" y="518160"/>
              <a:ext cx="11826240" cy="975360"/>
              <a:chOff x="15240" y="807720"/>
              <a:chExt cx="11826240" cy="975360"/>
            </a:xfrm>
            <a:solidFill>
              <a:srgbClr val="92D050"/>
            </a:solidFill>
          </p:grpSpPr>
          <p:sp>
            <p:nvSpPr>
              <p:cNvPr id="14" name="Прямоугольник 3"/>
              <p:cNvSpPr/>
              <p:nvPr/>
            </p:nvSpPr>
            <p:spPr>
              <a:xfrm>
                <a:off x="15240" y="807720"/>
                <a:ext cx="1106424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Блок-схема: задержка 4"/>
              <p:cNvSpPr/>
              <p:nvPr/>
            </p:nvSpPr>
            <p:spPr>
              <a:xfrm>
                <a:off x="11079480" y="807720"/>
                <a:ext cx="762000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10"/>
            <p:cNvGrpSpPr/>
            <p:nvPr/>
          </p:nvGrpSpPr>
          <p:grpSpPr>
            <a:xfrm>
              <a:off x="10789920" y="557427"/>
              <a:ext cx="944880" cy="875133"/>
              <a:chOff x="1696570" y="2914888"/>
              <a:chExt cx="1722118" cy="1676400"/>
            </a:xfrm>
          </p:grpSpPr>
          <p:grpSp>
            <p:nvGrpSpPr>
              <p:cNvPr id="10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2" name="Овал 11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Кольцо 12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7CBF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Кольцо 10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Прямоугольник 15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241216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471810"/>
            <a:ext cx="10971372" cy="86895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1051560"/>
            <a:ext cx="12070080" cy="5257800"/>
            <a:chOff x="0" y="1051560"/>
            <a:chExt cx="12070080" cy="5257800"/>
          </a:xfrm>
        </p:grpSpPr>
        <p:grpSp>
          <p:nvGrpSpPr>
            <p:cNvPr id="8" name="Группа 27"/>
            <p:cNvGrpSpPr/>
            <p:nvPr/>
          </p:nvGrpSpPr>
          <p:grpSpPr>
            <a:xfrm>
              <a:off x="304800" y="1051560"/>
              <a:ext cx="11765280" cy="5257800"/>
              <a:chOff x="396240" y="1478280"/>
              <a:chExt cx="11399521" cy="4358640"/>
            </a:xfrm>
          </p:grpSpPr>
          <p:grpSp>
            <p:nvGrpSpPr>
              <p:cNvPr id="12" name="Группа 3"/>
              <p:cNvGrpSpPr/>
              <p:nvPr/>
            </p:nvGrpSpPr>
            <p:grpSpPr>
              <a:xfrm>
                <a:off x="396240" y="1478280"/>
                <a:ext cx="11399521" cy="4358640"/>
                <a:chOff x="15240" y="807720"/>
                <a:chExt cx="12173135" cy="975360"/>
              </a:xfrm>
              <a:solidFill>
                <a:schemeClr val="bg1"/>
              </a:solidFill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15240" y="807720"/>
                  <a:ext cx="10728960" cy="975360"/>
                </a:xfrm>
                <a:prstGeom prst="rect">
                  <a:avLst/>
                </a:prstGeom>
                <a:grpFill/>
                <a:ln w="76200">
                  <a:solidFill>
                    <a:srgbClr val="7EC2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Блок-схема: задержка 14"/>
                <p:cNvSpPr/>
                <p:nvPr/>
              </p:nvSpPr>
              <p:spPr>
                <a:xfrm>
                  <a:off x="9860280" y="807720"/>
                  <a:ext cx="2328095" cy="975360"/>
                </a:xfrm>
                <a:prstGeom prst="flowChartDelay">
                  <a:avLst/>
                </a:prstGeom>
                <a:grpFill/>
                <a:ln w="76200">
                  <a:solidFill>
                    <a:srgbClr val="7EC2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9387840" y="1524000"/>
                <a:ext cx="518160" cy="4262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0" y="1158240"/>
              <a:ext cx="11963400" cy="5044440"/>
              <a:chOff x="15240" y="807720"/>
              <a:chExt cx="12173135" cy="975360"/>
            </a:xfrm>
            <a:solidFill>
              <a:srgbClr val="92D050"/>
            </a:solidFill>
          </p:grpSpPr>
          <p:sp>
            <p:nvSpPr>
              <p:cNvPr id="10" name="Прямоугольник 9"/>
              <p:cNvSpPr/>
              <p:nvPr/>
            </p:nvSpPr>
            <p:spPr>
              <a:xfrm>
                <a:off x="15240" y="807720"/>
                <a:ext cx="1072896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Блок-схема: задержка 10"/>
              <p:cNvSpPr/>
              <p:nvPr/>
            </p:nvSpPr>
            <p:spPr>
              <a:xfrm>
                <a:off x="9860280" y="807720"/>
                <a:ext cx="2328095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6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25908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7432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0" y="1"/>
            <a:ext cx="868680" cy="807719"/>
            <a:chOff x="1696570" y="2914888"/>
            <a:chExt cx="1722118" cy="1676400"/>
          </a:xfrm>
        </p:grpSpPr>
        <p:grpSp>
          <p:nvGrpSpPr>
            <p:cNvPr id="21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Кольцо 23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7CB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Кольцо 21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9" y="1484784"/>
            <a:ext cx="10153128" cy="2016224"/>
          </a:xfrm>
        </p:spPr>
        <p:txBody>
          <a:bodyPr anchor="t">
            <a:normAutofit/>
          </a:bodyPr>
          <a:lstStyle>
            <a:lvl1pPr algn="ctr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0709" y="3789040"/>
            <a:ext cx="8856985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rgbClr val="2B361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15240" y="518160"/>
            <a:ext cx="11826240" cy="975360"/>
            <a:chOff x="15240" y="518160"/>
            <a:chExt cx="11826240" cy="975360"/>
          </a:xfrm>
        </p:grpSpPr>
        <p:grpSp>
          <p:nvGrpSpPr>
            <p:cNvPr id="9" name="Группа 5"/>
            <p:cNvGrpSpPr/>
            <p:nvPr/>
          </p:nvGrpSpPr>
          <p:grpSpPr>
            <a:xfrm>
              <a:off x="15240" y="518160"/>
              <a:ext cx="11826240" cy="975360"/>
              <a:chOff x="15240" y="807720"/>
              <a:chExt cx="11826240" cy="975360"/>
            </a:xfrm>
            <a:solidFill>
              <a:srgbClr val="92D050"/>
            </a:solidFill>
          </p:grpSpPr>
          <p:sp>
            <p:nvSpPr>
              <p:cNvPr id="15" name="Прямоугольник 3"/>
              <p:cNvSpPr/>
              <p:nvPr/>
            </p:nvSpPr>
            <p:spPr>
              <a:xfrm>
                <a:off x="15240" y="807720"/>
                <a:ext cx="1106424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Блок-схема: задержка 4"/>
              <p:cNvSpPr/>
              <p:nvPr/>
            </p:nvSpPr>
            <p:spPr>
              <a:xfrm>
                <a:off x="11079480" y="807720"/>
                <a:ext cx="762000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10"/>
            <p:cNvGrpSpPr/>
            <p:nvPr/>
          </p:nvGrpSpPr>
          <p:grpSpPr>
            <a:xfrm>
              <a:off x="10789920" y="557427"/>
              <a:ext cx="944880" cy="875133"/>
              <a:chOff x="1696570" y="2914888"/>
              <a:chExt cx="1722118" cy="1676400"/>
            </a:xfrm>
          </p:grpSpPr>
          <p:grpSp>
            <p:nvGrpSpPr>
              <p:cNvPr id="11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Кольцо 13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7CBF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" name="Кольцо 11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Прямоугольник 16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476672"/>
            <a:ext cx="10971372" cy="9409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2599" y="1600201"/>
            <a:ext cx="5400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67215" y="1628800"/>
            <a:ext cx="5400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15240" y="518160"/>
            <a:ext cx="11826240" cy="975360"/>
            <a:chOff x="15240" y="518160"/>
            <a:chExt cx="11826240" cy="975360"/>
          </a:xfrm>
        </p:grpSpPr>
        <p:grpSp>
          <p:nvGrpSpPr>
            <p:cNvPr id="11" name="Группа 5"/>
            <p:cNvGrpSpPr/>
            <p:nvPr/>
          </p:nvGrpSpPr>
          <p:grpSpPr>
            <a:xfrm>
              <a:off x="15240" y="518160"/>
              <a:ext cx="11826240" cy="975360"/>
              <a:chOff x="15240" y="807720"/>
              <a:chExt cx="11826240" cy="975360"/>
            </a:xfrm>
            <a:solidFill>
              <a:srgbClr val="92D050"/>
            </a:solidFill>
          </p:grpSpPr>
          <p:sp>
            <p:nvSpPr>
              <p:cNvPr id="17" name="Прямоугольник 3"/>
              <p:cNvSpPr/>
              <p:nvPr/>
            </p:nvSpPr>
            <p:spPr>
              <a:xfrm>
                <a:off x="15240" y="807720"/>
                <a:ext cx="1106424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Блок-схема: задержка 4"/>
              <p:cNvSpPr/>
              <p:nvPr/>
            </p:nvSpPr>
            <p:spPr>
              <a:xfrm>
                <a:off x="11079480" y="807720"/>
                <a:ext cx="762000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0"/>
            <p:cNvGrpSpPr/>
            <p:nvPr/>
          </p:nvGrpSpPr>
          <p:grpSpPr>
            <a:xfrm>
              <a:off x="10789920" y="557427"/>
              <a:ext cx="944880" cy="875133"/>
              <a:chOff x="1696570" y="2914888"/>
              <a:chExt cx="1722118" cy="1676400"/>
            </a:xfrm>
          </p:grpSpPr>
          <p:grpSp>
            <p:nvGrpSpPr>
              <p:cNvPr id="13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5" name="Овал 14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Кольцо 15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7CBF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" name="Кольцо 13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Прямоугольник 18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548680"/>
            <a:ext cx="10971372" cy="86895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15240" y="548680"/>
            <a:ext cx="11826240" cy="1080120"/>
            <a:chOff x="15240" y="518160"/>
            <a:chExt cx="11826240" cy="975360"/>
          </a:xfrm>
        </p:grpSpPr>
        <p:grpSp>
          <p:nvGrpSpPr>
            <p:cNvPr id="7" name="Группа 5"/>
            <p:cNvGrpSpPr/>
            <p:nvPr/>
          </p:nvGrpSpPr>
          <p:grpSpPr>
            <a:xfrm>
              <a:off x="15240" y="518160"/>
              <a:ext cx="11826240" cy="975360"/>
              <a:chOff x="15240" y="807720"/>
              <a:chExt cx="11826240" cy="975360"/>
            </a:xfrm>
            <a:solidFill>
              <a:srgbClr val="92D050"/>
            </a:solidFill>
          </p:grpSpPr>
          <p:sp>
            <p:nvSpPr>
              <p:cNvPr id="13" name="Прямоугольник 3"/>
              <p:cNvSpPr/>
              <p:nvPr/>
            </p:nvSpPr>
            <p:spPr>
              <a:xfrm>
                <a:off x="15240" y="807720"/>
                <a:ext cx="1106424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Блок-схема: задержка 4"/>
              <p:cNvSpPr/>
              <p:nvPr/>
            </p:nvSpPr>
            <p:spPr>
              <a:xfrm>
                <a:off x="11079480" y="807720"/>
                <a:ext cx="762000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8" name="Группа 10"/>
            <p:cNvGrpSpPr/>
            <p:nvPr/>
          </p:nvGrpSpPr>
          <p:grpSpPr>
            <a:xfrm>
              <a:off x="10789920" y="557427"/>
              <a:ext cx="944880" cy="875133"/>
              <a:chOff x="1696570" y="2914888"/>
              <a:chExt cx="1722118" cy="1676400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1" name="Овал 10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Кольцо 11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7CBF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" name="Кольцо 9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" name="Прямоугольник 14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8" y="548680"/>
            <a:ext cx="10971372" cy="100811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6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25908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7432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0" y="1"/>
            <a:ext cx="868680" cy="807720"/>
            <a:chOff x="1696570" y="2914888"/>
            <a:chExt cx="1722118" cy="1676400"/>
          </a:xfrm>
        </p:grpSpPr>
        <p:grpSp>
          <p:nvGrpSpPr>
            <p:cNvPr id="19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Кольцо 21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7CB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Кольцо 19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404664"/>
            <a:ext cx="6814779" cy="5721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0" y="1"/>
            <a:ext cx="766614" cy="764703"/>
            <a:chOff x="1696570" y="2914888"/>
            <a:chExt cx="1722118" cy="1676400"/>
          </a:xfrm>
        </p:grpSpPr>
        <p:grpSp>
          <p:nvGrpSpPr>
            <p:cNvPr id="26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Кольцо 28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7CB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Кольцо 26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404664"/>
            <a:ext cx="4010562" cy="10304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15240" y="518160"/>
            <a:ext cx="11826240" cy="975360"/>
            <a:chOff x="15240" y="518160"/>
            <a:chExt cx="11826240" cy="975360"/>
          </a:xfrm>
        </p:grpSpPr>
        <p:grpSp>
          <p:nvGrpSpPr>
            <p:cNvPr id="9" name="Группа 5"/>
            <p:cNvGrpSpPr/>
            <p:nvPr/>
          </p:nvGrpSpPr>
          <p:grpSpPr>
            <a:xfrm>
              <a:off x="15240" y="518160"/>
              <a:ext cx="11826240" cy="975360"/>
              <a:chOff x="15240" y="807720"/>
              <a:chExt cx="11826240" cy="975360"/>
            </a:xfrm>
            <a:solidFill>
              <a:srgbClr val="92D050"/>
            </a:solidFill>
          </p:grpSpPr>
          <p:sp>
            <p:nvSpPr>
              <p:cNvPr id="15" name="Прямоугольник 3"/>
              <p:cNvSpPr/>
              <p:nvPr/>
            </p:nvSpPr>
            <p:spPr>
              <a:xfrm>
                <a:off x="15240" y="807720"/>
                <a:ext cx="11064240" cy="975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Блок-схема: задержка 4"/>
              <p:cNvSpPr/>
              <p:nvPr/>
            </p:nvSpPr>
            <p:spPr>
              <a:xfrm>
                <a:off x="11079480" y="807720"/>
                <a:ext cx="762000" cy="97536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10"/>
            <p:cNvGrpSpPr/>
            <p:nvPr/>
          </p:nvGrpSpPr>
          <p:grpSpPr>
            <a:xfrm>
              <a:off x="10789920" y="557427"/>
              <a:ext cx="944880" cy="875133"/>
              <a:chOff x="1696570" y="2914888"/>
              <a:chExt cx="1722118" cy="1676400"/>
            </a:xfrm>
          </p:grpSpPr>
          <p:grpSp>
            <p:nvGrpSpPr>
              <p:cNvPr id="11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Кольцо 13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7CBF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" name="Кольцо 11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Прямоугольник 16"/>
          <p:cNvSpPr/>
          <p:nvPr userDrawn="1"/>
        </p:nvSpPr>
        <p:spPr>
          <a:xfrm>
            <a:off x="0" y="0"/>
            <a:ext cx="12192000" cy="198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0"/>
            <a:ext cx="21336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274320"/>
            <a:ext cx="12192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89560" y="0"/>
            <a:ext cx="762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>
            <a:normAutofit/>
          </a:bodyPr>
          <a:lstStyle>
            <a:lvl1pPr algn="ctr">
              <a:defRPr sz="2400" b="1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1D182-F5C5-4052-8EFC-E789A22F1938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F34C5-82F3-40A7-9A58-20822F023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50">
          <a:ln w="12700" cmpd="sng">
            <a:solidFill>
              <a:schemeClr val="accent3"/>
            </a:solidFill>
            <a:prstDash val="solid"/>
          </a:ln>
          <a:solidFill>
            <a:schemeClr val="accent6">
              <a:tint val="1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B361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B361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B361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B361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B361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5%D0%B2%D0%B0" TargetMode="External"/><Relationship Id="rId2" Type="http://schemas.openxmlformats.org/officeDocument/2006/relationships/hyperlink" Target="https://ru.wikipedia.org/wiki/%D0%A1%D0%B0%D0%BD%D0%BA%D1%82-%D0%9F%D0%B5%D1%82%D0%B5%D1%80%D0%B1%D1%83%D1%80%D0%B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1%D0%BE%D0%BB%D1%8C%D1%88%D0%BE%D0%B9_%D0%9E%D0%B1%D1%83%D1%85%D0%BE%D0%B2%D1%81%D0%BA%D0%B8%D0%B9_%D0%BC%D0%BE%D1%81%D1%82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781_%D0%B3%D0%BE%D0%B4" TargetMode="External"/><Relationship Id="rId3" Type="http://schemas.openxmlformats.org/officeDocument/2006/relationships/hyperlink" Target="https://ru.wikipedia.org/wiki/%D0%A1%D0%B5%D0%B2%D0%B5%D1%80%D0%BD" TargetMode="External"/><Relationship Id="rId7" Type="http://schemas.openxmlformats.org/officeDocument/2006/relationships/hyperlink" Target="https://ru.wikipedia.org/wiki/1_%D1%8F%D0%BD%D0%B2%D0%B0%D1%80%D1%8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/index.php?title=Thomas+Farnolls+Pritchard&amp;action=edit&amp;editintro=T:%D0%9D%D0%B5%D1%82_%D1%81%D1%82%D0%B0%D1%82%D1%8C%D0%B8/editintro&amp;preload=T:%D0%9D%D0%B5%D1%82_%D1%81%D1%82%D0%B0%D1%82%D1%8C%D0%B8/preload&amp;preloadparams%5b%5d=Q3525109&amp;preloadparams%5b%5d=Thomas+Farnolls+Pritchard&amp;preloadparams%5b%5d=%D0%9F%D0%B5%D1%80%D1%81%D0%BE%D0%BD%D0%B0" TargetMode="External"/><Relationship Id="rId5" Type="http://schemas.openxmlformats.org/officeDocument/2006/relationships/hyperlink" Target="https://ru.wikipedia.org/wiki/%D0%A7%D1%83%D0%B3%D1%83%D0%BD" TargetMode="External"/><Relationship Id="rId4" Type="http://schemas.openxmlformats.org/officeDocument/2006/relationships/hyperlink" Target="https://ru.wikipedia.org/w/index.php?title=%D0%93%D0%BE%D1%80%D0%B4%D0%B6&amp;action=edit&amp;editintro=T:%D0%9D%D0%B5%D1%82_%D1%81%D1%82%D0%B0%D1%82%D1%8C%D0%B8/editintro&amp;preload=T:%D0%9D%D0%B5%D1%82_%D1%81%D1%82%D0%B0%D1%82%D1%8C%D0%B8/preload&amp;preloadparams%5b%5d=Q20886705&amp;preloadparams%5b%5d=%D0%93%D0%BE%D1%80%D0%B4%D0%B6&amp;preloadparams%5b%5d=%D0%A3%D0%BD%D0%B8%D0%B2%D0%B5%D1%80%D1%81%D0%B0%D0%BB%D1%8C%D0%BD%D0%B0%D1%8F+%D0%BA%D0%B0%D1%80%D1%82%D0%BE%D1%87%D0%BA%D0%B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E%D0%BE%D1%80%D1%83%D0%B6%D0%B5%D0%BD%D0%B8%D0%B5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ru.wikipedia.org/wiki/%D0%94%D0%BE%D1%80%D0%BE%D0%B3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ru.wikipedia.org/wiki/%D0%9E%D0%B2%D1%80%D0%B0%D0%B3" TargetMode="External"/><Relationship Id="rId4" Type="http://schemas.openxmlformats.org/officeDocument/2006/relationships/hyperlink" Target="https://ru.wikipedia.org/wiki/%D0%92%D0%BE%D0%B4%D0%BE%D1%91%D0%BC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D%D0%BE" TargetMode="External"/><Relationship Id="rId2" Type="http://schemas.openxmlformats.org/officeDocument/2006/relationships/hyperlink" Target="https://ru.wikipedia.org/wiki/%D0%9C%D0%B5%D0%BB%D1%8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s://ru.wikipedia.org/wiki/%D0%A1%D0%B2%D0%B0%D0%B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1%80%D1%85%D0%B5%D0%BE%D0%BB%D0%BE%D0%B3" TargetMode="External"/><Relationship Id="rId2" Type="http://schemas.openxmlformats.org/officeDocument/2006/relationships/hyperlink" Target="https://ru.wikipedia.org/wiki/%D0%9C%D0%B5%D0%B3%D0%B0%D0%BB%D0%B8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ru.wikipedia.org/wiki/%D0%90%D1%80%D0%BA%D0%B0" TargetMode="External"/><Relationship Id="rId4" Type="http://schemas.openxmlformats.org/officeDocument/2006/relationships/hyperlink" Target="https://ru.wikipedia.org/wiki/%D0%A1%D0%B2%D0%BE%D0%B4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1%80%D0%B0%D0%B3%D0%B0" TargetMode="External"/><Relationship Id="rId2" Type="http://schemas.openxmlformats.org/officeDocument/2006/relationships/hyperlink" Target="https://ru.wikipedia.org/wiki/%D0%A1%D0%B0%D0%BD%D0%BA%D1%82-%D0%9F%D0%B5%D1%82%D0%B5%D1%80%D0%B1%D1%83%D1%80%D0%B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s://ru.wikipedia.org/wiki/%D0%9C%D0%BE%D1%81%D1%8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D%D0%B6%D0%B5%D0%BD%D0%B5%D1%80%D0%BD%D0%BE%D0%B5_%D0%B4%D0%B5%D0%BB%D0%BE" TargetMode="External"/><Relationship Id="rId3" Type="http://schemas.openxmlformats.org/officeDocument/2006/relationships/hyperlink" Target="https://ru.wikipedia.org/wiki/%D0%9F%D1%83%D1%82%D0%B5%D0%BF%D1%80%D0%BE%D0%B2%D0%BE%D0%B4" TargetMode="External"/><Relationship Id="rId7" Type="http://schemas.openxmlformats.org/officeDocument/2006/relationships/hyperlink" Target="https://ru.wikipedia.org/wiki/%D0%92%D0%B8%D0%B0%D0%B4%D1%83%D0%BA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s://ru.wikipedia.org/wiki/%D0%94%D0%BE%D1%80%D0%BE%D0%B3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3%D1%89%D0%B5%D0%BB%D1%8C%D0%B5" TargetMode="External"/><Relationship Id="rId11" Type="http://schemas.openxmlformats.org/officeDocument/2006/relationships/hyperlink" Target="https://ru.wikipedia.org/wiki/%D0%94%D0%BE%D1%81%D0%BA%D0%B0" TargetMode="External"/><Relationship Id="rId5" Type="http://schemas.openxmlformats.org/officeDocument/2006/relationships/hyperlink" Target="https://ru.wikipedia.org/wiki/%D0%9E%D0%B2%D1%80%D0%B0%D0%B3" TargetMode="External"/><Relationship Id="rId10" Type="http://schemas.openxmlformats.org/officeDocument/2006/relationships/hyperlink" Target="https://ru.wikipedia.org/wiki/%D0%91%D1%80%D1%83%D1%81_(%D0%BF%D0%B8%D0%BB%D0%BE%D0%BC%D0%B0%D1%82%D0%B5%D1%80%D0%B8%D0%B0%D0%BB)" TargetMode="External"/><Relationship Id="rId4" Type="http://schemas.openxmlformats.org/officeDocument/2006/relationships/hyperlink" Target="https://ru.wikipedia.org/wiki/%D0%9C%D0%BE%D1%81%D1%82" TargetMode="External"/><Relationship Id="rId9" Type="http://schemas.openxmlformats.org/officeDocument/2006/relationships/hyperlink" Target="https://ru.wikipedia.org/wiki/%D0%91%D1%80%D0%B5%D0%B2%D0%BD%D0%BE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&#1057;&#1087;&#1080;&#1089;&#1086;&#1082;_&#1084;&#1086;&#1089;&#1090;&#1086;&#1074;_&#1057;&#1072;&#1085;&#1082;&#1090;-&#1055;&#1077;&#1090;&#1077;&#1088;&#1073;&#1091;&#1088;&#1075;&#1072;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638" y="1412776"/>
            <a:ext cx="10361851" cy="1827635"/>
          </a:xfrm>
        </p:spPr>
        <p:txBody>
          <a:bodyPr>
            <a:normAutofit/>
          </a:bodyPr>
          <a:lstStyle/>
          <a:p>
            <a:r>
              <a:rPr lang="ru-RU" sz="4000" u="sng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Номинация «Исследования»</a:t>
            </a:r>
            <a:endParaRPr lang="ru-RU" sz="40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0670" y="3284984"/>
            <a:ext cx="9865096" cy="266429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Авторы: </a:t>
            </a:r>
            <a:r>
              <a:rPr lang="ru-RU" sz="8600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Ханяев</a:t>
            </a: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8600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Азат</a:t>
            </a: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Рахимов Али,</a:t>
            </a:r>
          </a:p>
          <a:p>
            <a:pPr>
              <a:lnSpc>
                <a:spcPct val="120000"/>
              </a:lnSpc>
            </a:pPr>
            <a:r>
              <a:rPr lang="ru-RU" sz="8600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Двойникова</a:t>
            </a: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Вероника </a:t>
            </a:r>
          </a:p>
          <a:p>
            <a:pPr>
              <a:lnSpc>
                <a:spcPct val="120000"/>
              </a:lnSpc>
            </a:pP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ученики 2 класса  Филиала МБОУ СОШ с.Посёлки – </a:t>
            </a:r>
          </a:p>
          <a:p>
            <a:pPr>
              <a:lnSpc>
                <a:spcPct val="120000"/>
              </a:lnSpc>
            </a:pP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ООШ с.Никольское Пензенская область Кузнецкий район</a:t>
            </a:r>
          </a:p>
          <a:p>
            <a:pPr>
              <a:lnSpc>
                <a:spcPct val="120000"/>
              </a:lnSpc>
            </a:pPr>
            <a:endParaRPr lang="ru-RU" sz="8600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Руководитель : </a:t>
            </a:r>
            <a:r>
              <a:rPr lang="ru-RU" sz="8600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Стешкина</a:t>
            </a:r>
            <a:r>
              <a:rPr lang="ru-RU" sz="86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Светлана Георгиевна</a:t>
            </a:r>
          </a:p>
          <a:p>
            <a:endParaRPr lang="ru-RU" dirty="0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943078" y="-494674"/>
            <a:ext cx="67687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Кубок </a:t>
            </a:r>
            <a:r>
              <a:rPr kumimoji="0" lang="ru-RU" sz="2400" b="1" i="0" u="none" strike="noStrike" normalizeH="0" baseline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ТРИЗ-Саммита</a:t>
            </a: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2021/2022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Категория 8</a:t>
            </a:r>
            <a:r>
              <a:rPr kumimoji="0" lang="ru-RU" sz="2400" b="1" i="0" u="sng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1" i="0" u="sng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лет 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/>
              <a:t>История</a:t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Монтаж арочного пролетного строения моста через Волгу</a:t>
            </a:r>
            <a:endParaRPr lang="ru-RU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u="sng" dirty="0"/>
          </a:p>
        </p:txBody>
      </p:sp>
      <p:pic>
        <p:nvPicPr>
          <p:cNvPr id="4" name="Picture 4" descr="https://img-fotki.yandex.ru/get/4313/115873930.a2/0_96445_fc5da629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870" y="2358816"/>
            <a:ext cx="6290802" cy="41645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типы мостов"/>
          <p:cNvPicPr>
            <a:picLocks noChangeAspect="1" noChangeArrowheads="1"/>
          </p:cNvPicPr>
          <p:nvPr/>
        </p:nvPicPr>
        <p:blipFill>
          <a:blip r:embed="rId2" cstate="print"/>
          <a:srcRect r="5194"/>
          <a:stretch>
            <a:fillRect/>
          </a:stretch>
        </p:blipFill>
        <p:spPr bwMode="auto">
          <a:xfrm>
            <a:off x="262558" y="404664"/>
            <a:ext cx="11305256" cy="6201656"/>
          </a:xfrm>
          <a:prstGeom prst="rect">
            <a:avLst/>
          </a:prstGeom>
          <a:noFill/>
        </p:spPr>
      </p:pic>
      <p:pic>
        <p:nvPicPr>
          <p:cNvPr id="34818" name="Picture 2" descr="https://yt3.ggpht.com/ytc/AAUvwngNbk_GpoerfZiLfbL_vJEjOZTKLfWKw8UpOx7m=s900-c-k-c0x00ffffff-no-r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5646" y="188640"/>
            <a:ext cx="2016224" cy="2016224"/>
          </a:xfrm>
          <a:prstGeom prst="ellipse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строение моста"/>
          <p:cNvPicPr>
            <a:picLocks noChangeAspect="1" noChangeArrowheads="1"/>
          </p:cNvPicPr>
          <p:nvPr/>
        </p:nvPicPr>
        <p:blipFill>
          <a:blip r:embed="rId2" cstate="print"/>
          <a:srcRect l="8156"/>
          <a:stretch>
            <a:fillRect/>
          </a:stretch>
        </p:blipFill>
        <p:spPr bwMode="auto">
          <a:xfrm>
            <a:off x="308728" y="428604"/>
            <a:ext cx="11430080" cy="6215106"/>
          </a:xfrm>
          <a:prstGeom prst="rect">
            <a:avLst/>
          </a:prstGeom>
          <a:noFill/>
        </p:spPr>
      </p:pic>
      <p:pic>
        <p:nvPicPr>
          <p:cNvPr id="4" name="Picture 2" descr="Мостик на бел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693" y="428604"/>
            <a:ext cx="3194720" cy="17996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 пропускаемой нагрузке</a:t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Железнодорожные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Автомобильные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Метромосты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Пешеходные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Велосипедные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Комбинированные (например, автомобильно-железнодорожные).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Водные путепроводы (мосты для кораблей с низкой ватерлинией в Ирландии, Германии.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Первый мост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67214" y="4077072"/>
            <a:ext cx="5616624" cy="20490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Долгое время использовались именно такие деревянные мосты, прежде чем какой-то доисторический инженер не придумал насыпать посреди ручья камни и перекинуть бревна от них к берегам. Так получился простой балочный мост с одной несовершенной опорой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3490" name="Picture 2" descr="https://storage.yandexcloud.net/wr4img/103393_188_i_0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2000" y="1428736"/>
            <a:ext cx="4923618" cy="26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583" y="4653136"/>
            <a:ext cx="5328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Вероятно, сама природа предоставила человеку первый мост, когда поперек какого-то ручья упало дерево. Человек легко мог это скопировать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Архитектура мостов</a:t>
            </a:r>
            <a:b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Широкое распространение мостостроение началось еще со времен Древнего Рима – тогда их возводили как сугубо утилитарные конструкции без каких-либо украшений. В Средневековье популярными стали мосты арочной конструкции, стрельчатые или полуциркульные, появляются грандиозные мосты-улицы с многочисленными элементами декора и жилыми сооружениями на пролетной части.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началом XVIII века мосты возводят по строгим канонам классицизма, с четкими пропорциями и большими пролетами. С началом научно-технической революции и появлением новых материалов, таких как сталь, появляются арочные мосты и получают распространение решетчатые ферм, более легкие и прочные.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Решение противоречий при </a:t>
            </a:r>
            <a:r>
              <a:rPr lang="ru-RU" dirty="0" err="1" smtClean="0">
                <a:solidFill>
                  <a:srgbClr val="0070C0"/>
                </a:solidFill>
              </a:rPr>
              <a:t>строительсве</a:t>
            </a:r>
            <a:r>
              <a:rPr lang="ru-RU" dirty="0" smtClean="0">
                <a:solidFill>
                  <a:srgbClr val="0070C0"/>
                </a:solidFill>
              </a:rPr>
              <a:t> мостов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Первый мост был простейшим - деревянный, сделанный из цельного ствола.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Противоречие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 даже самые высокие деревья не всегда могут достичь противоположного берега широкой реки.  И человек стал думать и придумал... 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Решение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 балочный мост. К слову, балочные мосты строят и поныне, только уже не деревянные, а стальные и железобетонные.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Приём </a:t>
            </a:r>
            <a:r>
              <a:rPr lang="ru-RU" b="1" dirty="0" err="1" smtClean="0">
                <a:solidFill>
                  <a:srgbClr val="FF0000"/>
                </a:solidFill>
              </a:rPr>
              <a:t>ТРИЗ-Объединения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Решение противоречий при </a:t>
            </a:r>
            <a:r>
              <a:rPr lang="ru-RU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строительсве</a:t>
            </a:r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мостов 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Балочный мост лучше чем никакого моста,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Проблема !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 вот большие тяжести по нему не перевезёшь - балки начинают прогибаться.  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Решение :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придумали арочные мосты, в основе которого лежит, сообразно названию, арка.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изменения формы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794" y="428604"/>
            <a:ext cx="10971372" cy="868958"/>
          </a:xfrm>
        </p:spPr>
        <p:txBody>
          <a:bodyPr>
            <a:noAutofit/>
          </a:bodyPr>
          <a:lstStyle/>
          <a:p>
            <a: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Решение противоречий при </a:t>
            </a:r>
            <a:r>
              <a:rPr lang="ru-RU" sz="3200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строительсве</a:t>
            </a:r>
            <a: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мостов </a:t>
            </a:r>
            <a:endParaRPr lang="ru-RU" sz="32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2918" y="1600201"/>
            <a:ext cx="828092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Позже в качестве материала начали использовать 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камень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Приём посредника - на время присоединить к объекту другой (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легкоудаляемый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 объект </a:t>
            </a:r>
          </a:p>
          <a:p>
            <a:pPr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Первые подобные мосты стали строить в эпоху рабовладельческого общества. Первоначально из камня делали только опоры моста, но потом и вся его конструкция стала каменной.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Объединения - объединить однородные или предназначенные для смежных операций объекты.</a:t>
            </a:r>
          </a:p>
          <a:p>
            <a:pPr>
              <a:buNone/>
            </a:pP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Предварительного действия заранее выполнить требуемое действие (полностью или хотя бы частично);</a:t>
            </a:r>
          </a:p>
          <a:p>
            <a:pPr>
              <a:buNone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7282" name="Picture 2" descr="https://upload.wikimedia.org/wikipedia/commons/thumb/0/0c/Two-parts_stone_nikogda_takih_ne_videl_vot.JPG/220px-Two-parts_stone_nikogda_takih_ne_videl_v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58" y="1916832"/>
            <a:ext cx="3553246" cy="243881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582" y="4429132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Природный камень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Архитектура мостов</a:t>
            </a:r>
            <a:b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75125" y="1600201"/>
            <a:ext cx="6205767" cy="45259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Сооружались мосты в местах наибольшего сближения противоположных берегов реки, ручья или ущелья, что существенно облегчает процесс создания любого моста. В случае большой длины пролёта, брёвна, чтобы излишне не прогибались, снизу подпирались наклонными распорками – другими брёвнами, образующими с настилом жёсткий каркас, 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несущу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конструкцию или пространственную 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ферму.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Посредник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7650" name="Picture 2" descr="Мостик мультяш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66" y="1700808"/>
            <a:ext cx="5040560" cy="41764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Загадка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51189" y="1600201"/>
            <a:ext cx="5629703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Если речка широка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крутые берега,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Чтоб до цели вам добраться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сухим притом остаться,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Вам не нужен самолёт,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Вертолёт и луноход.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Ведь ответ загадки прост: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Через речку строят… (Мост)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4514" name="Picture 2" descr="https://i.mycdn.me/i?r=AzEPZsRbOZEKgBhR0XGMT1Rk8EUZpduMdljtnraBxsySiq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662" y="1412776"/>
            <a:ext cx="4253508" cy="52017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Архитектура мостов</a:t>
            </a:r>
            <a:b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9221" y="1600201"/>
            <a:ext cx="5341671" cy="45259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других случаях, по краям моста строились специальные башни-опоры, между которыми протягивали прочные канаты и цепи, позже стальные тросы, на которые подвешивались пролёты моста. Так возникли висячие и вантовые мосты. В средневековых европейских крепостных замках над рвом перед единственными воротами функционировали подъёмные разводные мосты.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626" name="Picture 2" descr="Мостик мультяш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614" y="1844824"/>
            <a:ext cx="5098073" cy="40529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Самый страшный вид моста - </a:t>
            </a:r>
            <a:br>
              <a:rPr lang="ru-RU" sz="28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Висячий, ведь он покачивается от ветра и пружинит под ногами</a:t>
            </a:r>
            <a:endParaRPr lang="ru-RU" sz="28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3794" name="Picture 2" descr="подвесной мо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232" y="1714488"/>
            <a:ext cx="4379933" cy="29146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98662" y="4653136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Подвесной веревочный мост. 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796" name="Picture 4" descr="как строят мос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262" y="1700808"/>
            <a:ext cx="4737885" cy="30236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319342" y="4797152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Подвесной мост из лиан.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https://avatars.mds.yandex.net/i?id=1a461887bd294e943b7daf9464724d1b-5666076-images-thumbs&amp;ref=rim&amp;n=33&amp;w=221&amp;h=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2776" y="5057800"/>
            <a:ext cx="2115494" cy="1800200"/>
          </a:xfrm>
          <a:prstGeom prst="ellipse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270670" y="5877272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94612" y="5445224"/>
            <a:ext cx="100727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Прием разрешения противоречий объединить однородные или предназначенные для смежных операций объекты.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Переплетённый  лианами мост становится более прочным и безопасным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Изящный мост - вантовый.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9061" y="1600201"/>
            <a:ext cx="6781831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Очень красивый, прямо-таки изящный мост - вантовый.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 бывает двух типов, имеющих интересные для мостов названия - в стиле арфы и в стиле веера. Эти мосты самые молодые, ведь их начали строить всего полвека назад.</a:t>
            </a:r>
            <a:r>
              <a:rPr lang="ru-RU" sz="2800" b="1" dirty="0" smtClean="0"/>
              <a:t> </a:t>
            </a:r>
          </a:p>
          <a:p>
            <a:pPr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Ва́нтовый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мост — тип висячего моста, состоящий из одного или более пилонов, соединённых с дорожным полотном посредством стальных тросов — вант.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Приём Объединения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8130" name="Picture 2" descr="https://upload.wikimedia.org/wikipedia/commons/thumb/e/eb/%22Russian_bridge%22_in_Vladivostok.jpg/250px-%22Russian_bridge%22_in_Vladivost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574" y="1556792"/>
            <a:ext cx="4553903" cy="21130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Мосты - понтонные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Это очень необычный мост, который можно построить всего за час и так же быстро собрать. А ещё, изначально это был военный мост.</a:t>
            </a: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Приём Дробления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8794" y="3068960"/>
            <a:ext cx="104299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Понтонные, так называют плавучие мосты, пролеты которых опираются не на твердые опоры, а на плавающие в воде объекты - понтоны.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Приём Посредника и Объединения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 Понтонами могут быть просто несколько бочек, связанных одна с другой и поставленных на якорь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Приём  Заранее подложенной подушки Компенсировать относительно невысокую надежность объекта заранее подготовленными аварийными средствами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Были ненадежными и сложными в эксплуатации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2598" y="1628800"/>
            <a:ext cx="10513168" cy="45259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 и висячие мосты, и понтонные в те далекие времена использовать было не очень удобно. Они были ненадежными и сложными в эксплуатации. До тех пор, пока не были изобретены новые строительные материалы (а произошло это уже в 19 веке), основными мостами все же были балочные и арочные.</a:t>
            </a: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балочным мостом мы уже познакомились. Он достаточно прочен и его легко строить. Но со временем оказалось, что у такого моста есть ряд недостатков.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Проблема : Самый главный из них тот, что под большим грузом он прогибается. Человек свободно проходит по нему, а вот груженая повозка уже может мост прогнуть и даже переломить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Предложите малышу подумать, что же можно сделать в таком случае?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Решение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Конечно же, подставить под длинный пролет опору!</a:t>
            </a:r>
          </a:p>
          <a:p>
            <a:endParaRPr lang="ru-RU" sz="2000" dirty="0"/>
          </a:p>
        </p:txBody>
      </p:sp>
      <p:pic>
        <p:nvPicPr>
          <p:cNvPr id="31746" name="Picture 2" descr="https://7hands.com/storage/uploads/55064/5b96536f1a9a03daad2b0ced38187b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1710" y="404665"/>
            <a:ext cx="1253952" cy="15168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 если длина балки моста короче длины реки?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Промежуточная опора-бык поможет и при второй проблеме: если длина балки моста короче длины реки. Ведь не всегда можно найти такое бревно, чтобы оно доставало с одного берега до другого. Тогда и кладут несколько балок, опирая их концами на опоры, стоящие в воде.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Приём  посредника и Объединения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22" name="Picture 2" descr="https://7hands.com/storage/uploads/55064/5b96536f1a9a03daad2b0ced38187b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66" y="4725144"/>
            <a:ext cx="1613992" cy="195240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Разводные мосты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Особый тип мостов — разводные мосты. В разведённом состоянии мост не мешает проходу судов. Своими разводными мостами знаменит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tooltip="Санкт-Петербург"/>
              </a:rPr>
              <a:t>Санкт-Петербург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где все мосты через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tooltip="Нева"/>
              </a:rPr>
              <a:t>Неву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кроме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Большой Обуховский мост"/>
              </a:rPr>
              <a:t>Большого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Большой Обуховский мост"/>
              </a:rPr>
              <a:t>Обуховского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Большой Обуховский мост"/>
              </a:rPr>
              <a:t> моста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являются разводными.</a:t>
            </a:r>
          </a:p>
          <a:p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692696"/>
            <a:ext cx="10971372" cy="648072"/>
          </a:xfrm>
        </p:spPr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Где и когда построен первый металлический мост?</a:t>
            </a:r>
            <a:b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Первый мост, изготовленный целиком из литых чугунных деталей, построен в 1776–1779 годах в Великобритании на реке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Автор проекта, инженер-строитель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Абрахам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III Дерби (1750–1791) получил за модель этого моста золотую медаль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4514" name="Picture 2" descr="Ironbridge 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58" y="2924944"/>
            <a:ext cx="6135489" cy="3157316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527254" y="2852936"/>
          <a:ext cx="5318630" cy="3723888"/>
        </p:xfrm>
        <a:graphic>
          <a:graphicData uri="http://schemas.openxmlformats.org/drawingml/2006/table">
            <a:tbl>
              <a:tblPr/>
              <a:tblGrid>
                <a:gridCol w="2659315"/>
                <a:gridCol w="2659315"/>
              </a:tblGrid>
              <a:tr h="432048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Пересекает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3" tooltip="Северн"/>
                        </a:rPr>
                        <a:t>Северн</a:t>
                      </a:r>
                      <a:endParaRPr lang="ru-RU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Место расположения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 err="1" smtClean="0">
                          <a:solidFill>
                            <a:srgbClr val="BA0000"/>
                          </a:solidFill>
                          <a:hlinkClick r:id="rId4"/>
                        </a:rPr>
                        <a:t>Гордж</a:t>
                      </a:r>
                      <a:endParaRPr lang="en-US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Конструкция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Материал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 smtClean="0">
                          <a:solidFill>
                            <a:srgbClr val="0645AD"/>
                          </a:solidFill>
                          <a:hlinkClick r:id="rId5" tooltip="Чугун"/>
                        </a:rPr>
                        <a:t>чугун</a:t>
                      </a:r>
                      <a:endParaRPr lang="ru-RU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Число пролётов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3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Общая длина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ru-RU"/>
                        <a:t>60 м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Высота конструкции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30 м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/>
                        <a:t>Эксплуатация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Конструктор, архитектор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 dirty="0">
                          <a:solidFill>
                            <a:srgbClr val="BA0000"/>
                          </a:solidFill>
                          <a:hlinkClick r:id="rId6"/>
                        </a:rPr>
                        <a:t>Thomas </a:t>
                      </a:r>
                      <a:r>
                        <a:rPr lang="en-US" u="none" strike="noStrike" dirty="0" err="1">
                          <a:solidFill>
                            <a:srgbClr val="BA0000"/>
                          </a:solidFill>
                          <a:hlinkClick r:id="rId6"/>
                        </a:rPr>
                        <a:t>Farnolls</a:t>
                      </a:r>
                      <a:r>
                        <a:rPr lang="en-US" u="none" strike="noStrike" dirty="0">
                          <a:solidFill>
                            <a:srgbClr val="BA0000"/>
                          </a:solidFill>
                          <a:hlinkClick r:id="rId6"/>
                        </a:rPr>
                        <a:t> </a:t>
                      </a:r>
                      <a:r>
                        <a:rPr lang="en-US" u="none" strike="noStrike" dirty="0" smtClean="0">
                          <a:solidFill>
                            <a:srgbClr val="BA0000"/>
                          </a:solidFill>
                          <a:hlinkClick r:id="rId6"/>
                        </a:rPr>
                        <a:t>Pritchard</a:t>
                      </a:r>
                      <a:endParaRPr lang="en-US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43346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Открытие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rgbClr val="0645AD"/>
                          </a:solidFill>
                          <a:hlinkClick r:id="rId7" tooltip="1 января"/>
                        </a:rPr>
                        <a:t>1 января</a:t>
                      </a:r>
                      <a:r>
                        <a:rPr lang="ru-RU" dirty="0"/>
                        <a:t> </a:t>
                      </a:r>
                      <a:r>
                        <a:rPr lang="ru-RU" u="none" strike="noStrike" dirty="0">
                          <a:solidFill>
                            <a:srgbClr val="0645AD"/>
                          </a:solidFill>
                          <a:hlinkClick r:id="rId8" tooltip="1781 год"/>
                        </a:rPr>
                        <a:t>1781</a:t>
                      </a:r>
                      <a:endParaRPr lang="ru-RU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Мосты делятся на балочные, распорные и комбинированные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8941" y="3933056"/>
            <a:ext cx="3600401" cy="21931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Железнодорожный мост через реку Шую, Карелия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3250" name="Picture 2" descr="https://upload.wikimedia.org/wikipedia/commons/thumb/f/f1/%D0%A0%D0%B8%D0%B6%D1%81%D0%BA%D0%B8%D0%B5_%D0%B6%D0%B5%D0%BB%D0%B5%D0%B7%D0%BD%D0%BE%D0%B4%D0%BE%D1%80_%D0%BC%D0%BE%D1%81%D1%82%D1%8B_%D1%87%D0%B5%D1%80%D0%B5%D0%B7_%D0%94%D0%B2%D0%B8%D0%BD%D1%83_%D0%BE%D1%82%D0%BA%D1%80%D1%8B%D1%82%D0%BA%D0%B0.jpg/200px-%D0%A0%D0%B8%D0%B6%D1%81%D0%BA%D0%B8%D0%B5_%D0%B6%D0%B5%D0%BB%D0%B5%D0%B7%D0%BD%D0%BE%D0%B4%D0%BE%D1%80_%D0%BC%D0%BE%D1%81%D1%82%D1%8B_%D1%87%D0%B5%D1%80%D0%B5%D0%B7_%D0%94%D0%B2%D0%B8%D0%BD%D1%83_%D0%BE%D1%82%D0%BA%D1%80%D1%8B%D1%82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574" y="1412776"/>
            <a:ext cx="3832680" cy="2376264"/>
          </a:xfrm>
          <a:prstGeom prst="rect">
            <a:avLst/>
          </a:prstGeom>
          <a:noFill/>
        </p:spPr>
      </p:pic>
      <p:pic>
        <p:nvPicPr>
          <p:cNvPr id="53252" name="Picture 4" descr="https://upload.wikimedia.org/wikipedia/commons/thumb/b/bb/Produkin-GorkiiShuya.jpg/200px-Produkin-GorkiiShu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014" y="1628800"/>
            <a:ext cx="2481064" cy="2208148"/>
          </a:xfrm>
          <a:prstGeom prst="rect">
            <a:avLst/>
          </a:prstGeom>
          <a:noFill/>
        </p:spPr>
      </p:pic>
      <p:pic>
        <p:nvPicPr>
          <p:cNvPr id="53254" name="Picture 6" descr="https://upload.wikimedia.org/wikipedia/commons/thumb/e/ea/%D0%9F%D0%B5%D1%88%D0%B5%D1%85%D0%BE%D0%B4%D0%BD%D1%8B%D0%B9_%D0%BC%D0%BE%D1%81%D1%82_%D0%BA_%D1%84%D0%BE%D0%BD%D1%82%D0%B0%D0%BD%D1%83_%D0%B2_%D0%A6%D0%B0%D1%80%D0%B8%D1%86%D1%8B%D0%BD%D0%BE.JPG/200px-%D0%9F%D0%B5%D1%88%D0%B5%D1%85%D0%BE%D0%B4%D0%BD%D1%8B%D0%B9_%D0%BC%D0%BE%D1%81%D1%82_%D0%BA_%D1%84%D0%BE%D0%BD%D1%82%D0%B0%D0%BD%D1%83_%D0%B2_%D0%A6%D0%B0%D1%80%D0%B8%D1%86%D1%8B%D0%BD%D0%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350" y="1556792"/>
            <a:ext cx="3201144" cy="21287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607374" y="4005065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Пешеходный мост к фонтану в парке Царицыно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51190" y="1600201"/>
            <a:ext cx="5629702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уменьшения расстояния между берегами реки и, следовательно, размеров моста, на значительную часть поперёк реки, пролива, или залива насыпались дамбы и плотины, а более дорогостоящая конструкция моста сооружалась только над сравнительно небольшим оставшимся участком фарватера реки для обеспечения протока  воды и прохода кораблей.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578" name="Picture 2" descr="Мостик без ф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90" y="2204864"/>
            <a:ext cx="5400600" cy="26012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Мы почемучки!</a:t>
            </a:r>
            <a:endParaRPr lang="ru-RU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47334" y="1600201"/>
            <a:ext cx="433355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вы знаете, какими были первые мосты? </a:t>
            </a:r>
          </a:p>
          <a:p>
            <a:pPr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самый длинный ВИСЯЧИЙ мост тянется почти 4 км?</a:t>
            </a:r>
          </a:p>
          <a:p>
            <a:pPr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 что такое вантовый мост, представление имеете ?</a:t>
            </a:r>
          </a:p>
          <a:p>
            <a:endParaRPr lang="ru-RU" sz="2800" dirty="0"/>
          </a:p>
        </p:txBody>
      </p:sp>
      <p:pic>
        <p:nvPicPr>
          <p:cNvPr id="63490" name="Picture 2" descr="https://pastvu.com/_p/a/a/c/8/ac8s0r0s2vsb374u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90" y="1772816"/>
            <a:ext cx="6691420" cy="447619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7054" y="1484784"/>
            <a:ext cx="7010932" cy="4525963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развитием металлургии и появлением железнодорожного и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автомобильногот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ранспорта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размеры и стоимость мостов существенно возросли. Появились новые технологии создания мостов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5602" name="Picture 2" descr="Мост мультяш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614" y="1700808"/>
            <a:ext cx="3888432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Материалы для строительства Мостов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Древесина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Самым старым материалом, что использовался при сооружении мостов, является дерево. Древесина имеет небольшой вес, простая в обработке и позволяет возводить мосты с достаточно высокой скоростью.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Но у древесины есть серьезный недостаток – она недолговечна и подвержена гниению. Даже сосновая древесина, из которой чаще всего возводились мосты, не лишена этого недостатка. Современные материалы позволяют усилить защитные свойства древесины на срок до 40 лет, но этого мало в современных реалиях.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Железобетон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Железобетон представляет собой каркас из стальной арматуры, залитый бетоном. Благодаря этому достигается высокая механическая прочность, устойчивость к воздействию атмосферных явлений и перепадам температуры. Недостатком железобетона является невозможность работы на сжатие, поэтому со временем он трескается, что приводит к деформации всей конструкции.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Материалы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Алюминий</a:t>
            </a: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Очень прочный, легкий и простой в работе металл, устойчивый к коррозии и перепадам температуры. Но он имеет низкую способность к упругим деформациям и ограничение по нагрузкам, а также достаточно дорогой, чтобы использовать его в промышленном строительстве.</a:t>
            </a: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Сталь</a:t>
            </a: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Для строительства мостов используются различные марки стали, чаще всего с оцинкованным покрытием, препятствующим коррозии. Сталь широко применяют для изготовления пролетных строений, так как этот материал хорошо воспринимает нагрузки на сжатие и растяжение.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Вопрос создания прочных конструкций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5085" y="1600201"/>
            <a:ext cx="6565807" cy="4525963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Сверхлегкий бетон</a:t>
            </a:r>
          </a:p>
          <a:p>
            <a:pPr fontAlgn="base"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Вопрос создания прочных конструкций с широкими пролетами сегодня решается Главное достоинство материала в том, что он позволяет снизить вес покрытия на 30% без ущерба прочности конструкции. Такой эффект достигается за счет использования пористых заполнителей.</a:t>
            </a:r>
          </a:p>
          <a:p>
            <a:pPr fontAlgn="base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менее востребован сегодня и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наноструктурированный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бетон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Наличие в консистенции цементного камня этих структур создает условия для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микродисперсного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самоармирования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повышая тем самым прочностные характеристики стройматериала. </a:t>
            </a: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8610" name="Picture 2" descr="https://hightech.fm/wp-content/uploads/2018/12/0790f8b688f053fcc0435c9e7526a9adkeramz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58" y="2132856"/>
            <a:ext cx="5076565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Вопрос создания прочных конструкций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47470" y="1714488"/>
            <a:ext cx="6342943" cy="4525963"/>
          </a:xfrm>
        </p:spPr>
        <p:txBody>
          <a:bodyPr>
            <a:normAutofit/>
          </a:bodyPr>
          <a:lstStyle/>
          <a:p>
            <a:pPr fontAlgn="base"/>
            <a:r>
              <a:rPr lang="ru-RU" sz="1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Стекло и стеклопластик</a:t>
            </a:r>
          </a:p>
          <a:p>
            <a:pPr fontAlgn="base"/>
            <a:r>
              <a:rPr lang="ru-RU" sz="1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Внедрение новых технологий строительства мостов из стеклопластика и стекла стало революцией. Улучшение эксплуатационных параметров этих материалов не обошлось без применения все тех же </a:t>
            </a:r>
            <a:r>
              <a:rPr lang="ru-RU" sz="19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нанотехнологий</a:t>
            </a:r>
            <a:r>
              <a:rPr lang="ru-RU" sz="1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fontAlgn="base"/>
            <a:r>
              <a:rPr lang="ru-RU" sz="1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 чаще можно наблюдать ситуации, когда стеклопластиком при строительстве мостов заменяют часть металлических изделий. В 2014 году в Новосибирске был построен первый в России стеклопластиковый автомобильный мост. </a:t>
            </a:r>
            <a:r>
              <a:rPr lang="ru-RU" sz="1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Приём Объединения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9634" name="Picture 2" descr="https://hightech.fm/wp-content/uploads/2018/12/379457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166" y="1785926"/>
            <a:ext cx="5767163" cy="37034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575" y="6021288"/>
            <a:ext cx="540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Стеклопластиковый мост в Новосибирске.  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Самый длинный мост в России</a:t>
            </a:r>
            <a:b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52264" y="1600201"/>
            <a:ext cx="6128628" cy="4525963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Самый длинный мост в России</a:t>
            </a:r>
          </a:p>
          <a:p>
            <a:pPr fontAlgn="base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Уникальным сооружением для России стал Крымский мост, общая длина которого составляет 19 км. Он является самым длинным мостом в России на данный момент. Строительство велось одновременно сразу с восьми точек. Длина морских участков от косы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Тузлы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 острова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Тузла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(там 6,5 км суши) и от острова до Керчи составит 13 км. Для строительства моста использовались 595 опор и более 5,5 тыс. свай разных размеров и типов — трубчатых, призматических и буронабивных.  В акватории такие сваи погружены на глубину, превышающую 90 м, равную высоте 30-этажного здания.</a:t>
            </a:r>
          </a:p>
          <a:p>
            <a:endParaRPr lang="ru-RU" dirty="0"/>
          </a:p>
        </p:txBody>
      </p:sp>
      <p:pic>
        <p:nvPicPr>
          <p:cNvPr id="70658" name="Picture 2" descr="https://hightech.fm/wp-content/uploads/2018/12/TASS_26797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166" y="1928802"/>
            <a:ext cx="5193541" cy="3571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58702" y="566124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Крымский мост 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571480"/>
            <a:ext cx="10971372" cy="769288"/>
          </a:xfrm>
        </p:spPr>
        <p:txBody>
          <a:bodyPr>
            <a:normAutofit fontScale="90000"/>
          </a:bodyPr>
          <a:lstStyle/>
          <a:p>
            <a:r>
              <a:rPr lang="ru-RU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Машина-монстр для возведения мостов</a:t>
            </a:r>
            <a:br>
              <a:rPr lang="ru-RU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35165" y="1600201"/>
            <a:ext cx="6048673" cy="4525963"/>
          </a:xfrm>
        </p:spPr>
        <p:txBody>
          <a:bodyPr>
            <a:normAutofit fontScale="85000" lnSpcReduction="20000"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>
              <a:buNone/>
            </a:pPr>
            <a:r>
              <a:rPr lang="ru-RU" dirty="0" smtClean="0"/>
              <a:t>   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Китайские инженеры создали 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мостоукладчик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Приём Посредник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предназначенный для возведения протяженных мостов, в конструкции которых предусмотрено множество пролетов. С его помощью в кратчайшие сроки можно создавать пути на сложных участках местности, образуя при этом минимальное количество стыков на дорожном полотне. Задача строителей сводится к тому, чтобы возвести опоры. Всю остальную работу, включая установку и фиксацию готовых участков полотна моста, </a:t>
            </a:r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агрегат выполнит сам</a:t>
            </a:r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794" name="Picture 2" descr="https://avatars.mds.yandex.net/get-zen_doc/3468648/pub_5f17b49cc9e3b4094c9af02e_5f17b49e1941cd689e147b8a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614" y="1700808"/>
            <a:ext cx="4955704" cy="37167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03317" y="1600201"/>
            <a:ext cx="4477575" cy="452596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Следующим шагом при строительстве моста через широкий неглубокий ручей было сооружение нескольких опор и соединение их с помощью бревен или каменных плит. Два бревна укладывались рядом и на них в качестве настила клались поперечины. В результате получался деревянный балочный мост, очень похожий на те, что до сих пор строятся через небольшие ручьи в сельской местности. Более крупные балочные мосты сейчас строятся на железных, а самые мощные — стальных балках.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583" y="5805264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многие длинные железнодорожные виадуки являются именно балочными мостами.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51" y="1571612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Опоры моста должны быть прочными, так как, если они осядут или будут смыты водой, весь мост может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рухнуть.В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то же время опоры должны быть лёгкими  Сегодня инженеры обычно стремятся установить опоры моста как можно глубже,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/>
              <a:t>Арочные мосты бывают трёх типов:</a:t>
            </a:r>
            <a:endParaRPr lang="ru-RU" dirty="0"/>
          </a:p>
        </p:txBody>
      </p:sp>
      <p:pic>
        <p:nvPicPr>
          <p:cNvPr id="4" name="Picture 2" descr="как строят мост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6694" y="1052736"/>
            <a:ext cx="9572691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Это интересно!</a:t>
            </a:r>
            <a:endParaRPr lang="ru-RU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некоторые современные мосты представляют собой весьма масштабное зрелище. Например, в Японии есть висячий мост, соединяющий между собой 2 острова и длиной почти 4 километра! Тросы, удерживающие его, толщиной в человеческую ногу 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Словарь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 —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tooltip="Дорога"/>
              </a:rPr>
              <a:t>дорожное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tooltip="Сооружение"/>
              </a:rPr>
              <a:t>сооружение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возведённое над каким-либо препятствием, например, через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Водоём"/>
              </a:rPr>
              <a:t>водоём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tooltip="Овраг"/>
              </a:rPr>
              <a:t>овраг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4210" name="Picture 2" descr="https://photocentra.ru/images/main61/612956_ma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3198" y="2924944"/>
            <a:ext cx="5198698" cy="3192868"/>
          </a:xfrm>
          <a:prstGeom prst="rect">
            <a:avLst/>
          </a:prstGeom>
          <a:noFill/>
        </p:spPr>
      </p:pic>
      <p:pic>
        <p:nvPicPr>
          <p:cNvPr id="94212" name="Picture 4" descr="https://gorniy-altai.ru/upload/medialibrary/70b/70bc96827e0f9863c39845ae1d7ae7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614" y="2852936"/>
            <a:ext cx="4493072" cy="33698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Иногда для моста на 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tooltip="Мель"/>
              </a:rPr>
              <a:t>мелководье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 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tooltip="Дно"/>
              </a:rPr>
              <a:t>дно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вбиваются 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Сваи"/>
              </a:rPr>
              <a:t>сваи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на которые затем водружаются мостовые пролёты.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554" name="Picture 2" descr="Мост золотые ворота в Сан-Франциско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74" y="3645024"/>
            <a:ext cx="3050704" cy="30507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эпохи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tooltip="Мегалит"/>
              </a:rPr>
              <a:t>мегалита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tooltip="Археолог"/>
              </a:rPr>
              <a:t>археологами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обнаружены остатки некоторых каменных мостов, выполненных в виде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Свод"/>
              </a:rPr>
              <a:t>сводов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 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tooltip="Арка"/>
              </a:rPr>
              <a:t>арок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Для таких массивных мостов уже требуется сооружение мощных опор.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530" name="Picture 2" descr="Каменные перила мос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55646" y="188640"/>
            <a:ext cx="2258616" cy="17428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 возведении больших мостов используют в основном сборные оболочки свай диаметром до 3 м. В настоящее время наиболее популярным фундаментом на свайном основании является фундамент на буронабивных сваях (БНС), сооружаемых бурением в обсадной инвентарной трубе. Данная конструкция применяется как на суше, так и на акватории.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Архитектура мостов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566" y="1268761"/>
            <a:ext cx="11246327" cy="48574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Многие мосты являются выдающимися памятниками зодчества и инженерного искусства. В некоторых городах, таких как 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tooltip="Санкт-Петербург"/>
              </a:rPr>
              <a:t>Санкт-Петербург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или 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tooltip="Прага"/>
              </a:rPr>
              <a:t>Прага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мосты являются неотъемлемой частью городской архитектуры</a:t>
            </a:r>
            <a:r>
              <a:rPr lang="ru-RU" sz="24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[9]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4818" name="AutoShape 2" descr="https://modamix.net/wp-content/uploads/2019/01/nochnaya-ekskursiya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odamix.net/wp-content/uploads/2019/01/nochnaya-ekskursiya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odamix.net/wp-content/uploads/2019/01/nochnaya-ekskursiya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4" name="Picture 8" descr="https://traveltimes.ru/wp-content/uploads/2021/10/moste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590" y="2564904"/>
            <a:ext cx="5928659" cy="3334871"/>
          </a:xfrm>
          <a:prstGeom prst="rect">
            <a:avLst/>
          </a:prstGeom>
          <a:noFill/>
        </p:spPr>
      </p:pic>
      <p:sp>
        <p:nvSpPr>
          <p:cNvPr id="34826" name="AutoShape 10" descr="https://infografics.ru/wp-content/uploads/2019/05/dvorcovyj-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8" name="AutoShape 12" descr="https://infografics.ru/wp-content/uploads/2019/05/dvorcovyj-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30" name="AutoShape 14" descr="https://infografics.ru/wp-content/uploads/2019/05/dvorcovyj-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32" name="AutoShape 16" descr="https://infografics.ru/wp-content/uploads/2019/05/dvorcovyj-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34" name="AutoShape 18" descr="https://infografics.ru/wp-content/uploads/2019/05/dvorcovyj-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36" name="AutoShape 20" descr="https://infografics.ru/wp-content/uploads/2019/05/dvorcovyj-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s://xn--c1ajfh2b7c.xn--p1ai/wp-content/uploads/2019/02/feb_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75726" y="260648"/>
            <a:ext cx="1025454" cy="198884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031310" y="2780928"/>
            <a:ext cx="45365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 Санкт-Петербурге 800 мостов (не считая мосты на территориях промышленных предприятий), в том числе 218 пешеходных. Собственно городских мостов — больше 342, остальные — в пригородах (Кронштадт — 5, г. Пушкин — 54, г. Петергоф — 51, Павловск — 16, Ломоносов — 7); из них 21 мост был разводной по состоянию на начало 2008 года, к лету 2008 их стало 13 (для разводных мостов в скобках указано традиционное время разводки в период регулярной навигации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0" y="471810"/>
            <a:ext cx="11390343" cy="868958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Лета́ющий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паро́м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 — 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особая транспортная система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https://upload.wikimedia.org/wikipedia/commons/thumb/a/a9/MovableBridge_transport.gif/200px-MovableBridge_transpor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7686" y="1571612"/>
            <a:ext cx="5715040" cy="42862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94606" y="5929330"/>
            <a:ext cx="10329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Лета́ющий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паро́м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 — особая транспортная система, состоящая из двух частей: моста, подобного огромному мостовому крану, и подвижно подвешенной под этим мостом платформы.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9218" name="Picture 2" descr="https://www.culture.ru/storage/images/f36899754e771a8e7d10e27420de4301/6f7546c02887bd98ff5ecdc39d53516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0213" y="188640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Адаптация под новую </a:t>
            </a:r>
            <a:b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функцию</a:t>
            </a:r>
            <a:endParaRPr lang="ru-RU" sz="32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31510" y="5373216"/>
            <a:ext cx="3358903" cy="10409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Олимпийский мост в форме спирали ДНК построят в Китае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https://mir-s3-cdn-cf.behance.net/project_modules/fs/e8c84159377473.5a1fd9f560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086" y="1556792"/>
            <a:ext cx="3707409" cy="2085418"/>
          </a:xfrm>
          <a:prstGeom prst="rect">
            <a:avLst/>
          </a:prstGeom>
          <a:noFill/>
        </p:spPr>
      </p:pic>
      <p:pic>
        <p:nvPicPr>
          <p:cNvPr id="66564" name="Picture 4" descr="https://chance4traveller.com/wp-content/uploads/2016/08/564677b63d3eaf8725c26a2881bef4a581ba9d0f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3518" y="3645024"/>
            <a:ext cx="2885233" cy="1598419"/>
          </a:xfrm>
          <a:prstGeom prst="rect">
            <a:avLst/>
          </a:prstGeom>
          <a:noFill/>
        </p:spPr>
      </p:pic>
      <p:pic>
        <p:nvPicPr>
          <p:cNvPr id="66566" name="Picture 6" descr="https://alroarchitect.ru/wp-content/uploads/2019/06/image_2_171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590" y="1412776"/>
            <a:ext cx="4056697" cy="28910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6574" y="4437112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Конкурсный проект реконструкции и адаптации под новую функцию старого железнодорожного моста.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состоит из надземного разводного моста и подземного перехода с функцией Музея Мирового океана.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Надземный разводной мост – в форме петли основа для будущих экскурсий и смотровой площадкой над рекой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https://www.culture.ru/storage/images/f36899754e771a8e7d10e27420de4301/6f7546c02887bd98ff5ecdc39d53516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4413" y="188640"/>
            <a:ext cx="1686000" cy="168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575" y="3140968"/>
            <a:ext cx="367240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Пешеходный мост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Brommy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Берлин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7586" name="Picture 2" descr="https://www.news2.ru/user_images/230723/575884_1568058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50" y="836712"/>
            <a:ext cx="3768924" cy="2345554"/>
          </a:xfrm>
          <a:prstGeom prst="rect">
            <a:avLst/>
          </a:prstGeom>
          <a:noFill/>
        </p:spPr>
      </p:pic>
      <p:pic>
        <p:nvPicPr>
          <p:cNvPr id="67588" name="Picture 4" descr="https://sun9-16.userapi.com/J59sXB2s_bM22g-eKp1bFG8RjqFwXp1PdSzV0Q/XB0oQp1U-p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998" y="764704"/>
            <a:ext cx="4207728" cy="24909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99062" y="3356992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 с водопадом в Париже.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7590" name="Picture 6" descr="https://econet.ru/media/413/kindeditor/image/201312/20131226203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7494" y="476672"/>
            <a:ext cx="3155504" cy="27374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975526" y="3212976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Катаре появится уникальная дорога-парк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7592" name="Picture 8" descr="https://trendymen.ru/images/article1/119303/attachments/3033545-slide-kory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74" y="3789040"/>
            <a:ext cx="3215341" cy="241150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06575" y="6309320"/>
            <a:ext cx="3312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Качающийся мост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7594" name="Picture 10" descr="https://static.tildacdn.com/tild3235-6461-4434-a532-393061613666/36372-main_2121-7_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7337" y="3789040"/>
            <a:ext cx="3284713" cy="24678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078982" y="6237312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Плавающие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мосты-трансформеры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7596" name="Picture 12" descr="https://www.zja.nl/image/2014/10/15/1983_1500_1125.jpg(mediaclass-carousel-big.116d6733a7e3cd4a0fe36bdc820d853eb197c15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9462" y="4005064"/>
            <a:ext cx="3138059" cy="176515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399462" y="5877272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Мосты будущего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Наведем мосты: 10 чудес современной архитектуры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5046" y="1556792"/>
            <a:ext cx="5544616" cy="456937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72706" name="Picture 2" descr="https://robb.report/upload/custom/d81/d819fe047262270ca12a79a6e5740f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90" y="1628800"/>
            <a:ext cx="3514144" cy="233886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005065"/>
            <a:ext cx="57351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Хеликс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Бридж (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Helix Bridge),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Марина-Бэй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СингапурЭтот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мост — самый длинный пешеходный мост в Сингапуре. Его длина составляет 280 метров. Отличительная особенность дизайна моста — структура с двойной спиралью, смоделированная по структуре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ДНКМост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изготовлен из специальной дуплексной нержавеющей стали, которая сделала конструкцию невероятно прочной..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b="1" dirty="0"/>
          </a:p>
        </p:txBody>
      </p:sp>
      <p:pic>
        <p:nvPicPr>
          <p:cNvPr id="72708" name="Picture 4" descr="https://robb.report/upload/custom/877/8779caac1d42e590adba040b195fa3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230" y="1556792"/>
            <a:ext cx="5083117" cy="26279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27254" y="4365104"/>
            <a:ext cx="5112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Цепной мост (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Szechenyi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Chain Bridge),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Будапешт,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ВенгрияМост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построен по проекту британского инженера Уильяма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Тьернея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Кларка и открыт в 1849 году. Он стал первым постоянным мостом через реку Дунай в столице Венгрии и соединил две исторических части Будапешта — Буду и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Пешт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https://yt3.ggpht.com/ytc/AKedOLQB-pxzPKIZJSItBJvIyQyA8PzttcKoljHA9wvh=s900-c-k-c0x00ffffff-no-r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9702" y="0"/>
            <a:ext cx="1412776" cy="14127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35166" y="3861048"/>
            <a:ext cx="6264695" cy="27363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Мост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Seri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Wawasan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(Seri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Wawasan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Bridge),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Путраджая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Малайзияпредставляет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собой вантовый мост в 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Путраджайе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Этот футуристический асимметричный мост с наклонным вперед пилоном имеет внешний вид парусного судна. Особенно хорош он ночью в свете переменных разноцветных огней декоративной подсвет</a:t>
            </a:r>
          </a:p>
          <a:p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9874" name="Picture 2" descr="https://robb.report/upload/custom/7a3/7a36a87385df9b07a3eded39171f9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622" y="1268760"/>
            <a:ext cx="3672408" cy="24401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0590" y="3645024"/>
            <a:ext cx="5328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Васко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да Гама (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Vasco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Gama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Bridge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), Лиссабон,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Португалиятот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яркий мост — самый длинный в Европе. Его протяженность составляет 17 километров. В пасмурные дни невозможно увидеть другую сторону моста. К тому же, мост очень прочный. Он может выдержать скорость ветра, достигающую 250 км/ч, и пережить землетрясение, мощность которого в пять раз превышает мощь землетрясения, разрушившего Лиссабон в 1755 году.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9876" name="Picture 4" descr="https://robb.report/upload/custom/2aa/2aae6769a6c7bcec04fd832944a0fb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206" y="1268760"/>
            <a:ext cx="3767792" cy="2507682"/>
          </a:xfrm>
          <a:prstGeom prst="rect">
            <a:avLst/>
          </a:prstGeom>
          <a:noFill/>
        </p:spPr>
      </p:pic>
      <p:pic>
        <p:nvPicPr>
          <p:cNvPr id="5124" name="Picture 4" descr="https://7hands.com/storage/uploads/55064/5b96536f1a9a03daad2b0ced38187b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1710" y="260648"/>
            <a:ext cx="1309585" cy="15841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Ройал-Гордж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583" y="4293096"/>
            <a:ext cx="3960439" cy="1833068"/>
          </a:xfrm>
        </p:spPr>
        <p:txBody>
          <a:bodyPr>
            <a:normAutofit fontScale="55000" lnSpcReduction="20000"/>
          </a:bodyPr>
          <a:lstStyle/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Ройал-Гордж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en-US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Royal Gorge Bridge),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Колорадо,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СШАВозведение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моста было задумано с целью привлечения туристов в массивное ущелье. И эта задумка удалась. Головокружительные высоты моста и через 90 лет после строительства продолжают привлекать миллионы туристов со всего мира. На сегодняшний день это самый высокий мост в Америке</a:t>
            </a:r>
            <a:r>
              <a:rPr lang="ru-RU" sz="1800" dirty="0" smtClean="0"/>
              <a:t>.</a:t>
            </a:r>
            <a:endParaRPr lang="ru-RU" sz="1800" b="1" dirty="0"/>
          </a:p>
        </p:txBody>
      </p:sp>
      <p:pic>
        <p:nvPicPr>
          <p:cNvPr id="80898" name="Picture 2" descr="https://robb.report/upload/custom/ce4/ce44d072ee01bd25e9e7ba251fe2cc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38" y="1340768"/>
            <a:ext cx="3622651" cy="2813103"/>
          </a:xfrm>
          <a:prstGeom prst="rect">
            <a:avLst/>
          </a:prstGeom>
          <a:noFill/>
        </p:spPr>
      </p:pic>
      <p:pic>
        <p:nvPicPr>
          <p:cNvPr id="80900" name="Picture 4" descr="https://robb.report/upload/custom/238/2385915310214c9cceac3e7ee33a91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142" y="1484784"/>
            <a:ext cx="4221188" cy="28141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55046" y="4365104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Tsing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 (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Tsing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 Bridge),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Гонконг, Китай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55046" y="4725144"/>
            <a:ext cx="7272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является самым крупным подвесным мостом в мире, который предназначен для автомобильного и железнодорожного движения, и шестым в мире по длине. Мост имеет два уровня. На верхнем уровне расположена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шестиполосная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автомагистраль, по три полосы в каждом направлении. На нижнем — два железнодорожных пути и запасная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двухполосная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автодорога для служебных целей и для движения во время сильных ветров.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https://thumbs.dreamstime.com/b/%D1%81%D1%8B%D1%87-%D1%81-%D1%81%D1%82%D0%B5%D0%BF%D0%B5%D0%BD%D1%8C%D1%8E-%D0%B8-%D0%B8-%D0%BA%D0%B2%D0%B0-%D0%B8%D1%84%D0%B8%D0%BA%D0%B0%D1%86%D0%B8%D0%B5%D0%B9-29691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99836" y="332656"/>
            <a:ext cx="1590577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Древнейшее инженерное изобретение</a:t>
            </a:r>
            <a:endParaRPr lang="ru-RU" sz="32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Мост, возведённый через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tooltip="Дорога"/>
              </a:rPr>
              <a:t>дорогу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железнодорожные пути называют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tooltip="Путепровод"/>
              </a:rPr>
              <a:t>путепроводом</a:t>
            </a:r>
            <a:r>
              <a:rPr lang="ru-RU" sz="20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[5]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через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tooltip="Овраг"/>
              </a:rPr>
              <a:t>овраг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или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 tooltip="Ущелье"/>
              </a:rPr>
              <a:t>ущелье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—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 tooltip="Виадук"/>
              </a:rPr>
              <a:t>виадуком</a:t>
            </a:r>
            <a:r>
              <a:rPr lang="ru-RU" sz="20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[6]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Мост является одним из древнейших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8" tooltip="Инженерное дело"/>
              </a:rPr>
              <a:t>инженерных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изобретений человечества.</a:t>
            </a: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Первыми мостами были пешеходные, состоящие из одного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9" tooltip="Бревно"/>
              </a:rPr>
              <a:t>бревна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или нескольких скреплённых между собой брёвен. В качестве настила использовались отёсанные брёвна -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0" tooltip="Брус (пиломатериал)"/>
              </a:rPr>
              <a:t>брус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или толстые 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 tooltip="Доска"/>
              </a:rPr>
              <a:t>доски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Приём Объединения</a:t>
            </a:r>
          </a:p>
          <a:p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42" name="Picture 2" descr="https://www.photoforum.ru/f/photo/000/327/327175_2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50990" y="3429000"/>
            <a:ext cx="5116116" cy="32288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Самый высокий в мире стальной арочный мост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22" name="Picture 2" descr="https://robb.report/upload/custom/bd8/bd8c1a0a84979480501444a3e7b356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574" y="1340768"/>
            <a:ext cx="3465104" cy="231006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573" y="3789040"/>
            <a:ext cx="69127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Akashi-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Kaikyo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(Akashi-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Kaikyo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Bridge),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Кобе-Наруто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ЯпонияЭтот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мост также называют жемчужным. Это подвесной мост через пролив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Акаши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 западной части центральной Японии. Его открыли в 1998 году, и в настоящее время он является самым длинным подвесным мостом в мире.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основные опорные башни моста находятся на высоте 297 м над поверхностью пролива, что делает его еще и одним из самых высоких мостов в мире. Мост пролива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Акаши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стоит в сейсмически неустойчивом регионе. Это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сподвигло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инженеров разработать сложную систему противовесов. В результате мост способен выдержать скорость ветра до 290 км/ч.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24" name="Picture 4" descr="https://robb.report/upload/custom/e70/e70730369681bf99800acc34e5310d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7374" y="1340768"/>
            <a:ext cx="3686183" cy="23256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391350" y="3789040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Харбор-Бридж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Sidney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Harbour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Bridge),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Сидней, Австралия самый высокий в мире стальной арочный мост. Он возвышается на 134 м над уровнем моря. Находясь в одном из самых живописных мест в гавани, мост стал известным символом Австралии.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Риальто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Ponte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Rialto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), Венеция 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Виадук 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Мийо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en-US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Millau</a:t>
            </a:r>
            <a:r>
              <a:rPr lang="en-US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Viaduct), </a:t>
            </a: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Аверон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Франция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82946" name="Picture 2" descr="https://robb.report/upload/custom/7f8/7f8a64f851e3063ecaf1a1cbf35d1c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90" y="1484784"/>
            <a:ext cx="3389682" cy="225041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2598" y="3982998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Риальто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Ponte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Rialto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), Венеция, Италия Мост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Риальто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был построен всего за три года, между 1588 и 1591 годами. Он стал заменой трех деревянных мостов и одного лодочного моста, Массивный мост имеет длину 7,5 метров и был построен на 12 тыс. деревянных сваях, которые все еще поддерживают мост более 425 лет спустя. Чтобы получить заказ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2948" name="Picture 4" descr="https://robb.report/upload/custom/302/3022e4efe18bc9f588007435ba7c86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190" y="1340768"/>
            <a:ext cx="3862958" cy="257530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03118" y="3982998"/>
            <a:ext cx="648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Виадук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Мийо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Millau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Viaduct),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Аверон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Франция Виадук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Мийо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является частью автострады A75-A71 от Парижа до 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Монпелье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 расположен в районе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Аверон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 юге Франции. Это самый высокий мост в мире, стоящий на высоте более 340 метров над рекой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Тарн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Он немного выше Эйфелевой башни в Париже и всего на 38 метров ниже, чем 103-этажный небоскреб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Эмпайр-стейт-билдинг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 Нью-Йорке. Мост спроектирован инженером Мишелем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Вирлоге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 британским архитектором Норманном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Фостером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На его строительство было потрачено € 394 млн.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в лаборатории ТРИЗ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Георгий\Desktop\Новая папка\DSC01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90" y="1700808"/>
            <a:ext cx="2508240" cy="1410885"/>
          </a:xfrm>
          <a:prstGeom prst="rect">
            <a:avLst/>
          </a:prstGeom>
          <a:noFill/>
        </p:spPr>
      </p:pic>
      <p:pic>
        <p:nvPicPr>
          <p:cNvPr id="1027" name="Picture 3" descr="C:\Users\Георгий\Desktop\Новая папка\DSC019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3558" y="4941168"/>
            <a:ext cx="2782839" cy="1565347"/>
          </a:xfrm>
          <a:prstGeom prst="rect">
            <a:avLst/>
          </a:prstGeom>
          <a:noFill/>
        </p:spPr>
      </p:pic>
      <p:pic>
        <p:nvPicPr>
          <p:cNvPr id="1028" name="Picture 4" descr="C:\Users\Георгий\Desktop\Новая папка\DSC01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2878" y="1268760"/>
            <a:ext cx="6389174" cy="3593910"/>
          </a:xfrm>
          <a:prstGeom prst="rect">
            <a:avLst/>
          </a:prstGeom>
          <a:noFill/>
        </p:spPr>
      </p:pic>
      <p:pic>
        <p:nvPicPr>
          <p:cNvPr id="1029" name="Picture 5" descr="C:\Users\Георгий\Desktop\Новая папка\DSC01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9582" y="2708920"/>
            <a:ext cx="2494807" cy="1403329"/>
          </a:xfrm>
          <a:prstGeom prst="rect">
            <a:avLst/>
          </a:prstGeom>
          <a:noFill/>
        </p:spPr>
      </p:pic>
      <p:pic>
        <p:nvPicPr>
          <p:cNvPr id="1030" name="Picture 6" descr="C:\Users\Георгий\Desktop\Новая папка\DSC019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566" y="4725144"/>
            <a:ext cx="3428845" cy="19287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18942" y="5691157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в лаборатории ТРИЗ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Георгий\Desktop\Новая папка\DSC01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582" y="1412776"/>
            <a:ext cx="5093030" cy="286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Георгий\Desktop\Новая папка\DSC01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238" y="1484784"/>
            <a:ext cx="5021022" cy="28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Георгий\Desktop\Новая папка\DSC02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62" y="4369604"/>
            <a:ext cx="4156926" cy="233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Георгий\Desktop\Новая папка\DSC02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214" y="4293096"/>
            <a:ext cx="4228934" cy="237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в лаборатории ТРИЗ</a:t>
            </a:r>
            <a:endParaRPr lang="ru-RU" dirty="0"/>
          </a:p>
        </p:txBody>
      </p:sp>
      <p:pic>
        <p:nvPicPr>
          <p:cNvPr id="3074" name="Picture 2" descr="C:\Users\Георгий\Desktop\Новая папка\DSC02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198" y="1700808"/>
            <a:ext cx="5957126" cy="3350884"/>
          </a:xfrm>
          <a:prstGeom prst="rect">
            <a:avLst/>
          </a:prstGeom>
          <a:noFill/>
        </p:spPr>
      </p:pic>
      <p:pic>
        <p:nvPicPr>
          <p:cNvPr id="3075" name="Picture 3" descr="C:\Users\Георгий\Desktop\Новая папка\DSC0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566" y="1340768"/>
            <a:ext cx="6455247" cy="36310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Объект 3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23797" y="1052736"/>
            <a:ext cx="8739961" cy="5202014"/>
          </a:xfrm>
        </p:spPr>
      </p:pic>
      <p:sp>
        <p:nvSpPr>
          <p:cNvPr id="7" name="Прямоугольник 6"/>
          <p:cNvSpPr/>
          <p:nvPr/>
        </p:nvSpPr>
        <p:spPr>
          <a:xfrm>
            <a:off x="1054646" y="1196752"/>
            <a:ext cx="1135533" cy="5112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prstClr val="white"/>
                </a:solidFill>
              </a:rPr>
              <a:t>Приемы фантазирования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66814" y="332656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своей работе мы использовали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будущего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21" y="1600201"/>
            <a:ext cx="10238213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Трансформер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Тсом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 Собирается из модулей (</a:t>
            </a:r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Объединения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).Материал «Космическая паутина» из которого выполнены детали, лёгкий, но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супер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прочный (за счёт микроскопических переплетений  и особой клейковины , огромные космические нити во Вселенной вращаются как сверла . Это придаёт мосту особую прочность. Такие мосты можно будет строить в самых непроходимых местах  на Земле и  даже в Космосе.  Мост по необходимости сможет увеличиваться или уменьшаться, менять форму  в виде спирали и  балки, выполнять восстановительные работы. Может менять окраску и светиться в ночное время. Мост сам регулирует скорость передвижения транспорта и пешеходов. Это ещё одна функция  клейкого материала(Мост выделяет совсем безопасный клей,  который фиксирует колёса транспорта для безопасного передвижения по мосту.) Особая прочность и особая безопасность моста - это далеко не все плюсы. Мост- динамичен  и  находится в движении по мере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необхдимости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https://www.newsler.ru/data/content/2016/41918/3b452a047a7f8977e3ca912251e594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66" y="5733256"/>
            <a:ext cx="1420888" cy="947259"/>
          </a:xfrm>
          <a:prstGeom prst="rect">
            <a:avLst/>
          </a:prstGeom>
          <a:noFill/>
        </p:spPr>
      </p:pic>
      <p:pic>
        <p:nvPicPr>
          <p:cNvPr id="10244" name="Picture 4" descr="https://www.heise.de/imgs/18/3/1/2/1/9/2/3/cosmic_structure_helical_XL-948403948b571e2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0176" y="260649"/>
            <a:ext cx="1662024" cy="1800200"/>
          </a:xfrm>
          <a:prstGeom prst="rect">
            <a:avLst/>
          </a:prstGeom>
          <a:noFill/>
        </p:spPr>
      </p:pic>
      <p:pic>
        <p:nvPicPr>
          <p:cNvPr id="10246" name="Picture 6" descr="https://scienceblogs.com/files/startswithabang/files/2015/06/Dobbs-et-al.-Simulation-Snapsh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43678" y="5190302"/>
            <a:ext cx="1846735" cy="16676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https://ru.wikipedia.org/wiki/</a:t>
            </a:r>
            <a:r>
              <a:rPr lang="ru-RU" dirty="0" err="1" smtClean="0">
                <a:hlinkClick r:id="rId2"/>
              </a:rPr>
              <a:t>Список_мостов_Санкт-Петербурга</a:t>
            </a:r>
            <a:endParaRPr lang="ru-RU" dirty="0" smtClean="0"/>
          </a:p>
          <a:p>
            <a:r>
              <a:rPr lang="en-US" dirty="0" smtClean="0"/>
              <a:t>https://ru.wikipedia.org/wiki/</a:t>
            </a:r>
            <a:r>
              <a:rPr lang="ru-RU" dirty="0" err="1" smtClean="0"/>
              <a:t>Вантовый_мост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бы сделал малыш, если бы ему надо было попасть на другой берег речки?</a:t>
            </a:r>
            <a:endParaRPr lang="ru-RU" sz="32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90949" y="1600201"/>
            <a:ext cx="7789943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Спросите, что бы сделал малыш, если бы ему надо было попасть на другой берег речки? А из материалов и инструментов у него были бы только самые простые - дерево, камень, веревки?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Скорее всего он ответит, нужно взять  дерево, перекинуть   его через реку и перейти  на другой берег по нему. Наверное, именно так и выглядели самые первые мосты на свете.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одному бревну передвигаться не очень удобно, но если выложить ими целый ряд, то получится обыкновенная дорога, по которой легко перебраться на другую сторону. Именно так долгое время выглядело большинство мостов.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Этот тип мостов называется балочным.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dirty="0"/>
          </a:p>
        </p:txBody>
      </p:sp>
      <p:pic>
        <p:nvPicPr>
          <p:cNvPr id="78850" name="Picture 2" descr="https://na-dache.pro/uploads/posts/2021-05/1621508660_17-p-mostik-cherez-rechku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66" y="2348880"/>
            <a:ext cx="3781898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Системный оператор </a:t>
            </a:r>
            <a:endParaRPr lang="ru-RU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1213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071"/>
                <a:gridCol w="3657071"/>
                <a:gridCol w="365707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Люди , переход с одного берега реки, оврага на другой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Для соединения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городов по водному и воздушному пространству 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Соединение 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огромных </a:t>
                      </a:r>
                      <a:r>
                        <a:rPr lang="ru-RU" sz="2000" b="1" baseline="0" dirty="0" err="1" smtClean="0">
                          <a:solidFill>
                            <a:schemeClr val="bg1"/>
                          </a:solidFill>
                        </a:rPr>
                        <a:t>мегаполюсов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, стран, континентов . Космические и </a:t>
                      </a:r>
                      <a:r>
                        <a:rPr lang="ru-RU" sz="2000" b="1" baseline="0" dirty="0" err="1" smtClean="0">
                          <a:solidFill>
                            <a:schemeClr val="bg1"/>
                          </a:solidFill>
                        </a:rPr>
                        <a:t>межгаллактические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мосты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Дерево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 Мост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Сверх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современные мосты </a:t>
                      </a:r>
                      <a:r>
                        <a:rPr lang="ru-RU" sz="2000" b="1" baseline="0" dirty="0" err="1" smtClean="0">
                          <a:solidFill>
                            <a:srgbClr val="FF0000"/>
                          </a:solidFill>
                        </a:rPr>
                        <a:t>будущего</a:t>
                      </a:r>
                      <a:r>
                        <a:rPr lang="ru-RU" sz="2000" b="1" dirty="0" err="1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лёгкий</a:t>
                      </a:r>
                      <a:r>
                        <a:rPr lang="ru-RU" sz="2000" b="1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, но </a:t>
                      </a:r>
                      <a:r>
                        <a:rPr lang="ru-RU" sz="2000" b="1" dirty="0" err="1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супер</a:t>
                      </a:r>
                      <a:r>
                        <a:rPr lang="ru-RU" sz="2000" b="1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– прочный (за счёт микроскопических переплетений  и особой клейковины , огромные космические нити  -главная опора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Дерево, упавшее с одного берега на другой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Железобетон, металл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сверхлегкий бетон,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 стеклопластик</a:t>
                      </a:r>
                      <a:endParaRPr lang="ru-RU" sz="2000" b="1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Сверхновый  материал из космических лабораторий . Объединяющий в себе особую</a:t>
                      </a: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</a:rPr>
                        <a:t> прочность , гибкость.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Это интересно!</a:t>
            </a:r>
            <a:endParaRPr lang="ru-RU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только в черте города Санкт-Петербурга около 800 мостов (не считая мосты на территориях промышленных предприятий).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в России по последним данным примерно 1 234 587 мостов (это без учёта небольших мостов через ручьи на приусадебных участках).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Если сравнивать положение мостов в процентном соотношении в России как и в мире хотя бы, то приблизительно будет 49 000 000 мостов.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67" y="471810"/>
            <a:ext cx="10945216" cy="86895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Мостостроение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Мостостроение - это отдельная строительная отрасль. Она включает в себя не только строительство мостов, но также исследовательскую деятельность, связанную с поиском новых материалов и технологий.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https://vsesdal.com/assets/server/post_images/shares/Riedel.png"/>
          <p:cNvPicPr>
            <a:picLocks noChangeAspect="1" noChangeArrowheads="1"/>
          </p:cNvPicPr>
          <p:nvPr/>
        </p:nvPicPr>
        <p:blipFill>
          <a:blip r:embed="rId2" cstate="print"/>
          <a:srcRect t="2372"/>
          <a:stretch>
            <a:fillRect/>
          </a:stretch>
        </p:blipFill>
        <p:spPr bwMode="auto">
          <a:xfrm>
            <a:off x="2926854" y="2809230"/>
            <a:ext cx="5976664" cy="38899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1085</TotalTime>
  <Words>1946</Words>
  <Application>Microsoft Office PowerPoint</Application>
  <PresentationFormat>Произвольный</PresentationFormat>
  <Paragraphs>302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Номинация «Исследования»</vt:lpstr>
      <vt:lpstr>Загадка</vt:lpstr>
      <vt:lpstr>Мы почемучки!</vt:lpstr>
      <vt:lpstr>Словарь</vt:lpstr>
      <vt:lpstr>Древнейшее инженерное изобретение</vt:lpstr>
      <vt:lpstr>Что бы сделал малыш, если бы ему надо было попасть на другой берег речки?</vt:lpstr>
      <vt:lpstr>Системный оператор </vt:lpstr>
      <vt:lpstr>Это интересно!</vt:lpstr>
      <vt:lpstr>Мостостроение</vt:lpstr>
      <vt:lpstr>История </vt:lpstr>
      <vt:lpstr>Слайд 11</vt:lpstr>
      <vt:lpstr>Слайд 12</vt:lpstr>
      <vt:lpstr>По пропускаемой нагрузке </vt:lpstr>
      <vt:lpstr>Первый мост</vt:lpstr>
      <vt:lpstr>Архитектура мостов </vt:lpstr>
      <vt:lpstr>Решение противоречий при строительсве мостов </vt:lpstr>
      <vt:lpstr>Решение противоречий при строительсве мостов </vt:lpstr>
      <vt:lpstr>Решение противоречий при строительсве мостов </vt:lpstr>
      <vt:lpstr>Архитектура мостов </vt:lpstr>
      <vt:lpstr>Архитектура мостов </vt:lpstr>
      <vt:lpstr>Самый страшный вид моста -  Висячий, ведь он покачивается от ветра и пружинит под ногами</vt:lpstr>
      <vt:lpstr>Изящный мост - вантовый.</vt:lpstr>
      <vt:lpstr> Мосты - понтонные</vt:lpstr>
      <vt:lpstr>Были ненадежными и сложными в эксплуатации</vt:lpstr>
      <vt:lpstr> А если длина балки моста короче длины реки?</vt:lpstr>
      <vt:lpstr>Разводные мосты</vt:lpstr>
      <vt:lpstr>Где и когда построен первый металлический мост? </vt:lpstr>
      <vt:lpstr>Мосты делятся на балочные, распорные и комбинированные </vt:lpstr>
      <vt:lpstr>Слайд 29</vt:lpstr>
      <vt:lpstr>Слайд 30</vt:lpstr>
      <vt:lpstr>Материалы для строительства Мостов</vt:lpstr>
      <vt:lpstr>Материалы</vt:lpstr>
      <vt:lpstr>Вопрос создания прочных конструкций</vt:lpstr>
      <vt:lpstr>Вопрос создания прочных конструкций</vt:lpstr>
      <vt:lpstr>Самый длинный мост в России </vt:lpstr>
      <vt:lpstr>Машина-монстр для возведения мостов </vt:lpstr>
      <vt:lpstr>Слайд 37</vt:lpstr>
      <vt:lpstr>Арочные мосты бывают трёх типов:</vt:lpstr>
      <vt:lpstr>Это интересно!</vt:lpstr>
      <vt:lpstr>Слайд 40</vt:lpstr>
      <vt:lpstr>Слайд 41</vt:lpstr>
      <vt:lpstr>Слайд 42</vt:lpstr>
      <vt:lpstr>Архитектура мостов </vt:lpstr>
      <vt:lpstr>Лета́ющий паро́м —  особая транспортная система</vt:lpstr>
      <vt:lpstr>Адаптация под новую  функцию</vt:lpstr>
      <vt:lpstr>Слайд 46</vt:lpstr>
      <vt:lpstr>Наведем мосты: 10 чудес современной архитектуры </vt:lpstr>
      <vt:lpstr>Слайд 48</vt:lpstr>
      <vt:lpstr>Мост Ройал-Гордж</vt:lpstr>
      <vt:lpstr>Самый высокий в мире стальной арочный мост</vt:lpstr>
      <vt:lpstr>Мост Риальто (Ponte di Rialto), Венеция  Виадук Мийо (Millau Viaduct), Аверон, Франция </vt:lpstr>
      <vt:lpstr> Мы в лаборатории ТРИЗ</vt:lpstr>
      <vt:lpstr>Мы в лаборатории ТРИЗ</vt:lpstr>
      <vt:lpstr>Мы в лаборатории ТРИЗ</vt:lpstr>
      <vt:lpstr>Слайд 55</vt:lpstr>
      <vt:lpstr>Мост будущего</vt:lpstr>
      <vt:lpstr>Слайд 57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Георгий</cp:lastModifiedBy>
  <cp:revision>378</cp:revision>
  <dcterms:created xsi:type="dcterms:W3CDTF">2016-03-19T14:34:07Z</dcterms:created>
  <dcterms:modified xsi:type="dcterms:W3CDTF">2022-03-21T16:32:52Z</dcterms:modified>
</cp:coreProperties>
</file>