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85" r:id="rId4"/>
    <p:sldId id="286" r:id="rId5"/>
    <p:sldId id="27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3" r:id="rId21"/>
    <p:sldId id="311" r:id="rId22"/>
    <p:sldId id="317" r:id="rId23"/>
    <p:sldId id="316" r:id="rId24"/>
    <p:sldId id="312" r:id="rId25"/>
    <p:sldId id="313" r:id="rId26"/>
    <p:sldId id="314" r:id="rId27"/>
    <p:sldId id="315" r:id="rId28"/>
    <p:sldId id="318" r:id="rId29"/>
    <p:sldId id="321" r:id="rId30"/>
    <p:sldId id="308" r:id="rId31"/>
    <p:sldId id="319" r:id="rId32"/>
    <p:sldId id="320" r:id="rId33"/>
    <p:sldId id="310" r:id="rId34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60E18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268D-83B4-48E5-81F6-99EC566A8BA5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09A6C-CBA5-4FF5-8915-B0E1072AC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altLang="ru-RU" b="1"/>
              <a:t>Описания некоторых игр и упражнений на развитие воображения из картотеки</a:t>
            </a:r>
          </a:p>
          <a:p>
            <a:pPr eaLnBrk="1" hangingPunct="1"/>
            <a:r>
              <a:rPr lang="ru-RU" altLang="ru-RU" b="1"/>
              <a:t>Простые приемы фантазирования:</a:t>
            </a:r>
          </a:p>
          <a:p>
            <a:pPr eaLnBrk="1" hangingPunct="1"/>
            <a:r>
              <a:rPr lang="ru-RU" altLang="ru-RU"/>
              <a:t>■	Увеличение — уменьшение: например, волк стал маленьким, а козлята — огромными.</a:t>
            </a:r>
          </a:p>
          <a:p>
            <a:pPr eaLnBrk="1" hangingPunct="1"/>
            <a:r>
              <a:rPr lang="ru-RU" altLang="ru-RU"/>
              <a:t>■	Перемещение в пространстве: например, Снегурочка и Дед Мороз отправились в Африку.</a:t>
            </a:r>
          </a:p>
          <a:p>
            <a:pPr eaLnBrk="1" hangingPunct="1"/>
            <a:r>
              <a:rPr lang="ru-RU" altLang="ru-RU"/>
              <a:t>■	Ускорение — замедление: Муха-Цокотуха летит быстро (медленно). Что было бы, если бы Муха-Цокотуха летела очень быстро? Как развивалась бы сказка?</a:t>
            </a:r>
          </a:p>
          <a:p>
            <a:pPr eaLnBrk="1" hangingPunct="1"/>
            <a:r>
              <a:rPr lang="ru-RU" altLang="ru-RU"/>
              <a:t>■	Универсализация.</a:t>
            </a:r>
          </a:p>
          <a:p>
            <a:pPr eaLnBrk="1" hangingPunct="1"/>
            <a:r>
              <a:rPr lang="ru-RU" altLang="ru-RU"/>
              <a:t>■	Театрализация (отличается от драматизации).</a:t>
            </a:r>
          </a:p>
          <a:p>
            <a:pPr eaLnBrk="1" hangingPunct="1"/>
            <a:r>
              <a:rPr lang="ru-RU" altLang="ru-RU"/>
              <a:t>Дети без предварительной подготовки разыгрывают сказку «Курочка Ряба». Причем играют роли не только героев сказки, но и домысливают, ищут себе роль (скорлупка, мебель, куриное гнездо...). Например, в одной группе молчаливый, пассивный мальчик Дима очень редко принимал участие в творческих, коллективных играх, любил наблюдать за другими детьми. Он был одет в жилетку с большим количеством карманов. Дети на ходу придумали окончание сказки «Курочка Ряба»: «Раз уж яйцо разбилось, — говорит «бабка», — я, пожалуй, яичницу пожарю. Ой, а где у нас соль?». «В шкафу!» — ответил дед. Девочка, игравшая роль бабки, подошла к стоящему в стороне Диме и стала искать в карманах жилетки «соль», приговаривая, — «В этом шкафу ничего не найдешь...».</a:t>
            </a:r>
          </a:p>
          <a:p>
            <a:pPr eaLnBrk="1" hangingPunct="1"/>
            <a:r>
              <a:rPr lang="ru-RU" altLang="ru-RU"/>
              <a:t>...Вдруг Дима подставляет ей карман брюк и говорит: «Соль на нижней полке».</a:t>
            </a:r>
          </a:p>
          <a:p>
            <a:pPr eaLnBrk="1" hangingPunct="1"/>
            <a:r>
              <a:rPr lang="ru-RU" altLang="ru-RU"/>
              <a:t>В ходе рефлексии он отметил, что ему очень понравилось быть шкафом (кстати, в последствии он часто принимал на себя роль шкафа, холодильника и т. п.).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■	Фантастические гипотезы.</a:t>
            </a:r>
          </a:p>
          <a:p>
            <a:pPr eaLnBrk="1" hangingPunct="1"/>
            <a:r>
              <a:rPr lang="ru-RU" altLang="ru-RU"/>
              <a:t>Что было бы, если... не было школ,... не было окон (стен, растений...) А кто живет в домах с прозрачными стенами? (рыбы в аквариуме, без окон живут кроты).</a:t>
            </a:r>
          </a:p>
          <a:p>
            <a:pPr eaLnBrk="1" hangingPunct="1"/>
            <a:r>
              <a:rPr lang="ru-RU" altLang="ru-RU"/>
              <a:t>Не было злобы, обиды, любви... хотел бы так жить? Почему?</a:t>
            </a:r>
          </a:p>
          <a:p>
            <a:pPr eaLnBrk="1" hangingPunct="1"/>
            <a:r>
              <a:rPr lang="ru-RU" altLang="ru-RU"/>
              <a:t>Не было слуха у человека. А бывает такое? Как бы ты помог?</a:t>
            </a:r>
          </a:p>
          <a:p>
            <a:pPr eaLnBrk="1" hangingPunct="1"/>
            <a:r>
              <a:rPr lang="ru-RU" altLang="ru-RU"/>
              <a:t>Не было замка. Что нужно сделать, чтобы замки были не нужны? (все должны стать честными).</a:t>
            </a:r>
          </a:p>
          <a:p>
            <a:pPr eaLnBrk="1" hangingPunct="1"/>
            <a:r>
              <a:rPr lang="ru-RU" altLang="ru-RU"/>
              <a:t>В Фантастического вычитания.</a:t>
            </a:r>
          </a:p>
          <a:p>
            <a:pPr eaLnBrk="1" hangingPunct="1"/>
            <a:r>
              <a:rPr lang="ru-RU" altLang="ru-RU"/>
              <a:t>Что получится, если убрать отопление? (холодильник, сарай, погреб...).</a:t>
            </a:r>
          </a:p>
          <a:p>
            <a:pPr eaLnBrk="1" hangingPunct="1"/>
            <a:r>
              <a:rPr lang="ru-RU" altLang="ru-RU"/>
              <a:t>■	Фантастического сложения.</a:t>
            </a:r>
          </a:p>
          <a:p>
            <a:pPr eaLnBrk="1" hangingPunct="1"/>
            <a:r>
              <a:rPr lang="ru-RU" altLang="ru-RU"/>
              <a:t>Что получится, если сложить нож, открывалку, вилку? Пудра — зеркало, русалка, кентавр...</a:t>
            </a:r>
          </a:p>
          <a:p>
            <a:pPr eaLnBrk="1" hangingPunct="1"/>
            <a:r>
              <a:rPr lang="ru-RU" altLang="ru-RU"/>
              <a:t>Можно использовать в сочетании с приемом уменьшения — увеличения.</a:t>
            </a:r>
          </a:p>
          <a:p>
            <a:pPr eaLnBrk="1" hangingPunct="1"/>
            <a:r>
              <a:rPr lang="ru-RU" altLang="ru-RU"/>
              <a:t>В Помещение в нестандартные условия.</a:t>
            </a:r>
          </a:p>
          <a:p>
            <a:pPr eaLnBrk="1" hangingPunct="1"/>
            <a:r>
              <a:rPr lang="ru-RU" altLang="ru-RU"/>
              <a:t>Школа в лесу. Что может измениться (мебель, расписание, счетный материал). Больница для растений. Парикмахерская для животных.</a:t>
            </a:r>
          </a:p>
          <a:p>
            <a:pPr eaLnBrk="1" hangingPunct="1"/>
            <a:r>
              <a:rPr lang="ru-RU" altLang="ru-RU"/>
              <a:t>В Объединение—дробление</a:t>
            </a:r>
            <a:r>
              <a:rPr lang="ru-RU" altLang="ru-RU" b="1"/>
              <a:t>.</a:t>
            </a:r>
          </a:p>
          <a:p>
            <a:pPr eaLnBrk="1" hangingPunct="1"/>
            <a:r>
              <a:rPr lang="ru-RU" altLang="ru-RU" b="1"/>
              <a:t>Бином фантазии. </a:t>
            </a:r>
            <a:r>
              <a:rPr lang="ru-RU" altLang="ru-RU"/>
              <a:t>Соединение двух слов, обозначающих предметы посредством предлогов.</a:t>
            </a:r>
          </a:p>
          <a:p>
            <a:pPr eaLnBrk="1" hangingPunct="1"/>
            <a:r>
              <a:rPr lang="ru-RU" altLang="ru-RU"/>
              <a:t>Например, лошадь и часы — лошадь в часах (как вы это представляете?), часы в лошади (что представили?), лошадь под часами, часы под лошадью...</a:t>
            </a:r>
          </a:p>
          <a:p>
            <a:pPr eaLnBrk="1" hangingPunct="1"/>
            <a:r>
              <a:rPr lang="ru-RU" altLang="ru-RU" b="1"/>
              <a:t>Незнакомое слово</a:t>
            </a:r>
            <a:r>
              <a:rPr lang="ru-RU" altLang="ru-RU"/>
              <a:t>: например, что означает слово курлембатура (этого предмета не существует), а можно взять любое малознакомое слово из научного словаря и предложить пофантазировать. Например, что означает слово «синквейн», вначале возможно молчание, затем кто-то осторожно высказывает предположение: «Может быть это салат?», далее задаются вопросы: «Если это салат, то какой на вкус, из каких ингредиентов состоит?», или танец — какой — быстрый или медленный,... напиток,... лекарство и т. п.</a:t>
            </a:r>
          </a:p>
          <a:p>
            <a:pPr eaLnBrk="1" hangingPunct="1"/>
            <a:r>
              <a:rPr lang="ru-RU" altLang="ru-RU"/>
              <a:t>Изменение системы ценностей (Метод Колумба): например, что будет, если вместо денег будут использоваться шишки?</a:t>
            </a:r>
          </a:p>
          <a:p>
            <a:pPr eaLnBrk="1" hangingPunct="1"/>
            <a:r>
              <a:rPr lang="ru-RU" altLang="ru-RU"/>
              <a:t>Метод Робинзона Крузо — данный метод развивает воображение, логическое мышление, повышает речевую активность.</a:t>
            </a:r>
          </a:p>
          <a:p>
            <a:pPr eaLnBrk="1" hangingPunct="1"/>
            <a:r>
              <a:rPr lang="ru-RU" altLang="ru-RU"/>
              <a:t>На необитаемый остров выбросило человека, его корабль потерпел крушение. Корабль вез какую-то продукцию (расчески, линейки...). На острове оказался человек со своей продукцией.</a:t>
            </a:r>
          </a:p>
          <a:p>
            <a:pPr eaLnBrk="1" hangingPunct="1"/>
            <a:r>
              <a:rPr lang="ru-RU" altLang="ru-RU"/>
              <a:t>Вопрос: Как можно использовать данную продукцию, чтобы обеспечить себя питанием, жилищем, спастись от нападения диких животных?</a:t>
            </a:r>
          </a:p>
          <a:p>
            <a:pPr eaLnBrk="1" hangingPunct="1"/>
            <a:r>
              <a:rPr lang="ru-RU" altLang="ru-RU"/>
              <a:t>Варианты:</a:t>
            </a:r>
          </a:p>
          <a:p>
            <a:pPr eaLnBrk="1" hangingPunct="1"/>
            <a:r>
              <a:rPr lang="ru-RU" altLang="ru-RU"/>
              <a:t>1.	Можно назвать как можно больше вариантов.</a:t>
            </a:r>
          </a:p>
          <a:p>
            <a:pPr eaLnBrk="1" hangingPunct="1"/>
            <a:r>
              <a:rPr lang="ru-RU" altLang="ru-RU"/>
              <a:t>2.	Свой вариант зарисовать.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Аукцион по методу Робинзона Крузо.</a:t>
            </a:r>
          </a:p>
          <a:p>
            <a:pPr eaLnBrk="1" hangingPunct="1"/>
            <a:r>
              <a:rPr lang="ru-RU" altLang="ru-RU"/>
              <a:t>Как можно использовать предметы в новом варианте, например,</a:t>
            </a:r>
          </a:p>
          <a:p>
            <a:pPr eaLnBrk="1" hangingPunct="1"/>
            <a:r>
              <a:rPr lang="ru-RU" altLang="ru-RU"/>
              <a:t>шляпу, стакан, жевательную резинку.</a:t>
            </a:r>
          </a:p>
          <a:p>
            <a:pPr eaLnBrk="1" hangingPunct="1"/>
            <a:r>
              <a:rPr lang="ru-RU" altLang="ru-RU" b="1"/>
              <a:t>Маша — растеряша.</a:t>
            </a:r>
          </a:p>
          <a:p>
            <a:pPr eaLnBrk="1" hangingPunct="1"/>
            <a:r>
              <a:rPr lang="ru-RU" altLang="ru-RU"/>
              <a:t>Цель: тренировать видение ресурсов.</a:t>
            </a:r>
          </a:p>
          <a:p>
            <a:pPr eaLnBrk="1" hangingPunct="1"/>
            <a:r>
              <a:rPr lang="ru-RU" altLang="ru-RU"/>
              <a:t>Ведущий берет на себя роль Маши-растеряши и обращается к детям:</a:t>
            </a:r>
          </a:p>
          <a:p>
            <a:pPr eaLnBrk="1" hangingPunct="1"/>
            <a:r>
              <a:rPr lang="ru-RU" altLang="ru-RU"/>
              <a:t>—	Ой!</a:t>
            </a:r>
          </a:p>
          <a:p>
            <a:pPr eaLnBrk="1" hangingPunct="1"/>
            <a:r>
              <a:rPr lang="ru-RU" altLang="ru-RU"/>
              <a:t>—	Что с тобой?</a:t>
            </a:r>
          </a:p>
          <a:p>
            <a:pPr eaLnBrk="1" hangingPunct="1"/>
            <a:r>
              <a:rPr lang="ru-RU" altLang="ru-RU"/>
              <a:t>—	Я потеряла какой-то предмет (нож, ножницы, ложку...). Что мне</a:t>
            </a:r>
          </a:p>
          <a:p>
            <a:pPr eaLnBrk="1" hangingPunct="1"/>
            <a:r>
              <a:rPr lang="ru-RU" altLang="ru-RU"/>
              <a:t>делать теперь?</a:t>
            </a:r>
          </a:p>
          <a:p>
            <a:pPr eaLnBrk="1" hangingPunct="1"/>
            <a:r>
              <a:rPr lang="ru-RU" altLang="ru-RU"/>
              <a:t>Чем я теперь буду резать хлеб (называет функции потерянного</a:t>
            </a:r>
          </a:p>
          <a:p>
            <a:pPr eaLnBrk="1" hangingPunct="1"/>
            <a:r>
              <a:rPr lang="ru-RU" altLang="ru-RU"/>
              <a:t>предмета). Играющие называют ресурсы для выполнения данной фун-</a:t>
            </a:r>
          </a:p>
          <a:p>
            <a:pPr eaLnBrk="1" hangingPunct="1"/>
            <a:r>
              <a:rPr lang="ru-RU" altLang="ru-RU"/>
              <a:t>кции. Например, леской, пилой, рукой отломить...</a:t>
            </a:r>
          </a:p>
          <a:p>
            <a:pPr eaLnBrk="1" hangingPunct="1"/>
            <a:r>
              <a:rPr lang="ru-RU" altLang="ru-RU"/>
              <a:t>Маша-растеряша дает за хорошие ответы вознаграждение.</a:t>
            </a:r>
          </a:p>
          <a:p>
            <a:pPr eaLnBrk="1" hangingPunct="1"/>
            <a:r>
              <a:rPr lang="ru-RU" altLang="ru-RU" b="1"/>
              <a:t>Игра «Хорошо — плохо».</a:t>
            </a:r>
          </a:p>
          <a:p>
            <a:pPr eaLnBrk="1" hangingPunct="1"/>
            <a:r>
              <a:rPr lang="ru-RU" altLang="ru-RU"/>
              <a:t>Правило: всем играющим необходимо назвать хотя бы по одному</a:t>
            </a:r>
          </a:p>
          <a:p>
            <a:pPr eaLnBrk="1" hangingPunct="1"/>
            <a:r>
              <a:rPr lang="ru-RU" altLang="ru-RU"/>
              <a:t>разу, что в предлагаемом объекте плохо, а что хорошо, что нравится</a:t>
            </a:r>
          </a:p>
          <a:p>
            <a:pPr eaLnBrk="1" hangingPunct="1"/>
            <a:r>
              <a:rPr lang="ru-RU" altLang="ru-RU"/>
              <a:t>и что не нравится, что удобно и что неудобно. Можно разделить груп-</a:t>
            </a:r>
          </a:p>
          <a:p>
            <a:pPr eaLnBrk="1" hangingPunct="1"/>
            <a:r>
              <a:rPr lang="ru-RU" altLang="ru-RU"/>
              <a:t>пу на две команды: одна — «хорошо»; другая — «плохо». Дети соревну-</a:t>
            </a:r>
          </a:p>
          <a:p>
            <a:pPr eaLnBrk="1" hangingPunct="1"/>
            <a:r>
              <a:rPr lang="ru-RU" altLang="ru-RU"/>
              <a:t>ются, кто больше назовет качеств. В игре развивается речь, фантазия,</a:t>
            </a:r>
          </a:p>
          <a:p>
            <a:pPr eaLnBrk="1" hangingPunct="1"/>
            <a:r>
              <a:rPr lang="ru-RU" altLang="ru-RU"/>
              <a:t>умение рассуждать.</a:t>
            </a:r>
          </a:p>
          <a:p>
            <a:pPr eaLnBrk="1" hangingPunct="1"/>
            <a:r>
              <a:rPr lang="ru-RU" altLang="ru-RU"/>
              <a:t>Снег</a:t>
            </a:r>
          </a:p>
          <a:p>
            <a:pPr eaLnBrk="1" hangingPunct="1"/>
            <a:r>
              <a:rPr lang="ru-RU" altLang="ru-RU"/>
              <a:t>Хорошо</a:t>
            </a:r>
          </a:p>
          <a:p>
            <a:pPr eaLnBrk="1" hangingPunct="1"/>
            <a:r>
              <a:rPr lang="ru-RU" altLang="ru-RU"/>
              <a:t>Можно кататься</a:t>
            </a:r>
          </a:p>
          <a:p>
            <a:pPr eaLnBrk="1" hangingPunct="1"/>
            <a:r>
              <a:rPr lang="ru-RU" altLang="ru-RU"/>
              <a:t>Играть в снежки</a:t>
            </a:r>
          </a:p>
          <a:p>
            <a:pPr eaLnBrk="1" hangingPunct="1"/>
            <a:r>
              <a:rPr lang="ru-RU" altLang="ru-RU"/>
              <a:t>Любоваться</a:t>
            </a:r>
          </a:p>
          <a:p>
            <a:pPr eaLnBrk="1" hangingPunct="1"/>
            <a:r>
              <a:rPr lang="ru-RU" altLang="ru-RU"/>
              <a:t>Добыть воду</a:t>
            </a:r>
          </a:p>
          <a:p>
            <a:pPr eaLnBrk="1" hangingPunct="1"/>
            <a:r>
              <a:rPr lang="ru-RU" altLang="ru-RU"/>
              <a:t>Плохо</a:t>
            </a:r>
          </a:p>
          <a:p>
            <a:pPr eaLnBrk="1" hangingPunct="1"/>
            <a:r>
              <a:rPr lang="ru-RU" altLang="ru-RU"/>
              <a:t>—	холодно.</a:t>
            </a:r>
          </a:p>
          <a:p>
            <a:pPr eaLnBrk="1" hangingPunct="1"/>
            <a:r>
              <a:rPr lang="ru-RU" altLang="ru-RU"/>
              <a:t>—	сыро.</a:t>
            </a:r>
          </a:p>
          <a:p>
            <a:pPr eaLnBrk="1" hangingPunct="1"/>
            <a:r>
              <a:rPr lang="ru-RU" altLang="ru-RU"/>
              <a:t>—	заболит горло.</a:t>
            </a:r>
          </a:p>
          <a:p>
            <a:pPr eaLnBrk="1" hangingPunct="1"/>
            <a:r>
              <a:rPr lang="ru-RU" altLang="ru-RU"/>
              <a:t>—	простудиться.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/>
              <a:t>«Спор».</a:t>
            </a:r>
          </a:p>
          <a:p>
            <a:pPr eaLnBrk="1" hangingPunct="1"/>
            <a:r>
              <a:rPr lang="ru-RU" altLang="ru-RU"/>
              <a:t>Задается ситуация, в которой возникает спор между двумя сказочными персонажами о достоинствах чего-либо. Каждая команда представляет свой персонаж. В конце делается вывод, разрешаются найденные противоречия.</a:t>
            </a:r>
          </a:p>
          <a:p>
            <a:pPr eaLnBrk="1" hangingPunct="1"/>
            <a:r>
              <a:rPr lang="ru-RU" altLang="ru-RU"/>
              <a:t>Например: Незнайка спорит со Знайкой о пользе или вреде дождя.</a:t>
            </a:r>
          </a:p>
          <a:p>
            <a:pPr eaLnBrk="1" hangingPunct="1"/>
            <a:r>
              <a:rPr lang="ru-RU" altLang="ru-RU" b="1"/>
              <a:t>Что может быть одновременно?</a:t>
            </a:r>
          </a:p>
          <a:p>
            <a:pPr eaLnBrk="1" hangingPunct="1"/>
            <a:r>
              <a:rPr lang="ru-RU" altLang="ru-RU"/>
              <a:t>Холодным — горячим.</a:t>
            </a:r>
          </a:p>
          <a:p>
            <a:pPr eaLnBrk="1" hangingPunct="1"/>
            <a:r>
              <a:rPr lang="ru-RU" altLang="ru-RU"/>
              <a:t>Быстрым — медленным.</a:t>
            </a:r>
          </a:p>
          <a:p>
            <a:pPr eaLnBrk="1" hangingPunct="1"/>
            <a:r>
              <a:rPr lang="ru-RU" altLang="ru-RU"/>
              <a:t>Большим — маленьким.</a:t>
            </a:r>
          </a:p>
          <a:p>
            <a:pPr eaLnBrk="1" hangingPunct="1"/>
            <a:r>
              <a:rPr lang="ru-RU" altLang="ru-RU"/>
              <a:t>Прямым — кривым.</a:t>
            </a:r>
          </a:p>
          <a:p>
            <a:pPr eaLnBrk="1" hangingPunct="1"/>
            <a:r>
              <a:rPr lang="ru-RU" altLang="ru-RU"/>
              <a:t>Белым — черным.</a:t>
            </a:r>
          </a:p>
          <a:p>
            <a:pPr eaLnBrk="1" hangingPunct="1"/>
            <a:r>
              <a:rPr lang="ru-RU" altLang="ru-RU"/>
              <a:t>Кислым — сладким.</a:t>
            </a:r>
          </a:p>
          <a:p>
            <a:pPr eaLnBrk="1" hangingPunct="1"/>
            <a:r>
              <a:rPr lang="ru-RU" altLang="ru-RU"/>
              <a:t>Т вердым — жидким.</a:t>
            </a:r>
          </a:p>
          <a:p>
            <a:pPr eaLnBrk="1" hangingPunct="1"/>
            <a:r>
              <a:rPr lang="ru-RU" altLang="ru-RU"/>
              <a:t>Полезным — вредным.</a:t>
            </a:r>
          </a:p>
          <a:p>
            <a:pPr eaLnBrk="1" hangingPunct="1"/>
            <a:r>
              <a:rPr lang="ru-RU" altLang="ru-RU" b="1"/>
              <a:t>Конструирование новых слов из слова по типу «Звездный час».</a:t>
            </a:r>
          </a:p>
          <a:p>
            <a:pPr eaLnBrk="1" hangingPunct="1"/>
            <a:r>
              <a:rPr lang="ru-RU" altLang="ru-RU"/>
              <a:t>Пирамида: пир, мир, дар, рама, Памир.</a:t>
            </a:r>
          </a:p>
          <a:p>
            <a:pPr eaLnBrk="1" hangingPunct="1"/>
            <a:r>
              <a:rPr lang="ru-RU" altLang="ru-RU" b="1"/>
              <a:t>Бесконечное предложение.</a:t>
            </a:r>
          </a:p>
          <a:p>
            <a:pPr eaLnBrk="1" hangingPunct="1"/>
            <a:r>
              <a:rPr lang="ru-RU" altLang="ru-RU"/>
              <a:t>Все играющие добавляют по одному слову, стараясь продолжить предложение.</a:t>
            </a:r>
          </a:p>
          <a:p>
            <a:pPr eaLnBrk="1" hangingPunct="1"/>
            <a:r>
              <a:rPr lang="ru-RU" altLang="ru-RU"/>
              <a:t>Девочка пошла в лес, который был далеко от ее дома и она там увидела большого, злого, серого волка, который ее чуть-чуть не съел, но девочка смогла его обмануть.</a:t>
            </a:r>
          </a:p>
          <a:p>
            <a:pPr eaLnBrk="1" hangingPunct="1"/>
            <a:r>
              <a:rPr lang="ru-RU" altLang="ru-RU" b="1"/>
              <a:t>Город загадочных частей.</a:t>
            </a:r>
          </a:p>
          <a:p>
            <a:pPr eaLnBrk="1" hangingPunct="1"/>
            <a:r>
              <a:rPr lang="ru-RU" altLang="ru-RU"/>
              <a:t>Здесь живут очень странные предметы. Проходил художник, решил зарисовать, но был ленив и зарисовал не все. Давайте поможем.</a:t>
            </a:r>
          </a:p>
          <a:p>
            <a:pPr eaLnBrk="1" hangingPunct="1"/>
            <a:r>
              <a:rPr lang="ru-RU" altLang="ru-RU"/>
              <a:t>Сделать из картона домик с прорезанным окошком, из которого по очереди «выглядывают» жильцы (части предметов) — угадать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6" name="Диагональная полоса 15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0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Кольцо 22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Кольцо 20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0E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2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Кольцо 14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1590" y="404664"/>
            <a:ext cx="2240321" cy="57606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404664"/>
            <a:ext cx="8666888" cy="5721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7" name="Диагональная полоса 16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1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3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Кольцо 23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74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2599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5" y="1628800"/>
            <a:ext cx="54726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2132856"/>
            <a:ext cx="10361851" cy="165618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2638" y="3861048"/>
            <a:ext cx="10361851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060E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98072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69269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4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7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Кольцо 19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Кольцо 17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Диагональная полоса 20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Диагональная полоса 21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4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6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Кольцо 26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0" y="6093296"/>
            <a:ext cx="12190413" cy="764704"/>
            <a:chOff x="0" y="6093296"/>
            <a:chExt cx="12190413" cy="7647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093296"/>
              <a:ext cx="12190413" cy="764704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237312"/>
              <a:ext cx="12190413" cy="620688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 userDrawn="1"/>
        </p:nvGrpSpPr>
        <p:grpSpPr>
          <a:xfrm>
            <a:off x="0" y="0"/>
            <a:ext cx="12190413" cy="1412776"/>
            <a:chOff x="0" y="0"/>
            <a:chExt cx="12190413" cy="14127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0413" cy="1412776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124744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05273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>
            <a:off x="0" y="0"/>
            <a:ext cx="2422798" cy="1500415"/>
            <a:chOff x="0" y="0"/>
            <a:chExt cx="2422798" cy="1500415"/>
          </a:xfrm>
        </p:grpSpPr>
        <p:sp>
          <p:nvSpPr>
            <p:cNvPr id="12" name="Диагональная полоса 11"/>
            <p:cNvSpPr/>
            <p:nvPr/>
          </p:nvSpPr>
          <p:spPr>
            <a:xfrm>
              <a:off x="0" y="0"/>
              <a:ext cx="242279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Диагональная полоса 12"/>
            <p:cNvSpPr/>
            <p:nvPr/>
          </p:nvSpPr>
          <p:spPr>
            <a:xfrm>
              <a:off x="0" y="0"/>
              <a:ext cx="1918742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Диагональная полоса 13"/>
            <p:cNvSpPr/>
            <p:nvPr/>
          </p:nvSpPr>
          <p:spPr>
            <a:xfrm>
              <a:off x="0" y="0"/>
              <a:ext cx="141468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16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18" name="Овал 17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Кольцо 18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Кольцо 16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8501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6" name="Рамка 5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0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Кольцо 12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Кольцо 10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12190413" cy="1484784"/>
            <a:chOff x="0" y="0"/>
            <a:chExt cx="12190413" cy="14847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0413" cy="1484784"/>
            </a:xfrm>
            <a:prstGeom prst="rect">
              <a:avLst/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12190413" cy="1340768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12190413" cy="1268760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12190413" cy="1196752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0" y="6335610"/>
            <a:ext cx="12190413" cy="522390"/>
            <a:chOff x="0" y="6381328"/>
            <a:chExt cx="12190413" cy="5223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381328"/>
              <a:ext cx="12190413" cy="476672"/>
            </a:xfrm>
            <a:prstGeom prst="rect">
              <a:avLst/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525344"/>
              <a:ext cx="12190413" cy="332656"/>
            </a:xfrm>
            <a:prstGeom prst="rect">
              <a:avLst/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6597352"/>
              <a:ext cx="12190413" cy="306366"/>
            </a:xfrm>
            <a:prstGeom prst="rect">
              <a:avLst/>
            </a:prstGeom>
            <a:solidFill>
              <a:srgbClr val="608D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0" y="0"/>
            <a:ext cx="1702718" cy="1500415"/>
            <a:chOff x="0" y="0"/>
            <a:chExt cx="1702718" cy="1500415"/>
          </a:xfrm>
        </p:grpSpPr>
        <p:sp>
          <p:nvSpPr>
            <p:cNvPr id="18" name="Диагональная полоса 17"/>
            <p:cNvSpPr/>
            <p:nvPr/>
          </p:nvSpPr>
          <p:spPr>
            <a:xfrm>
              <a:off x="0" y="0"/>
              <a:ext cx="1702718" cy="1268760"/>
            </a:xfrm>
            <a:prstGeom prst="diagStripe">
              <a:avLst>
                <a:gd name="adj" fmla="val 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/>
            <p:cNvSpPr/>
            <p:nvPr/>
          </p:nvSpPr>
          <p:spPr>
            <a:xfrm>
              <a:off x="0" y="0"/>
              <a:ext cx="1342678" cy="1268760"/>
            </a:xfrm>
            <a:prstGeom prst="diagStripe">
              <a:avLst>
                <a:gd name="adj" fmla="val 0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Диагональная полоса 19"/>
            <p:cNvSpPr/>
            <p:nvPr/>
          </p:nvSpPr>
          <p:spPr>
            <a:xfrm>
              <a:off x="0" y="0"/>
              <a:ext cx="1054646" cy="1176886"/>
            </a:xfrm>
            <a:prstGeom prst="diagStrip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12"/>
            <p:cNvGrpSpPr/>
            <p:nvPr/>
          </p:nvGrpSpPr>
          <p:grpSpPr>
            <a:xfrm>
              <a:off x="0" y="692696"/>
              <a:ext cx="868680" cy="807719"/>
              <a:chOff x="1696570" y="2914888"/>
              <a:chExt cx="1722118" cy="1676400"/>
            </a:xfrm>
          </p:grpSpPr>
          <p:grpSp>
            <p:nvGrpSpPr>
              <p:cNvPr id="22" name="Группа 8"/>
              <p:cNvGrpSpPr/>
              <p:nvPr/>
            </p:nvGrpSpPr>
            <p:grpSpPr>
              <a:xfrm>
                <a:off x="1696570" y="2914888"/>
                <a:ext cx="1722118" cy="1676400"/>
                <a:chOff x="1696570" y="2914888"/>
                <a:chExt cx="1722118" cy="1676400"/>
              </a:xfrm>
            </p:grpSpPr>
            <p:sp>
              <p:nvSpPr>
                <p:cNvPr id="24" name="Овал 15"/>
                <p:cNvSpPr/>
                <p:nvPr/>
              </p:nvSpPr>
              <p:spPr>
                <a:xfrm>
                  <a:off x="1706880" y="2926080"/>
                  <a:ext cx="1676400" cy="1661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1696570" y="2914888"/>
                  <a:ext cx="1722118" cy="1676400"/>
                </a:xfrm>
                <a:prstGeom prst="donut">
                  <a:avLst>
                    <a:gd name="adj" fmla="val 7100"/>
                  </a:avLst>
                </a:prstGeom>
                <a:solidFill>
                  <a:srgbClr val="2455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Кольцо 14"/>
              <p:cNvSpPr/>
              <p:nvPr/>
            </p:nvSpPr>
            <p:spPr>
              <a:xfrm>
                <a:off x="1925168" y="3143487"/>
                <a:ext cx="1264920" cy="1219200"/>
              </a:xfrm>
              <a:prstGeom prst="donut">
                <a:avLst>
                  <a:gd name="adj" fmla="val 6010"/>
                </a:avLst>
              </a:prstGeom>
              <a:solidFill>
                <a:srgbClr val="296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1" y="0"/>
            <a:ext cx="12190412" cy="6858000"/>
            <a:chOff x="1" y="0"/>
            <a:chExt cx="12190412" cy="6858000"/>
          </a:xfrm>
        </p:grpSpPr>
        <p:sp>
          <p:nvSpPr>
            <p:cNvPr id="9" name="Рамка 8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4500"/>
              </a:avLst>
            </a:prstGeom>
            <a:solidFill>
              <a:srgbClr val="245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Рамка 9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3166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/>
            <p:cNvSpPr/>
            <p:nvPr/>
          </p:nvSpPr>
          <p:spPr>
            <a:xfrm>
              <a:off x="1" y="0"/>
              <a:ext cx="12190412" cy="6858000"/>
            </a:xfrm>
            <a:prstGeom prst="frame">
              <a:avLst>
                <a:gd name="adj1" fmla="val 1833"/>
              </a:avLst>
            </a:prstGeom>
            <a:solidFill>
              <a:srgbClr val="2E6E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11321733" y="6050281"/>
            <a:ext cx="868680" cy="807719"/>
            <a:chOff x="1696570" y="2914888"/>
            <a:chExt cx="1722118" cy="1676400"/>
          </a:xfrm>
        </p:grpSpPr>
        <p:grpSp>
          <p:nvGrpSpPr>
            <p:cNvPr id="13" name="Группа 8"/>
            <p:cNvGrpSpPr/>
            <p:nvPr/>
          </p:nvGrpSpPr>
          <p:grpSpPr>
            <a:xfrm>
              <a:off x="1696570" y="2914888"/>
              <a:ext cx="1722118" cy="1676400"/>
              <a:chOff x="1696570" y="2914888"/>
              <a:chExt cx="1722118" cy="1676400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1706880" y="2926080"/>
                <a:ext cx="1676400" cy="1661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Кольцо 15"/>
              <p:cNvSpPr/>
              <p:nvPr/>
            </p:nvSpPr>
            <p:spPr>
              <a:xfrm>
                <a:off x="1696570" y="2914888"/>
                <a:ext cx="1722118" cy="1676400"/>
              </a:xfrm>
              <a:prstGeom prst="donut">
                <a:avLst>
                  <a:gd name="adj" fmla="val 7100"/>
                </a:avLst>
              </a:prstGeom>
              <a:solidFill>
                <a:srgbClr val="2455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Кольцо 13"/>
            <p:cNvSpPr/>
            <p:nvPr/>
          </p:nvSpPr>
          <p:spPr>
            <a:xfrm>
              <a:off x="1925168" y="3143487"/>
              <a:ext cx="1264920" cy="1219200"/>
            </a:xfrm>
            <a:prstGeom prst="donut">
              <a:avLst>
                <a:gd name="adj" fmla="val 6010"/>
              </a:avLst>
            </a:prstGeom>
            <a:solidFill>
              <a:srgbClr val="296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D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886D-FBD1-416D-9A8D-1B0F13EEA5A3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B69F-7E30-425E-85EE-30A6F06AA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50800"/>
          <a:solidFill>
            <a:srgbClr val="001746"/>
          </a:soli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60E1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60E1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60E1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60E1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60E1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QiKaBu5fh5hva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sk.yandex.ru/i/QiKaBu5fh5hva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-o-k.ru/articles/tehnologiya-stroitelstva-gorodskih-fontano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8" y="1412776"/>
            <a:ext cx="10361851" cy="1827635"/>
          </a:xfrm>
        </p:spPr>
        <p:txBody>
          <a:bodyPr/>
          <a:lstStyle/>
          <a:p>
            <a:r>
              <a:rPr lang="ru-RU" u="sng" dirty="0"/>
              <a:t>Номинация «Исследования»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4926" y="3284984"/>
            <a:ext cx="8280920" cy="22322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Авторы: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Ханяев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Азат,Рахимов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8600" b="1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Али</a:t>
            </a:r>
            <a:r>
              <a:rPr lang="ru-RU" sz="8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Двойникова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Вероника ученики 2 класса  Филиала МБОУ СОШ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с.Посёлки-ООШ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с.Никольское Пензенская область Кузнецкий район</a:t>
            </a:r>
          </a:p>
          <a:p>
            <a:endParaRPr lang="ru-RU" sz="8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Руководитель : </a:t>
            </a:r>
            <a:r>
              <a:rPr lang="ru-RU" sz="8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Стешкина</a:t>
            </a:r>
            <a:r>
              <a:rPr lang="ru-RU" sz="8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Светлана Георгиевна</a:t>
            </a:r>
          </a:p>
          <a:p>
            <a:endParaRPr lang="ru-RU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319343" y="-125343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Кубок </a:t>
            </a:r>
            <a:r>
              <a:rPr kumimoji="0" lang="ru-RU" sz="2000" b="1" i="0" u="none" strike="noStrike" normalizeH="0" baseline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ТРИЗ-Саммита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2021/2022</a:t>
            </a:r>
            <a:endParaRPr kumimoji="0" lang="ru-RU" sz="2000" b="1" i="0" u="none" strike="noStrike" normalizeH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Категория 8</a:t>
            </a: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sng" strike="noStrike" normalizeH="0" baseline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лет </a:t>
            </a:r>
            <a:endParaRPr kumimoji="0" lang="ru-RU" sz="2000" b="1" i="0" u="none" strike="noStrike" normalizeH="0" baseline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https://fb.ru/misc/i/gallery/123310/30954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60541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Юнисфера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Нью-Йорк, США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1350" y="2551837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Юнисфера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Нью-Йорк, США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Диаметр сферы – 37 метров, высота фонтана – 50 метров. Это сооружение – самый большой глобус в мире. Он представляет собой символ гармонии.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4" name="Picture 2" descr="https://womanadvice.ru/sites/default/files/imagecache/width_660/36/viral/2017-07-28_1935/23fontan_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90" y="1628800"/>
            <a:ext cx="6286500" cy="4181475"/>
          </a:xfrm>
          <a:prstGeom prst="rect">
            <a:avLst/>
          </a:prstGeom>
          <a:noFill/>
        </p:spPr>
      </p:pic>
      <p:pic>
        <p:nvPicPr>
          <p:cNvPr id="5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благополучия, </a:t>
            </a:r>
            <a:r>
              <a:rPr lang="ru-RU" sz="31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Сантек</a:t>
            </a:r>
            <a:r>
              <a:rPr lang="ru-RU" sz="3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Сити, Сингапур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5246" y="2136339"/>
            <a:ext cx="4896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благополучия,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Сантек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Сити, Сингапур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Выглядит он как огромное кольцо из бронзы на четырех колоннах. Вода из кольца стекает внутрь конструкции, и по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фен-шуй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это способствует сохранению и приросту богатства. Трижды за день вода в кольце отключается, и все желающие могут пройти к центру фонтана, чтобы загадать желание.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0178" name="Picture 2" descr="https://womanadvice.ru/sites/default/files/imagecache/width_660/36/viral/2017-07-28_1935/24fontan_blagopoluch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14" y="1700808"/>
            <a:ext cx="5328592" cy="40610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404664"/>
            <a:ext cx="10971372" cy="7200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Овальный фонтан в Вилла </a:t>
            </a:r>
            <a:r>
              <a:rPr lang="ru-RU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Д’Эсте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Рим, Италия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7254" y="2551837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Овальный фонтан в Вилла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Д’Эсте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Рим, Италия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Дизайн фонтана разрабатывал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Пирро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Лигорио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Вода в конструкции может принимать разные формы. Местные даже называют ее «водным театром».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2" name="Picture 2" descr="https://womanadvice.ru/sites/default/files/imagecache/width_660/36/viral/2017-07-28_1935/25ovalnyy_fon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42" y="2204864"/>
            <a:ext cx="628650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Поединок, Монреаль, Канада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9302" y="2136339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Поединок, Монреаль, Канада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Каждый час здесь происходит своеобразный спектакль. Сначала вода образовывает над фонтаном купол, после этого к нему с разных сторон начинают сползаться клубы тумана. В этот момент вместо воды подается газ, который в завершении шоу вспыхивает и горит на протяжении 7 минут.</a:t>
            </a:r>
            <a:br>
              <a:rPr lang="ru-RU" dirty="0"/>
            </a:br>
            <a:endParaRPr lang="ru-RU" dirty="0"/>
          </a:p>
        </p:txBody>
      </p:sp>
      <p:pic>
        <p:nvPicPr>
          <p:cNvPr id="52226" name="Picture 2" descr="https://womanadvice.ru/sites/default/files/imagecache/width_660/36/viral/2017-07-28_1935/26fontan_lya_z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58" y="1484784"/>
            <a:ext cx="6286500" cy="4191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"Ананас", Чарльстон, Южная Каролина, США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83238" y="2551837"/>
            <a:ext cx="51125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"Ананас", Чарльстон, Южная Каролина, США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Чарльстоне любят ананасы – они здесь символизируют гостеприимство. Вот и фонтан в форме ананаса открыли в 1990 году.</a:t>
            </a:r>
            <a:br>
              <a:rPr lang="ru-RU" dirty="0"/>
            </a:br>
            <a:endParaRPr lang="ru-RU" dirty="0"/>
          </a:p>
        </p:txBody>
      </p:sp>
      <p:pic>
        <p:nvPicPr>
          <p:cNvPr id="53250" name="Picture 2" descr="https://womanadvice.ru/sites/default/files/imagecache/width_660/36/viral/2017-07-28_1935/27fontan_anan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82" y="1628800"/>
            <a:ext cx="5630979" cy="3711328"/>
          </a:xfrm>
          <a:prstGeom prst="rect">
            <a:avLst/>
          </a:prstGeom>
          <a:noFill/>
        </p:spPr>
      </p:pic>
      <p:pic>
        <p:nvPicPr>
          <p:cNvPr id="5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короля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Фахда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Джидда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Саудовская Аравия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3318" y="2420888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короля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Фахда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Джидда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Саудовская Аравия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высокий фонтан в мире. Располагается неподалеку от главного дворцового здания. Выглядит достопримечательность так, будто бы это природная струя воды.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74" name="Picture 2" descr="https://womanadvice.ru/sites/default/files/imagecache/width_660/36/viral/2017-07-28_1935/28samyy_vysokiy_fon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798" y="1340768"/>
            <a:ext cx="3192354" cy="4788532"/>
          </a:xfrm>
          <a:prstGeom prst="rect">
            <a:avLst/>
          </a:prstGeom>
          <a:noFill/>
        </p:spPr>
      </p:pic>
      <p:pic>
        <p:nvPicPr>
          <p:cNvPr id="5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1571328" cy="157132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99262" y="2551837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 Александра Великого, Скопье, Македония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Струйки вокруг памятника очень красиво подсвечиваются, поэтому по вечерам между ними прогуливаются многие жители и гости города.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6322" name="Picture 2" descr="https://womanadvice.ru/sites/default/files/imagecache/width_660/36/viral/2017-07-28_1935/32fontan_aleksandra_velik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6" y="1484784"/>
            <a:ext cx="5998468" cy="45079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Фонтаны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Белладжио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Лас Вегас, Невада, США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63358" y="2413338"/>
            <a:ext cx="43924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Фонтаны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Белладжио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Лас Вегас, Невада, США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 из самых интересных бесплатных развлечений в этом уголке азарта. Огромное количество струек, тысячи лампочек подсветки. За этим водным шоу можно наблюдать часами.</a:t>
            </a:r>
            <a:br>
              <a:rPr lang="ru-RU" dirty="0"/>
            </a:br>
            <a:endParaRPr lang="ru-RU" dirty="0"/>
          </a:p>
        </p:txBody>
      </p:sp>
      <p:pic>
        <p:nvPicPr>
          <p:cNvPr id="55298" name="Picture 2" descr="https://womanadvice.ru/sites/default/files/imagecache/width_660/36/viral/2017-07-28_1935/30fontan_belladz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90" y="1196752"/>
            <a:ext cx="6286500" cy="4933950"/>
          </a:xfrm>
          <a:prstGeom prst="rect">
            <a:avLst/>
          </a:prstGeom>
          <a:noFill/>
        </p:spPr>
      </p:pic>
      <p:pic>
        <p:nvPicPr>
          <p:cNvPr id="5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Дубайский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фонтан,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ОАЭ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5326" y="2492896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Дубайский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фонтан,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ОАЭ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Совершенен, как и все достопримечательности Эмиратов. Это поющий фонтан с красивой подсветкой. Гости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Дубая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непременно должны побывать возле него и посмотреть это захватывающее масштабное представление.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8370" name="Picture 2" descr="https://womanadvice.ru/sites/default/files/imagecache/width_660/36/viral/2017-07-28_1935/34fontan_dub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82" y="1628800"/>
            <a:ext cx="6286500" cy="4191001"/>
          </a:xfrm>
          <a:prstGeom prst="rect">
            <a:avLst/>
          </a:prstGeom>
          <a:noFill/>
        </p:spPr>
      </p:pic>
      <p:pic>
        <p:nvPicPr>
          <p:cNvPr id="5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571328" cy="157132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 Большой пагоды диких гусей, </a:t>
            </a:r>
            <a:r>
              <a:rPr lang="ru-RU" sz="32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Сиан</a:t>
            </a:r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Китай</a:t>
            </a:r>
            <a:b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75326" y="2551837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Фонтан Большой пагоды диких гусей, </a:t>
            </a:r>
            <a:r>
              <a:rPr lang="ru-RU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Сиан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Китай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крупный фонтан Азии раскинулся практически на 17 гектарах. По вечерам здесь проходит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свето-музыкальное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шоу.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7346" name="Picture 2" descr="https://womanadvice.ru/sites/default/files/imagecache/width_660/36/viral/2017-07-28_1935/35fontan_bolshoy_pagody_dikih_gus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742" y="1052736"/>
            <a:ext cx="4054252" cy="52643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&quot;Метаморфозы&quot;, Шарлотт, СШ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822" y="1196752"/>
            <a:ext cx="6179840" cy="43027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14686" y="5517233"/>
            <a:ext cx="97210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Фонтан, спроектированный скульптором из Чехии Давидом Черным. Высота скульптуры из нержавеющей стали 7,6 м, а ее вес - 14 тонн. 9.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1988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571328" cy="157132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images.adsttc.com/media/images/55f1/84ea/99e9/ba23/3100/001f/large_jpg/hapsitus-ns-02.jpg?14418915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70" y="260648"/>
            <a:ext cx="5976664" cy="5422827"/>
          </a:xfrm>
          <a:prstGeom prst="rect">
            <a:avLst/>
          </a:prstGeom>
          <a:noFill/>
        </p:spPr>
      </p:pic>
      <p:pic>
        <p:nvPicPr>
          <p:cNvPr id="4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116632"/>
            <a:ext cx="11318333" cy="1008112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 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Защита творческих проектов </a:t>
            </a:r>
            <a:b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«Фонтан идей!»</a:t>
            </a:r>
          </a:p>
        </p:txBody>
      </p:sp>
      <p:pic>
        <p:nvPicPr>
          <p:cNvPr id="68610" name="Picture 2" descr="C:\Users\Георгий\Desktop\Новая папка (2)\DSC02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58" y="1700808"/>
            <a:ext cx="4525257" cy="254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1" name="Picture 3" descr="C:\Users\Георгий\Desktop\Новая папка (2)\DSC02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870" y="3645024"/>
            <a:ext cx="5309054" cy="29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C:\Users\Георгий\Desktop\Новая папка (2)\DSC02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74" y="1628800"/>
            <a:ext cx="5173039" cy="290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s://thumbs.dreamstime.com/b/%D0%BB%D1%8F%D0%B3%D1%83%D1%88%D0%BA%D0%B8-%D1%81%D0%B8-%D1%8F-%D0%B2%D0%BE%D0%BA%D1%80%D1%83%D0%B3-%D1%84%D0%BE%D0%BD%D1%82%D0%B0%D0%BD%D0%B0-679897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656184" cy="1656184"/>
          </a:xfrm>
          <a:prstGeom prst="ellipse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558" y="443711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Плавающие и летающие фонтаны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71071" y="263691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– Кинотеатр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27454" y="472514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– Космическая Стрекоза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23797" y="1052736"/>
            <a:ext cx="8739961" cy="5202014"/>
          </a:xfrm>
        </p:spPr>
      </p:pic>
      <p:sp>
        <p:nvSpPr>
          <p:cNvPr id="7" name="Прямоугольник 6"/>
          <p:cNvSpPr/>
          <p:nvPr/>
        </p:nvSpPr>
        <p:spPr>
          <a:xfrm>
            <a:off x="1054646" y="1196752"/>
            <a:ext cx="1135533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prstClr val="white"/>
                </a:solidFill>
              </a:rPr>
              <a:t>Приемы фантазирования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0870" y="11663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своей работе мы использовали 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в лаборатории ТРИЗ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0750" y="213285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Посмотреть или скачать файл «Исследования 8-10 лет 2022год.mp4» - </a:t>
            </a:r>
            <a:r>
              <a:rPr lang="ru-RU" dirty="0">
                <a:hlinkClick r:id="rId2"/>
              </a:rPr>
              <a:t>https://disk.yandex.ru/i/QiKaBu5fh5hvag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</a:p>
        </p:txBody>
      </p:sp>
      <p:pic>
        <p:nvPicPr>
          <p:cNvPr id="3" name="Picture 10" descr="https://thumbs.dreamstime.com/b/%D0%BB%D1%8F%D0%B3%D1%83%D1%88%D0%BA%D0%B8-%D1%81%D0%B8-%D1%8F-%D0%B2%D0%BE%D0%BA%D1%80%D1%83%D0%B3-%D1%84%D0%BE%D0%BD%D1%82%D0%B0%D0%BD%D0%B0-67989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6184" cy="1656184"/>
          </a:xfrm>
          <a:prstGeom prst="ellipse">
            <a:avLst/>
          </a:prstGeom>
          <a:noFill/>
        </p:spPr>
      </p:pic>
      <p:pic>
        <p:nvPicPr>
          <p:cNvPr id="69634" name="Picture 2" descr="C:\Users\Георгий\Desktop\Новая папка (2)\DSC02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7"/>
          <a:stretch>
            <a:fillRect/>
          </a:stretch>
        </p:blipFill>
        <p:spPr bwMode="auto">
          <a:xfrm>
            <a:off x="406574" y="1556792"/>
            <a:ext cx="5609541" cy="3456384"/>
          </a:xfrm>
          <a:prstGeom prst="rect">
            <a:avLst/>
          </a:prstGeom>
          <a:noFill/>
        </p:spPr>
      </p:pic>
      <p:pic>
        <p:nvPicPr>
          <p:cNvPr id="69635" name="Picture 3" descr="C:\Users\Георгий\Desktop\Новая папка (2)\DSC020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246" y="1484784"/>
            <a:ext cx="5325226" cy="3650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99262" y="5301208"/>
            <a:ext cx="511256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– Кинотеатр. Возможен во время прогулки по саду  просмотр фильмов, научно-популярных передач . Экраном служат Миллиарды капелек воды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</a:p>
        </p:txBody>
      </p:sp>
      <p:pic>
        <p:nvPicPr>
          <p:cNvPr id="3" name="Picture 10" descr="https://thumbs.dreamstime.com/b/%D0%BB%D1%8F%D0%B3%D1%83%D1%88%D0%BA%D0%B8-%D1%81%D0%B8-%D1%8F-%D0%B2%D0%BE%D0%BA%D1%80%D1%83%D0%B3-%D1%84%D0%BE%D0%BD%D1%82%D0%B0%D0%BD%D0%B0-679897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656184" cy="1656184"/>
          </a:xfrm>
          <a:prstGeom prst="ellipse">
            <a:avLst/>
          </a:prstGeom>
          <a:noFill/>
        </p:spPr>
      </p:pic>
      <p:pic>
        <p:nvPicPr>
          <p:cNvPr id="70658" name="Picture 2" descr="C:\Users\Георгий\Desktop\Новая папка (2)\DSC02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58" y="1844824"/>
            <a:ext cx="5071410" cy="2736304"/>
          </a:xfrm>
          <a:prstGeom prst="rect">
            <a:avLst/>
          </a:prstGeom>
          <a:noFill/>
        </p:spPr>
      </p:pic>
      <p:pic>
        <p:nvPicPr>
          <p:cNvPr id="70659" name="Picture 3" descr="C:\Users\Георгий\Desktop\Новая папка (2)\DSC02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254" y="1700808"/>
            <a:ext cx="5332008" cy="3074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</a:p>
        </p:txBody>
      </p:sp>
      <p:pic>
        <p:nvPicPr>
          <p:cNvPr id="71682" name="Picture 2" descr="C:\Users\Георгий\Desktop\Новая папка (2)\DSC0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58" y="2132856"/>
            <a:ext cx="5493335" cy="3290387"/>
          </a:xfrm>
          <a:prstGeom prst="rect">
            <a:avLst/>
          </a:prstGeom>
          <a:noFill/>
        </p:spPr>
      </p:pic>
      <p:pic>
        <p:nvPicPr>
          <p:cNvPr id="71683" name="Picture 3" descr="C:\Users\Георгий\Desktop\Новая папка (2)\DSC0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174" y="1412776"/>
            <a:ext cx="6061136" cy="3409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07174" y="5013176"/>
            <a:ext cx="619268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.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светофор, который  находится у проезжей части автодороги. Если пешеход нарушает правила дорожного движения, то  подземный фонтан- невидимка  даёт о себе знать .В это время подача воды сопровождается мелодией –сирена.  Нарушителей и потерпевших станет намного меньше!</a:t>
            </a:r>
          </a:p>
        </p:txBody>
      </p:sp>
      <p:pic>
        <p:nvPicPr>
          <p:cNvPr id="6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94222" cy="1912530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</a:p>
        </p:txBody>
      </p:sp>
      <p:pic>
        <p:nvPicPr>
          <p:cNvPr id="73730" name="Picture 2" descr="C:\Users\Георгий\Desktop\Новая папка (2)\DSC02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66" y="1628800"/>
            <a:ext cx="5493453" cy="3121357"/>
          </a:xfrm>
          <a:prstGeom prst="rect">
            <a:avLst/>
          </a:prstGeom>
          <a:noFill/>
        </p:spPr>
      </p:pic>
      <p:pic>
        <p:nvPicPr>
          <p:cNvPr id="73731" name="Picture 3" descr="C:\Users\Георгий\Desktop\Новая папка (2)\DSC02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222" y="1628800"/>
            <a:ext cx="5688632" cy="3342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39222" y="5229493"/>
            <a:ext cx="568863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Фонтан-Цветовод. Невидимые нити – шланги присоединяются к растениям сада, парка. По мере необходимости  фонтан радует зрителей  своим видом но и что очень ценно, но и  сам - орошает почву. </a:t>
            </a:r>
          </a:p>
        </p:txBody>
      </p:sp>
      <p:pic>
        <p:nvPicPr>
          <p:cNvPr id="6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452786" cy="1452786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  <a:endParaRPr lang="ru-RU" dirty="0"/>
          </a:p>
        </p:txBody>
      </p:sp>
      <p:pic>
        <p:nvPicPr>
          <p:cNvPr id="74754" name="Picture 2" descr="C:\Users\Георгий\Desktop\Новая папка (2)\DSC02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90" y="1628800"/>
            <a:ext cx="5683910" cy="3240360"/>
          </a:xfrm>
          <a:prstGeom prst="rect">
            <a:avLst/>
          </a:prstGeom>
          <a:noFill/>
        </p:spPr>
      </p:pic>
      <p:pic>
        <p:nvPicPr>
          <p:cNvPr id="74755" name="Picture 3" descr="C:\Users\Георгий\Desktop\Новая папка (2)\DSC0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47448" y="1984670"/>
            <a:ext cx="5010566" cy="3434730"/>
          </a:xfrm>
          <a:prstGeom prst="rect">
            <a:avLst/>
          </a:prstGeom>
          <a:noFill/>
        </p:spPr>
      </p:pic>
      <p:pic>
        <p:nvPicPr>
          <p:cNvPr id="5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22214" cy="1806121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 творчество</a:t>
            </a:r>
            <a:endParaRPr lang="ru-RU" dirty="0"/>
          </a:p>
        </p:txBody>
      </p:sp>
      <p:pic>
        <p:nvPicPr>
          <p:cNvPr id="76802" name="Picture 2" descr="C:\Users\Георгий\Desktop\Новая папка (2)\DSC0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182" y="1556792"/>
            <a:ext cx="6054607" cy="3512901"/>
          </a:xfrm>
          <a:prstGeom prst="rect">
            <a:avLst/>
          </a:prstGeom>
          <a:noFill/>
        </p:spPr>
      </p:pic>
      <p:pic>
        <p:nvPicPr>
          <p:cNvPr id="76803" name="Picture 3" descr="C:\Users\Георгий\Desktop\Новая папка (2)\DSC02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5"/>
          <a:stretch>
            <a:fillRect/>
          </a:stretch>
        </p:blipFill>
        <p:spPr bwMode="auto">
          <a:xfrm>
            <a:off x="766614" y="1124744"/>
            <a:ext cx="4968552" cy="4586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558" y="5589240"/>
            <a:ext cx="1180931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Фонтаны- мойки для животных и птиц. Вода используется дождевая, которая собирается после дождя в резервуары, которые находятся под землёй. Животные любят погулять по лужайке, с помощью которой считывается информация о животном и фонтаном  подаётся ровно столько воды, сколько необходимо для гигиенических нужд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&quot;Гигант&quot;, Ваттенс, Австрия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718" y="1556792"/>
            <a:ext cx="3239347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582" y="6021288"/>
            <a:ext cx="410445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"Гигант",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Ваттенс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Австрия</a:t>
            </a:r>
          </a:p>
        </p:txBody>
      </p:sp>
      <p:pic>
        <p:nvPicPr>
          <p:cNvPr id="43012" name="Picture 4" descr="&quot;Туннель сюрпризов&quot;, Лима, Перу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334" y="1484784"/>
            <a:ext cx="3234427" cy="4317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99262" y="6093296"/>
            <a:ext cx="496855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"Туннель сюрпризов", Лима, Перу</a:t>
            </a:r>
          </a:p>
        </p:txBody>
      </p:sp>
      <p:pic>
        <p:nvPicPr>
          <p:cNvPr id="43014" name="Picture 6" descr="https://ds05.infourok.ru/uploads/ex/09de/00017cf5-f68b440e/hello_html_4242535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3546" y="260648"/>
            <a:ext cx="2304256" cy="21400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творчество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2638" y="1412776"/>
            <a:ext cx="10801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Фонтан – </a:t>
            </a:r>
            <a:r>
              <a:rPr lang="ru-RU" b="1" dirty="0" err="1"/>
              <a:t>Кинотеатр.Возможен</a:t>
            </a:r>
            <a:r>
              <a:rPr lang="ru-RU" b="1" dirty="0"/>
              <a:t> во время прогулки по саду  просмотр фильмов, научно-популярных передач . Экраном служат Миллиарды капелек воды.</a:t>
            </a:r>
          </a:p>
          <a:p>
            <a:r>
              <a:rPr lang="ru-RU" b="1" dirty="0"/>
              <a:t>2 Плавающие и летающие фонтаны.</a:t>
            </a:r>
          </a:p>
          <a:p>
            <a:r>
              <a:rPr lang="ru-RU" b="1" dirty="0"/>
              <a:t>3.Фонтан-Цветовод.Невидимые нити – шланги присоединяются к растениям сада, парка. По мере необходимости  фонтан радует зрителей  своим видом но и что очень ценно, но и  сам -орошает почву. </a:t>
            </a:r>
          </a:p>
          <a:p>
            <a:r>
              <a:rPr lang="ru-RU" b="1" dirty="0"/>
              <a:t>4.Фонтан светофор, который  находится у проезжей части автодороги. Если пешеход нарушает правила дорожного движения, то  подземный фонтан- невидимка  даёт о себе знать .В это время подача воды сопровождается мелодией –сирена.  Нарушителей и потерпевших станет намного меньше!</a:t>
            </a:r>
          </a:p>
          <a:p>
            <a:r>
              <a:rPr lang="ru-RU" b="1" dirty="0"/>
              <a:t>5. Фонтаны- мойки для животных и птиц. Вода используется дождевая, которая собирается после дождя в резервуары, которые находятся под землёй. Животные любят погулять по лужайке, с помощью которой считывается информация о животном и фонтаном  подаётся ровно столько воды, сколько необходимо для гигиенических нужд.</a:t>
            </a:r>
          </a:p>
          <a:p>
            <a:r>
              <a:rPr lang="ru-RU" b="1"/>
              <a:t>.</a:t>
            </a:r>
            <a:r>
              <a:rPr lang="ru-RU" b="1" dirty="0"/>
              <a:t>Фонтаны- живая изгородь в зоопарках, на пастбищах. Струйки воды будут сильно бить ввысь и не позволят животным выйти территорию</a:t>
            </a:r>
            <a:endParaRPr lang="ru-RU" dirty="0"/>
          </a:p>
        </p:txBody>
      </p:sp>
      <p:pic>
        <p:nvPicPr>
          <p:cNvPr id="4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308770" cy="1308770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5778" name="Picture 2" descr="C:\Users\Георгий\Desktop\Новая папка (2)\DSC02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1412776"/>
            <a:ext cx="6009595" cy="3380397"/>
          </a:xfrm>
          <a:prstGeom prst="rect">
            <a:avLst/>
          </a:prstGeom>
          <a:noFill/>
        </p:spPr>
      </p:pic>
      <p:pic>
        <p:nvPicPr>
          <p:cNvPr id="75779" name="Picture 3" descr="C:\Users\Георгий\Desktop\Новая папка (2)\DSC02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206" y="2924944"/>
            <a:ext cx="5853114" cy="3292377"/>
          </a:xfrm>
          <a:prstGeom prst="rect">
            <a:avLst/>
          </a:prstGeom>
          <a:noFill/>
        </p:spPr>
      </p:pic>
      <p:pic>
        <p:nvPicPr>
          <p:cNvPr id="5" name="Picture 2" descr="https://format-com-cld-res.cloudinary.com/image/private/s--MT1rVONf--/c_crop,h_320,w_500,x_0,y_0/c_fill,g_center,w_900/a_auto,fl_keep_iptc.progressive,q_95/v1/9cf6bc3b6921f8f94f9c9b0bf8cff385/animated-water-fountain-clipart-7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90" y="5098406"/>
            <a:ext cx="2739852" cy="17595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7826" name="Picture 2" descr="C:\Users\Георгий\Desktop\Новая папка (2)\DSC02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958" y="1772816"/>
            <a:ext cx="7161723" cy="4028469"/>
          </a:xfrm>
          <a:prstGeom prst="rect">
            <a:avLst/>
          </a:prstGeom>
          <a:noFill/>
        </p:spPr>
      </p:pic>
      <p:pic>
        <p:nvPicPr>
          <p:cNvPr id="4" name="Picture 2" descr="https://cubohub.it/images/water_leak_500_clr_12165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06" y="1628800"/>
            <a:ext cx="2857500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54646" y="5589240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Посмотреть или скачать файл «Исследования 8-10 лет 2022год.mp4» - </a:t>
            </a:r>
            <a:r>
              <a:rPr lang="ru-RU" dirty="0">
                <a:hlinkClick r:id="rId4"/>
              </a:rPr>
              <a:t>https://disk.yandex.ru/i/QiKaBu5fh5hvag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8702" y="1556793"/>
            <a:ext cx="7582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 </a:t>
            </a:r>
            <a:r>
              <a:rPr lang="ru-RU" u="sng" dirty="0">
                <a:hlinkClick r:id="rId2"/>
              </a:rPr>
              <a:t>https://www.c-o-k.ru/articles/tehnologiya-stroitelstva-gorodskih-fontanov</a:t>
            </a:r>
            <a:endParaRPr lang="ru-RU" dirty="0"/>
          </a:p>
        </p:txBody>
      </p:sp>
      <p:pic>
        <p:nvPicPr>
          <p:cNvPr id="4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571328" cy="157132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"Мать-Земля", Монреаль, Канада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4034" name="Picture 2" descr="&quot;Мать-Земля&quot;, Монреаль, Канада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966" y="1484784"/>
            <a:ext cx="3517402" cy="43791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98862" y="6237312"/>
            <a:ext cx="52565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"Мать-Земля", Монреаль, Канада</a:t>
            </a:r>
          </a:p>
        </p:txBody>
      </p:sp>
      <p:sp>
        <p:nvSpPr>
          <p:cNvPr id="44036" name="AutoShape 4" descr="https://st.depositphotos.com/1526816/1675/v/450/depositphotos_16759803-stock-illustration-a-fount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st.depositphotos.com/1526816/1675/v/450/depositphotos_16759803-stock-illustration-a-fount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st.depositphotos.com/1526816/1675/v/450/depositphotos_16759803-stock-illustration-a-fount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2" name="Picture 10" descr="https://thumbs.dreamstime.com/b/%D0%BB%D1%8F%D0%B3%D1%83%D1%88%D0%BA%D0%B8-%D1%81%D0%B8-%D1%8F-%D0%B2%D0%BE%D0%BA%D1%80%D1%83%D0%B3-%D1%84%D0%BE%D0%BD%D1%82%D0%B0%D0%BD%D0%B0-679897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656184" cy="165618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Фонтан механические журавли-роботы</a:t>
            </a:r>
          </a:p>
        </p:txBody>
      </p:sp>
      <p:pic>
        <p:nvPicPr>
          <p:cNvPr id="33794" name="Picture 2" descr="crane_plumeconcept (600x446, 21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694" y="1556792"/>
            <a:ext cx="5715000" cy="42481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91350" y="2132856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основе лежит история двух механических журавлей-роботов -- тело их сделано из стали, а вместо крыльев бьются фонтаны. Железные птицы влюбляются друг в друга, превращаются в живых журавлей и улетают.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6021288"/>
            <a:ext cx="121904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Современные спецэффекты придают танцу журавлей необыкновенное изящество и достоверность и превращают представление в многоцветное незабываемое шоу.</a:t>
            </a:r>
          </a:p>
        </p:txBody>
      </p:sp>
      <p:pic>
        <p:nvPicPr>
          <p:cNvPr id="4098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Часы-фонтан, Осака, Япония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15286" y="2274838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Часы-фонтан, Осака, Япония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Огромный прямоугольный фонтан расположен в новом комплексе «Осака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Стейшн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Сити». Он показывает время и цветочные узоры. Отвечает за работу фонтана принтер с цифровым управлением, который выбрасывает капельки воды строго по шаблону. Подсветка располагается сверху.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s://womanadvice.ru/sites/default/files/36/viral/2017-07-28_1935/2fontan-cvet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30" y="1772816"/>
            <a:ext cx="4456372" cy="25820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693" y="274638"/>
            <a:ext cx="10094199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Магический кран,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Кадиз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Испания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95406" y="241333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Магический кран,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Кадиз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Испания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показаться, что кран, из которого выливается вода, попросту висит в воздухе. Но при детальном исследовании можно обнаружить трубку, спрятанную под струей воды. На ней и держится вся конструкция.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2" name="Picture 2" descr="https://womanadvice.ru/sites/default/files/imagecache/width_660/36/viral/2017-07-28_1935/5kran-fon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38" y="1412776"/>
            <a:ext cx="5566420" cy="4174816"/>
          </a:xfrm>
          <a:prstGeom prst="rect">
            <a:avLst/>
          </a:prstGeom>
          <a:noFill/>
        </p:spPr>
      </p:pic>
      <p:pic>
        <p:nvPicPr>
          <p:cNvPr id="5" name="Picture 2" descr="https://jloog.com/images/water-droplets-clipart-water-game-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556780" cy="2300524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282154"/>
          </a:xfrm>
        </p:spPr>
        <p:txBody>
          <a:bodyPr>
            <a:noAutofit/>
          </a:bodyPr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в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Смитсонском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национальном музее африкано-американской истории и культуры, Вашингтон, США</a:t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23198" y="2551837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в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Смитсонском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национальном музее африкано-американской истории и культуры, Вашингтон, США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Те, кто видят его впервые, думают, что это портал в другое измерение. Но нет, это всего лишь фонтан.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130" name="Picture 2" descr="https://womanadvice.ru/sites/default/files/imagecache/width_660/36/viral/2017-07-28_1935/18fontan_v_muzee_istorii_i_kultu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06" y="2348880"/>
            <a:ext cx="4486300" cy="31268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21014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</a:t>
            </a:r>
            <a:r>
              <a:rPr lang="ru-RU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Джули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Пенроуз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Колорадо </a:t>
            </a:r>
            <a:r>
              <a:rPr lang="ru-RU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Спрингс</a:t>
            </a: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США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5166" y="2551837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Фонтан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Джули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Пенроуз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Колорадо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Спрингс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США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Внешне фонтан напоминает собой часть спирали. Внутри нее – 366 струек воды. За четверть часа конструкция совершает один оборот.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06" name="Picture 2" descr="https://womanadvice.ru/sites/default/files/imagecache/width_660/36/viral/2017-07-28_1935/21fontan_dzhuli_penrou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98" y="2132856"/>
            <a:ext cx="4036250" cy="3229001"/>
          </a:xfrm>
          <a:prstGeom prst="rect">
            <a:avLst/>
          </a:prstGeom>
          <a:noFill/>
        </p:spPr>
      </p:pic>
      <p:pic>
        <p:nvPicPr>
          <p:cNvPr id="5" name="Picture 4" descr="https://thumbs.dreamstime.com/b/%D0%B7%D0%BD%D0%B0%D1%87%D0%BE%D0%BA-fontana-%D0%B8%D0%BB%D0%BB%D1%8E%D1%81%D1%82%D1%80%D0%B0%D1%86%D0%B8%D1%8F-%D0%B2%D0%B5%D0%BA%D1%82%D0%BE%D1%80%D0%B0-%D1%84%D0%BE%D0%BD%D1%82%D0%B0%D0%BD-%D0%B2%D1%8B%D1%87%D0%B5%D1%80%D1%87%D0%B5%D0%BD%D0%BD%D1%8B%D0%B9-%D1%80%D1%83%D0%BA%D0%B8-195992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571328" cy="157132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2339</Words>
  <Application>Microsoft Office PowerPoint</Application>
  <PresentationFormat>Произвольный</PresentationFormat>
  <Paragraphs>170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Тема Office</vt:lpstr>
      <vt:lpstr>Номинация «Исследования»</vt:lpstr>
      <vt:lpstr>Презентация PowerPoint</vt:lpstr>
      <vt:lpstr>Презентация PowerPoint</vt:lpstr>
      <vt:lpstr>"Мать-Земля", Монреаль, Канада </vt:lpstr>
      <vt:lpstr> Фонтан механические журавли-роботы</vt:lpstr>
      <vt:lpstr>Часы-фонтан, Осака, Япония </vt:lpstr>
      <vt:lpstr>Магический кран, Кадиз, Испания </vt:lpstr>
      <vt:lpstr>Фонтан в Смитсонском национальном музее африкано-американской истории и культуры, Вашингтон, США </vt:lpstr>
      <vt:lpstr>Фонтан Джули Пенроуз, Колорадо Спрингс, США </vt:lpstr>
      <vt:lpstr>Фонтан Юнисфера, Нью-Йорк, США</vt:lpstr>
      <vt:lpstr>Фонтан благополучия, Сантек Сити, Сингапур </vt:lpstr>
      <vt:lpstr>Овальный фонтан в Вилла Д’Эсте, Рим, Италия </vt:lpstr>
      <vt:lpstr>Фонтан Поединок, Монреаль, Канада </vt:lpstr>
      <vt:lpstr>Фонтан "Ананас", Чарльстон, Южная Каролина, США </vt:lpstr>
      <vt:lpstr>Фонтан короля Фахда, Джидда, Саудовская Аравия </vt:lpstr>
      <vt:lpstr>Презентация PowerPoint</vt:lpstr>
      <vt:lpstr>Фонтаны Белладжио, Лас Вегас, Невада, США</vt:lpstr>
      <vt:lpstr>Дубайский фонтан, Дубай, ОАЭ</vt:lpstr>
      <vt:lpstr>Фонтан Большой пагоды диких гусей, Сиан, Китай </vt:lpstr>
      <vt:lpstr>Презентация PowerPoint</vt:lpstr>
      <vt:lpstr> Наше творчество  Защита творческих проектов  «Фонтан идей!»</vt:lpstr>
      <vt:lpstr>Презентация PowerPoint</vt:lpstr>
      <vt:lpstr>Мы в лаборатории ТРИЗ </vt:lpstr>
      <vt:lpstr>Наше творчество</vt:lpstr>
      <vt:lpstr>Наше творчество</vt:lpstr>
      <vt:lpstr>Наше творчество</vt:lpstr>
      <vt:lpstr>Наше творчество</vt:lpstr>
      <vt:lpstr>Наше творчество</vt:lpstr>
      <vt:lpstr>Наше творчество</vt:lpstr>
      <vt:lpstr>Наше творчество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Рубина Наталия</cp:lastModifiedBy>
  <cp:revision>305</cp:revision>
  <dcterms:created xsi:type="dcterms:W3CDTF">2016-03-19T16:28:24Z</dcterms:created>
  <dcterms:modified xsi:type="dcterms:W3CDTF">2022-06-05T14:50:59Z</dcterms:modified>
</cp:coreProperties>
</file>