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325" r:id="rId3"/>
    <p:sldId id="330" r:id="rId4"/>
    <p:sldId id="327" r:id="rId5"/>
    <p:sldId id="306" r:id="rId6"/>
    <p:sldId id="283" r:id="rId7"/>
    <p:sldId id="260" r:id="rId8"/>
    <p:sldId id="262" r:id="rId9"/>
    <p:sldId id="270" r:id="rId10"/>
    <p:sldId id="271" r:id="rId11"/>
    <p:sldId id="263" r:id="rId12"/>
    <p:sldId id="264" r:id="rId13"/>
    <p:sldId id="268" r:id="rId14"/>
    <p:sldId id="269" r:id="rId15"/>
    <p:sldId id="265" r:id="rId16"/>
    <p:sldId id="267" r:id="rId17"/>
    <p:sldId id="278" r:id="rId18"/>
    <p:sldId id="301" r:id="rId19"/>
    <p:sldId id="272" r:id="rId20"/>
    <p:sldId id="273" r:id="rId21"/>
    <p:sldId id="274" r:id="rId22"/>
    <p:sldId id="275" r:id="rId23"/>
  </p:sldIdLst>
  <p:sldSz cx="12190413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746"/>
    <a:srgbClr val="060E18"/>
    <a:srgbClr val="E6ED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96" y="28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F7268D-83B4-48E5-81F6-99EC566A8BA5}" type="datetimeFigureOut">
              <a:rPr lang="ru-RU" smtClean="0"/>
              <a:pPr/>
              <a:t>05.06.2022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709A6C-CBA5-4FF5-8915-B0E1072AC35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 userDrawn="1"/>
        </p:nvGrpSpPr>
        <p:grpSpPr>
          <a:xfrm>
            <a:off x="0" y="6093296"/>
            <a:ext cx="12190413" cy="764704"/>
            <a:chOff x="0" y="6093296"/>
            <a:chExt cx="12190413" cy="764704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0" y="6093296"/>
              <a:ext cx="12190413" cy="764704"/>
            </a:xfrm>
            <a:prstGeom prst="rect">
              <a:avLst/>
            </a:prstGeom>
            <a:solidFill>
              <a:srgbClr val="296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0" y="6237312"/>
              <a:ext cx="12190413" cy="620688"/>
            </a:xfrm>
            <a:prstGeom prst="rect">
              <a:avLst/>
            </a:prstGeom>
            <a:solidFill>
              <a:srgbClr val="2E6E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0" y="6381328"/>
              <a:ext cx="12190413" cy="476672"/>
            </a:xfrm>
            <a:prstGeom prst="rect">
              <a:avLst/>
            </a:prstGeom>
            <a:solidFill>
              <a:srgbClr val="608D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" name="Группа 9"/>
          <p:cNvGrpSpPr/>
          <p:nvPr userDrawn="1"/>
        </p:nvGrpSpPr>
        <p:grpSpPr>
          <a:xfrm>
            <a:off x="0" y="0"/>
            <a:ext cx="12190413" cy="1412776"/>
            <a:chOff x="0" y="0"/>
            <a:chExt cx="12190413" cy="141277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0"/>
              <a:ext cx="12190413" cy="1412776"/>
            </a:xfrm>
            <a:prstGeom prst="rect">
              <a:avLst/>
            </a:prstGeom>
            <a:solidFill>
              <a:srgbClr val="2455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0" y="0"/>
              <a:ext cx="12190413" cy="1268760"/>
            </a:xfrm>
            <a:prstGeom prst="rect">
              <a:avLst/>
            </a:prstGeom>
            <a:solidFill>
              <a:srgbClr val="296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0" y="0"/>
              <a:ext cx="12190413" cy="980728"/>
            </a:xfrm>
            <a:prstGeom prst="rect">
              <a:avLst/>
            </a:prstGeom>
            <a:solidFill>
              <a:srgbClr val="2E6E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0" y="0"/>
              <a:ext cx="12190413" cy="692696"/>
            </a:xfrm>
            <a:prstGeom prst="rect">
              <a:avLst/>
            </a:prstGeom>
            <a:solidFill>
              <a:srgbClr val="608D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" name="Группа 14"/>
          <p:cNvGrpSpPr/>
          <p:nvPr userDrawn="1"/>
        </p:nvGrpSpPr>
        <p:grpSpPr>
          <a:xfrm>
            <a:off x="0" y="0"/>
            <a:ext cx="2422798" cy="1500415"/>
            <a:chOff x="0" y="0"/>
            <a:chExt cx="2422798" cy="1500415"/>
          </a:xfrm>
        </p:grpSpPr>
        <p:sp>
          <p:nvSpPr>
            <p:cNvPr id="16" name="Диагональная полоса 15"/>
            <p:cNvSpPr/>
            <p:nvPr/>
          </p:nvSpPr>
          <p:spPr>
            <a:xfrm>
              <a:off x="0" y="0"/>
              <a:ext cx="2422798" cy="1268760"/>
            </a:xfrm>
            <a:prstGeom prst="diagStripe">
              <a:avLst>
                <a:gd name="adj" fmla="val 0"/>
              </a:avLst>
            </a:prstGeom>
            <a:solidFill>
              <a:srgbClr val="296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7" name="Диагональная полоса 16"/>
            <p:cNvSpPr/>
            <p:nvPr/>
          </p:nvSpPr>
          <p:spPr>
            <a:xfrm>
              <a:off x="0" y="0"/>
              <a:ext cx="1918742" cy="1268760"/>
            </a:xfrm>
            <a:prstGeom prst="diagStripe">
              <a:avLst>
                <a:gd name="adj" fmla="val 0"/>
              </a:avLst>
            </a:prstGeom>
            <a:solidFill>
              <a:srgbClr val="2E6E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8" name="Диагональная полоса 17"/>
            <p:cNvSpPr/>
            <p:nvPr/>
          </p:nvSpPr>
          <p:spPr>
            <a:xfrm>
              <a:off x="0" y="0"/>
              <a:ext cx="1414686" cy="1176886"/>
            </a:xfrm>
            <a:prstGeom prst="diagStripe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0" y="692696"/>
              <a:ext cx="868680" cy="807719"/>
              <a:chOff x="1696570" y="2914888"/>
              <a:chExt cx="1722118" cy="1676400"/>
            </a:xfrm>
          </p:grpSpPr>
          <p:grpSp>
            <p:nvGrpSpPr>
              <p:cNvPr id="20" name="Группа 8"/>
              <p:cNvGrpSpPr/>
              <p:nvPr/>
            </p:nvGrpSpPr>
            <p:grpSpPr>
              <a:xfrm>
                <a:off x="1696570" y="2914888"/>
                <a:ext cx="1722118" cy="1676400"/>
                <a:chOff x="1696570" y="2914888"/>
                <a:chExt cx="1722118" cy="1676400"/>
              </a:xfrm>
            </p:grpSpPr>
            <p:sp>
              <p:nvSpPr>
                <p:cNvPr id="22" name="Овал 21"/>
                <p:cNvSpPr/>
                <p:nvPr/>
              </p:nvSpPr>
              <p:spPr>
                <a:xfrm>
                  <a:off x="1706880" y="2926080"/>
                  <a:ext cx="1676400" cy="166116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3" name="Кольцо 22"/>
                <p:cNvSpPr/>
                <p:nvPr/>
              </p:nvSpPr>
              <p:spPr>
                <a:xfrm>
                  <a:off x="1696570" y="2914888"/>
                  <a:ext cx="1722118" cy="1676400"/>
                </a:xfrm>
                <a:prstGeom prst="donut">
                  <a:avLst>
                    <a:gd name="adj" fmla="val 7100"/>
                  </a:avLst>
                </a:prstGeom>
                <a:solidFill>
                  <a:srgbClr val="24559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1" name="Кольцо 20"/>
              <p:cNvSpPr/>
              <p:nvPr/>
            </p:nvSpPr>
            <p:spPr>
              <a:xfrm>
                <a:off x="1925168" y="3143487"/>
                <a:ext cx="1264920" cy="1219200"/>
              </a:xfrm>
              <a:prstGeom prst="donut">
                <a:avLst>
                  <a:gd name="adj" fmla="val 6010"/>
                </a:avLst>
              </a:prstGeom>
              <a:solidFill>
                <a:srgbClr val="2962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60E1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B886D-FBD1-416D-9A8D-1B0F13EEA5A3}" type="datetimeFigureOut">
              <a:rPr lang="ru-RU" smtClean="0"/>
              <a:pPr/>
              <a:t>05.06.2022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B69F-7E30-425E-85EE-30A6F06AA5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1" y="0"/>
            <a:ext cx="12190412" cy="6858000"/>
            <a:chOff x="1" y="0"/>
            <a:chExt cx="12190412" cy="6858000"/>
          </a:xfrm>
        </p:grpSpPr>
        <p:sp>
          <p:nvSpPr>
            <p:cNvPr id="8" name="Рамка 7"/>
            <p:cNvSpPr/>
            <p:nvPr/>
          </p:nvSpPr>
          <p:spPr>
            <a:xfrm>
              <a:off x="1" y="0"/>
              <a:ext cx="12190412" cy="6858000"/>
            </a:xfrm>
            <a:prstGeom prst="frame">
              <a:avLst>
                <a:gd name="adj1" fmla="val 4500"/>
              </a:avLst>
            </a:prstGeom>
            <a:solidFill>
              <a:srgbClr val="2455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9" name="Рамка 8"/>
            <p:cNvSpPr/>
            <p:nvPr/>
          </p:nvSpPr>
          <p:spPr>
            <a:xfrm>
              <a:off x="1" y="0"/>
              <a:ext cx="12190412" cy="6858000"/>
            </a:xfrm>
            <a:prstGeom prst="frame">
              <a:avLst>
                <a:gd name="adj1" fmla="val 3166"/>
              </a:avLst>
            </a:prstGeom>
            <a:solidFill>
              <a:srgbClr val="296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1" y="0"/>
              <a:ext cx="12190412" cy="6858000"/>
            </a:xfrm>
            <a:prstGeom prst="frame">
              <a:avLst>
                <a:gd name="adj1" fmla="val 1833"/>
              </a:avLst>
            </a:prstGeom>
            <a:solidFill>
              <a:srgbClr val="2E6E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Группа 10"/>
          <p:cNvGrpSpPr/>
          <p:nvPr userDrawn="1"/>
        </p:nvGrpSpPr>
        <p:grpSpPr>
          <a:xfrm>
            <a:off x="11321733" y="6050281"/>
            <a:ext cx="868680" cy="807719"/>
            <a:chOff x="1696570" y="2914888"/>
            <a:chExt cx="1722118" cy="1676400"/>
          </a:xfrm>
        </p:grpSpPr>
        <p:grpSp>
          <p:nvGrpSpPr>
            <p:cNvPr id="12" name="Группа 8"/>
            <p:cNvGrpSpPr/>
            <p:nvPr/>
          </p:nvGrpSpPr>
          <p:grpSpPr>
            <a:xfrm>
              <a:off x="1696570" y="2914888"/>
              <a:ext cx="1722118" cy="1676400"/>
              <a:chOff x="1696570" y="2914888"/>
              <a:chExt cx="1722118" cy="1676400"/>
            </a:xfrm>
          </p:grpSpPr>
          <p:sp>
            <p:nvSpPr>
              <p:cNvPr id="14" name="Овал 13"/>
              <p:cNvSpPr/>
              <p:nvPr/>
            </p:nvSpPr>
            <p:spPr>
              <a:xfrm>
                <a:off x="1706880" y="2926080"/>
                <a:ext cx="1676400" cy="166116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Кольцо 14"/>
              <p:cNvSpPr/>
              <p:nvPr/>
            </p:nvSpPr>
            <p:spPr>
              <a:xfrm>
                <a:off x="1696570" y="2914888"/>
                <a:ext cx="1722118" cy="1676400"/>
              </a:xfrm>
              <a:prstGeom prst="donut">
                <a:avLst>
                  <a:gd name="adj" fmla="val 7100"/>
                </a:avLst>
              </a:prstGeom>
              <a:solidFill>
                <a:srgbClr val="2455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" name="Кольцо 12"/>
            <p:cNvSpPr/>
            <p:nvPr/>
          </p:nvSpPr>
          <p:spPr>
            <a:xfrm>
              <a:off x="1925168" y="3143487"/>
              <a:ext cx="1264920" cy="1219200"/>
            </a:xfrm>
            <a:prstGeom prst="donut">
              <a:avLst>
                <a:gd name="adj" fmla="val 6010"/>
              </a:avLst>
            </a:prstGeom>
            <a:solidFill>
              <a:srgbClr val="296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B886D-FBD1-416D-9A8D-1B0F13EEA5A3}" type="datetimeFigureOut">
              <a:rPr lang="ru-RU" smtClean="0"/>
              <a:pPr/>
              <a:t>05.06.2022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B69F-7E30-425E-85EE-30A6F06AA5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1" y="0"/>
            <a:ext cx="12190412" cy="6858000"/>
            <a:chOff x="1" y="0"/>
            <a:chExt cx="12190412" cy="6858000"/>
          </a:xfrm>
        </p:grpSpPr>
        <p:sp>
          <p:nvSpPr>
            <p:cNvPr id="8" name="Рамка 7"/>
            <p:cNvSpPr/>
            <p:nvPr/>
          </p:nvSpPr>
          <p:spPr>
            <a:xfrm>
              <a:off x="1" y="0"/>
              <a:ext cx="12190412" cy="6858000"/>
            </a:xfrm>
            <a:prstGeom prst="frame">
              <a:avLst>
                <a:gd name="adj1" fmla="val 4500"/>
              </a:avLst>
            </a:prstGeom>
            <a:solidFill>
              <a:srgbClr val="2455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9" name="Рамка 8"/>
            <p:cNvSpPr/>
            <p:nvPr/>
          </p:nvSpPr>
          <p:spPr>
            <a:xfrm>
              <a:off x="1" y="0"/>
              <a:ext cx="12190412" cy="6858000"/>
            </a:xfrm>
            <a:prstGeom prst="frame">
              <a:avLst>
                <a:gd name="adj1" fmla="val 3166"/>
              </a:avLst>
            </a:prstGeom>
            <a:solidFill>
              <a:srgbClr val="296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1" y="0"/>
              <a:ext cx="12190412" cy="6858000"/>
            </a:xfrm>
            <a:prstGeom prst="frame">
              <a:avLst>
                <a:gd name="adj1" fmla="val 1833"/>
              </a:avLst>
            </a:prstGeom>
            <a:solidFill>
              <a:srgbClr val="2E6E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Группа 10"/>
          <p:cNvGrpSpPr/>
          <p:nvPr userDrawn="1"/>
        </p:nvGrpSpPr>
        <p:grpSpPr>
          <a:xfrm>
            <a:off x="11321733" y="6050281"/>
            <a:ext cx="868680" cy="807719"/>
            <a:chOff x="1696570" y="2914888"/>
            <a:chExt cx="1722118" cy="1676400"/>
          </a:xfrm>
        </p:grpSpPr>
        <p:grpSp>
          <p:nvGrpSpPr>
            <p:cNvPr id="12" name="Группа 8"/>
            <p:cNvGrpSpPr/>
            <p:nvPr/>
          </p:nvGrpSpPr>
          <p:grpSpPr>
            <a:xfrm>
              <a:off x="1696570" y="2914888"/>
              <a:ext cx="1722118" cy="1676400"/>
              <a:chOff x="1696570" y="2914888"/>
              <a:chExt cx="1722118" cy="1676400"/>
            </a:xfrm>
          </p:grpSpPr>
          <p:sp>
            <p:nvSpPr>
              <p:cNvPr id="14" name="Овал 13"/>
              <p:cNvSpPr/>
              <p:nvPr/>
            </p:nvSpPr>
            <p:spPr>
              <a:xfrm>
                <a:off x="1706880" y="2926080"/>
                <a:ext cx="1676400" cy="166116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Кольцо 14"/>
              <p:cNvSpPr/>
              <p:nvPr/>
            </p:nvSpPr>
            <p:spPr>
              <a:xfrm>
                <a:off x="1696570" y="2914888"/>
                <a:ext cx="1722118" cy="1676400"/>
              </a:xfrm>
              <a:prstGeom prst="donut">
                <a:avLst>
                  <a:gd name="adj" fmla="val 7100"/>
                </a:avLst>
              </a:prstGeom>
              <a:solidFill>
                <a:srgbClr val="2455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" name="Кольцо 12"/>
            <p:cNvSpPr/>
            <p:nvPr/>
          </p:nvSpPr>
          <p:spPr>
            <a:xfrm>
              <a:off x="1925168" y="3143487"/>
              <a:ext cx="1264920" cy="1219200"/>
            </a:xfrm>
            <a:prstGeom prst="donut">
              <a:avLst>
                <a:gd name="adj" fmla="val 6010"/>
              </a:avLst>
            </a:prstGeom>
            <a:solidFill>
              <a:srgbClr val="296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551590" y="404664"/>
            <a:ext cx="2240321" cy="57606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694" y="404664"/>
            <a:ext cx="8666888" cy="57215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B886D-FBD1-416D-9A8D-1B0F13EEA5A3}" type="datetimeFigureOut">
              <a:rPr lang="ru-RU" smtClean="0"/>
              <a:pPr/>
              <a:t>05.06.2022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B69F-7E30-425E-85EE-30A6F06AA5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0" y="0"/>
            <a:ext cx="12190413" cy="1484784"/>
            <a:chOff x="0" y="0"/>
            <a:chExt cx="12190413" cy="1484784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0"/>
              <a:ext cx="12190413" cy="1484784"/>
            </a:xfrm>
            <a:prstGeom prst="rect">
              <a:avLst/>
            </a:prstGeom>
            <a:solidFill>
              <a:srgbClr val="2455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0" y="0"/>
              <a:ext cx="12190413" cy="1340768"/>
            </a:xfrm>
            <a:prstGeom prst="rect">
              <a:avLst/>
            </a:prstGeom>
            <a:solidFill>
              <a:srgbClr val="296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0" y="0"/>
              <a:ext cx="12190413" cy="1268760"/>
            </a:xfrm>
            <a:prstGeom prst="rect">
              <a:avLst/>
            </a:prstGeom>
            <a:solidFill>
              <a:srgbClr val="2E6E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0" y="0"/>
              <a:ext cx="12190413" cy="1196752"/>
            </a:xfrm>
            <a:prstGeom prst="rect">
              <a:avLst/>
            </a:prstGeom>
            <a:solidFill>
              <a:srgbClr val="608D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" name="Группа 11"/>
          <p:cNvGrpSpPr/>
          <p:nvPr userDrawn="1"/>
        </p:nvGrpSpPr>
        <p:grpSpPr>
          <a:xfrm>
            <a:off x="0" y="6335610"/>
            <a:ext cx="12190413" cy="522390"/>
            <a:chOff x="0" y="6381328"/>
            <a:chExt cx="12190413" cy="522390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0" y="6381328"/>
              <a:ext cx="12190413" cy="476672"/>
            </a:xfrm>
            <a:prstGeom prst="rect">
              <a:avLst/>
            </a:prstGeom>
            <a:solidFill>
              <a:srgbClr val="296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0" y="6525344"/>
              <a:ext cx="12190413" cy="332656"/>
            </a:xfrm>
            <a:prstGeom prst="rect">
              <a:avLst/>
            </a:prstGeom>
            <a:solidFill>
              <a:srgbClr val="2E6E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 flipV="1">
              <a:off x="0" y="6597352"/>
              <a:ext cx="12190413" cy="306366"/>
            </a:xfrm>
            <a:prstGeom prst="rect">
              <a:avLst/>
            </a:prstGeom>
            <a:solidFill>
              <a:srgbClr val="608D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" name="Группа 15"/>
          <p:cNvGrpSpPr/>
          <p:nvPr userDrawn="1"/>
        </p:nvGrpSpPr>
        <p:grpSpPr>
          <a:xfrm>
            <a:off x="0" y="0"/>
            <a:ext cx="1702718" cy="1500415"/>
            <a:chOff x="0" y="0"/>
            <a:chExt cx="1702718" cy="1500415"/>
          </a:xfrm>
        </p:grpSpPr>
        <p:sp>
          <p:nvSpPr>
            <p:cNvPr id="17" name="Диагональная полоса 16"/>
            <p:cNvSpPr/>
            <p:nvPr/>
          </p:nvSpPr>
          <p:spPr>
            <a:xfrm>
              <a:off x="0" y="0"/>
              <a:ext cx="1702718" cy="1268760"/>
            </a:xfrm>
            <a:prstGeom prst="diagStripe">
              <a:avLst>
                <a:gd name="adj" fmla="val 0"/>
              </a:avLst>
            </a:prstGeom>
            <a:solidFill>
              <a:srgbClr val="296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8" name="Диагональная полоса 17"/>
            <p:cNvSpPr/>
            <p:nvPr/>
          </p:nvSpPr>
          <p:spPr>
            <a:xfrm>
              <a:off x="0" y="0"/>
              <a:ext cx="1342678" cy="1268760"/>
            </a:xfrm>
            <a:prstGeom prst="diagStripe">
              <a:avLst>
                <a:gd name="adj" fmla="val 0"/>
              </a:avLst>
            </a:prstGeom>
            <a:solidFill>
              <a:srgbClr val="2E6E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9" name="Диагональная полоса 18"/>
            <p:cNvSpPr/>
            <p:nvPr/>
          </p:nvSpPr>
          <p:spPr>
            <a:xfrm>
              <a:off x="0" y="0"/>
              <a:ext cx="1054646" cy="1176886"/>
            </a:xfrm>
            <a:prstGeom prst="diagStripe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grpSp>
          <p:nvGrpSpPr>
            <p:cNvPr id="20" name="Группа 12"/>
            <p:cNvGrpSpPr/>
            <p:nvPr/>
          </p:nvGrpSpPr>
          <p:grpSpPr>
            <a:xfrm>
              <a:off x="0" y="692696"/>
              <a:ext cx="868680" cy="807719"/>
              <a:chOff x="1696570" y="2914888"/>
              <a:chExt cx="1722118" cy="1676400"/>
            </a:xfrm>
          </p:grpSpPr>
          <p:grpSp>
            <p:nvGrpSpPr>
              <p:cNvPr id="21" name="Группа 8"/>
              <p:cNvGrpSpPr/>
              <p:nvPr/>
            </p:nvGrpSpPr>
            <p:grpSpPr>
              <a:xfrm>
                <a:off x="1696570" y="2914888"/>
                <a:ext cx="1722118" cy="1676400"/>
                <a:chOff x="1696570" y="2914888"/>
                <a:chExt cx="1722118" cy="1676400"/>
              </a:xfrm>
            </p:grpSpPr>
            <p:sp>
              <p:nvSpPr>
                <p:cNvPr id="23" name="Овал 15"/>
                <p:cNvSpPr/>
                <p:nvPr/>
              </p:nvSpPr>
              <p:spPr>
                <a:xfrm>
                  <a:off x="1706880" y="2926080"/>
                  <a:ext cx="1676400" cy="166116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4" name="Кольцо 23"/>
                <p:cNvSpPr/>
                <p:nvPr/>
              </p:nvSpPr>
              <p:spPr>
                <a:xfrm>
                  <a:off x="1696570" y="2914888"/>
                  <a:ext cx="1722118" cy="1676400"/>
                </a:xfrm>
                <a:prstGeom prst="donut">
                  <a:avLst>
                    <a:gd name="adj" fmla="val 7100"/>
                  </a:avLst>
                </a:prstGeom>
                <a:solidFill>
                  <a:srgbClr val="24559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2" name="Кольцо 14"/>
              <p:cNvSpPr/>
              <p:nvPr/>
            </p:nvSpPr>
            <p:spPr>
              <a:xfrm>
                <a:off x="1925168" y="3143487"/>
                <a:ext cx="1264920" cy="1219200"/>
              </a:xfrm>
              <a:prstGeom prst="donut">
                <a:avLst>
                  <a:gd name="adj" fmla="val 6010"/>
                </a:avLst>
              </a:prstGeom>
              <a:solidFill>
                <a:srgbClr val="2962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1746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B886D-FBD1-416D-9A8D-1B0F13EEA5A3}" type="datetimeFigureOut">
              <a:rPr lang="ru-RU" smtClean="0"/>
              <a:pPr/>
              <a:t>05.06.2022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B69F-7E30-425E-85EE-30A6F06AA5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 userDrawn="1"/>
        </p:nvGrpSpPr>
        <p:grpSpPr>
          <a:xfrm>
            <a:off x="0" y="0"/>
            <a:ext cx="12190413" cy="1484784"/>
            <a:chOff x="0" y="0"/>
            <a:chExt cx="12190413" cy="1484784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0"/>
              <a:ext cx="12190413" cy="1484784"/>
            </a:xfrm>
            <a:prstGeom prst="rect">
              <a:avLst/>
            </a:prstGeom>
            <a:solidFill>
              <a:srgbClr val="2455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0" y="0"/>
              <a:ext cx="12190413" cy="1340768"/>
            </a:xfrm>
            <a:prstGeom prst="rect">
              <a:avLst/>
            </a:prstGeom>
            <a:solidFill>
              <a:srgbClr val="296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0" y="0"/>
              <a:ext cx="12190413" cy="1268760"/>
            </a:xfrm>
            <a:prstGeom prst="rect">
              <a:avLst/>
            </a:prstGeom>
            <a:solidFill>
              <a:srgbClr val="2E6E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0" y="0"/>
              <a:ext cx="12190413" cy="1196752"/>
            </a:xfrm>
            <a:prstGeom prst="rect">
              <a:avLst/>
            </a:prstGeom>
            <a:solidFill>
              <a:srgbClr val="608D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" name="Группа 12"/>
          <p:cNvGrpSpPr/>
          <p:nvPr userDrawn="1"/>
        </p:nvGrpSpPr>
        <p:grpSpPr>
          <a:xfrm>
            <a:off x="0" y="6335610"/>
            <a:ext cx="12190413" cy="522390"/>
            <a:chOff x="0" y="6381328"/>
            <a:chExt cx="12190413" cy="522390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6381328"/>
              <a:ext cx="12190413" cy="476672"/>
            </a:xfrm>
            <a:prstGeom prst="rect">
              <a:avLst/>
            </a:prstGeom>
            <a:solidFill>
              <a:srgbClr val="296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0" y="6525344"/>
              <a:ext cx="12190413" cy="332656"/>
            </a:xfrm>
            <a:prstGeom prst="rect">
              <a:avLst/>
            </a:prstGeom>
            <a:solidFill>
              <a:srgbClr val="2E6E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 flipV="1">
              <a:off x="0" y="6597352"/>
              <a:ext cx="12190413" cy="306366"/>
            </a:xfrm>
            <a:prstGeom prst="rect">
              <a:avLst/>
            </a:prstGeom>
            <a:solidFill>
              <a:srgbClr val="608D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" name="Группа 16"/>
          <p:cNvGrpSpPr/>
          <p:nvPr userDrawn="1"/>
        </p:nvGrpSpPr>
        <p:grpSpPr>
          <a:xfrm>
            <a:off x="0" y="0"/>
            <a:ext cx="1702718" cy="1500415"/>
            <a:chOff x="0" y="0"/>
            <a:chExt cx="1702718" cy="1500415"/>
          </a:xfrm>
        </p:grpSpPr>
        <p:sp>
          <p:nvSpPr>
            <p:cNvPr id="18" name="Диагональная полоса 17"/>
            <p:cNvSpPr/>
            <p:nvPr/>
          </p:nvSpPr>
          <p:spPr>
            <a:xfrm>
              <a:off x="0" y="0"/>
              <a:ext cx="1702718" cy="1268760"/>
            </a:xfrm>
            <a:prstGeom prst="diagStripe">
              <a:avLst>
                <a:gd name="adj" fmla="val 0"/>
              </a:avLst>
            </a:prstGeom>
            <a:solidFill>
              <a:srgbClr val="296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9" name="Диагональная полоса 18"/>
            <p:cNvSpPr/>
            <p:nvPr/>
          </p:nvSpPr>
          <p:spPr>
            <a:xfrm>
              <a:off x="0" y="0"/>
              <a:ext cx="1342678" cy="1268760"/>
            </a:xfrm>
            <a:prstGeom prst="diagStripe">
              <a:avLst>
                <a:gd name="adj" fmla="val 0"/>
              </a:avLst>
            </a:prstGeom>
            <a:solidFill>
              <a:srgbClr val="2E6E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0" name="Диагональная полоса 19"/>
            <p:cNvSpPr/>
            <p:nvPr/>
          </p:nvSpPr>
          <p:spPr>
            <a:xfrm>
              <a:off x="0" y="0"/>
              <a:ext cx="1054646" cy="1176886"/>
            </a:xfrm>
            <a:prstGeom prst="diagStripe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grpSp>
          <p:nvGrpSpPr>
            <p:cNvPr id="21" name="Группа 12"/>
            <p:cNvGrpSpPr/>
            <p:nvPr/>
          </p:nvGrpSpPr>
          <p:grpSpPr>
            <a:xfrm>
              <a:off x="0" y="692696"/>
              <a:ext cx="868680" cy="807719"/>
              <a:chOff x="1696570" y="2914888"/>
              <a:chExt cx="1722118" cy="1676400"/>
            </a:xfrm>
          </p:grpSpPr>
          <p:grpSp>
            <p:nvGrpSpPr>
              <p:cNvPr id="22" name="Группа 8"/>
              <p:cNvGrpSpPr/>
              <p:nvPr/>
            </p:nvGrpSpPr>
            <p:grpSpPr>
              <a:xfrm>
                <a:off x="1696570" y="2914888"/>
                <a:ext cx="1722118" cy="1676400"/>
                <a:chOff x="1696570" y="2914888"/>
                <a:chExt cx="1722118" cy="1676400"/>
              </a:xfrm>
            </p:grpSpPr>
            <p:sp>
              <p:nvSpPr>
                <p:cNvPr id="24" name="Овал 15"/>
                <p:cNvSpPr/>
                <p:nvPr/>
              </p:nvSpPr>
              <p:spPr>
                <a:xfrm>
                  <a:off x="1706880" y="2926080"/>
                  <a:ext cx="1676400" cy="166116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5" name="Кольцо 24"/>
                <p:cNvSpPr/>
                <p:nvPr/>
              </p:nvSpPr>
              <p:spPr>
                <a:xfrm>
                  <a:off x="1696570" y="2914888"/>
                  <a:ext cx="1722118" cy="1676400"/>
                </a:xfrm>
                <a:prstGeom prst="donut">
                  <a:avLst>
                    <a:gd name="adj" fmla="val 7100"/>
                  </a:avLst>
                </a:prstGeom>
                <a:solidFill>
                  <a:srgbClr val="24559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3" name="Кольцо 14"/>
              <p:cNvSpPr/>
              <p:nvPr/>
            </p:nvSpPr>
            <p:spPr>
              <a:xfrm>
                <a:off x="1925168" y="3143487"/>
                <a:ext cx="1264920" cy="1219200"/>
              </a:xfrm>
              <a:prstGeom prst="donut">
                <a:avLst>
                  <a:gd name="adj" fmla="val 6010"/>
                </a:avLst>
              </a:prstGeom>
              <a:solidFill>
                <a:srgbClr val="2962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2599" y="1600201"/>
            <a:ext cx="5400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67215" y="1628800"/>
            <a:ext cx="547260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B886D-FBD1-416D-9A8D-1B0F13EEA5A3}" type="datetimeFigureOut">
              <a:rPr lang="ru-RU" smtClean="0"/>
              <a:pPr/>
              <a:t>05.06.2022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B69F-7E30-425E-85EE-30A6F06AA5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 userDrawn="1"/>
        </p:nvGrpSpPr>
        <p:grpSpPr>
          <a:xfrm>
            <a:off x="0" y="6093296"/>
            <a:ext cx="12190413" cy="764704"/>
            <a:chOff x="0" y="6093296"/>
            <a:chExt cx="12190413" cy="764704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0" y="6093296"/>
              <a:ext cx="12190413" cy="764704"/>
            </a:xfrm>
            <a:prstGeom prst="rect">
              <a:avLst/>
            </a:prstGeom>
            <a:solidFill>
              <a:srgbClr val="296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0" y="6237312"/>
              <a:ext cx="12190413" cy="620688"/>
            </a:xfrm>
            <a:prstGeom prst="rect">
              <a:avLst/>
            </a:prstGeom>
            <a:solidFill>
              <a:srgbClr val="2E6E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0" y="6381328"/>
              <a:ext cx="12190413" cy="476672"/>
            </a:xfrm>
            <a:prstGeom prst="rect">
              <a:avLst/>
            </a:prstGeom>
            <a:solidFill>
              <a:srgbClr val="608D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638" y="2132856"/>
            <a:ext cx="10361851" cy="1656184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82638" y="3861048"/>
            <a:ext cx="10361851" cy="1500187"/>
          </a:xfrm>
        </p:spPr>
        <p:txBody>
          <a:bodyPr anchor="b">
            <a:normAutofit/>
          </a:bodyPr>
          <a:lstStyle>
            <a:lvl1pPr marL="0" indent="0" algn="ctr">
              <a:buNone/>
              <a:defRPr sz="2800">
                <a:solidFill>
                  <a:srgbClr val="060E18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B886D-FBD1-416D-9A8D-1B0F13EEA5A3}" type="datetimeFigureOut">
              <a:rPr lang="ru-RU" smtClean="0"/>
              <a:pPr/>
              <a:t>05.06.2022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B69F-7E30-425E-85EE-30A6F06AA59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0" y="0"/>
            <a:ext cx="12190413" cy="1412776"/>
            <a:chOff x="0" y="0"/>
            <a:chExt cx="12190413" cy="1412776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0"/>
              <a:ext cx="12190413" cy="1412776"/>
            </a:xfrm>
            <a:prstGeom prst="rect">
              <a:avLst/>
            </a:prstGeom>
            <a:solidFill>
              <a:srgbClr val="2455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0" y="0"/>
              <a:ext cx="12190413" cy="1268760"/>
            </a:xfrm>
            <a:prstGeom prst="rect">
              <a:avLst/>
            </a:prstGeom>
            <a:solidFill>
              <a:srgbClr val="296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0" y="0"/>
              <a:ext cx="12190413" cy="980728"/>
            </a:xfrm>
            <a:prstGeom prst="rect">
              <a:avLst/>
            </a:prstGeom>
            <a:solidFill>
              <a:srgbClr val="2E6E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0" y="0"/>
              <a:ext cx="12190413" cy="692696"/>
            </a:xfrm>
            <a:prstGeom prst="rect">
              <a:avLst/>
            </a:prstGeom>
            <a:solidFill>
              <a:srgbClr val="608D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" name="Группа 11"/>
          <p:cNvGrpSpPr/>
          <p:nvPr userDrawn="1"/>
        </p:nvGrpSpPr>
        <p:grpSpPr>
          <a:xfrm>
            <a:off x="0" y="0"/>
            <a:ext cx="2422798" cy="1500415"/>
            <a:chOff x="0" y="0"/>
            <a:chExt cx="2422798" cy="1500415"/>
          </a:xfrm>
        </p:grpSpPr>
        <p:sp>
          <p:nvSpPr>
            <p:cNvPr id="13" name="Диагональная полоса 12"/>
            <p:cNvSpPr/>
            <p:nvPr/>
          </p:nvSpPr>
          <p:spPr>
            <a:xfrm>
              <a:off x="0" y="0"/>
              <a:ext cx="2422798" cy="1268760"/>
            </a:xfrm>
            <a:prstGeom prst="diagStripe">
              <a:avLst>
                <a:gd name="adj" fmla="val 0"/>
              </a:avLst>
            </a:prstGeom>
            <a:solidFill>
              <a:srgbClr val="296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" name="Диагональная полоса 13"/>
            <p:cNvSpPr/>
            <p:nvPr/>
          </p:nvSpPr>
          <p:spPr>
            <a:xfrm>
              <a:off x="0" y="0"/>
              <a:ext cx="1918742" cy="1268760"/>
            </a:xfrm>
            <a:prstGeom prst="diagStripe">
              <a:avLst>
                <a:gd name="adj" fmla="val 0"/>
              </a:avLst>
            </a:prstGeom>
            <a:solidFill>
              <a:srgbClr val="2E6E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5" name="Диагональная полоса 14"/>
            <p:cNvSpPr/>
            <p:nvPr/>
          </p:nvSpPr>
          <p:spPr>
            <a:xfrm>
              <a:off x="0" y="0"/>
              <a:ext cx="1414686" cy="1176886"/>
            </a:xfrm>
            <a:prstGeom prst="diagStripe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grpSp>
          <p:nvGrpSpPr>
            <p:cNvPr id="16" name="Группа 15"/>
            <p:cNvGrpSpPr/>
            <p:nvPr/>
          </p:nvGrpSpPr>
          <p:grpSpPr>
            <a:xfrm>
              <a:off x="0" y="692696"/>
              <a:ext cx="868680" cy="807719"/>
              <a:chOff x="1696570" y="2914888"/>
              <a:chExt cx="1722118" cy="1676400"/>
            </a:xfrm>
          </p:grpSpPr>
          <p:grpSp>
            <p:nvGrpSpPr>
              <p:cNvPr id="17" name="Группа 8"/>
              <p:cNvGrpSpPr/>
              <p:nvPr/>
            </p:nvGrpSpPr>
            <p:grpSpPr>
              <a:xfrm>
                <a:off x="1696570" y="2914888"/>
                <a:ext cx="1722118" cy="1676400"/>
                <a:chOff x="1696570" y="2914888"/>
                <a:chExt cx="1722118" cy="1676400"/>
              </a:xfrm>
            </p:grpSpPr>
            <p:sp>
              <p:nvSpPr>
                <p:cNvPr id="19" name="Овал 18"/>
                <p:cNvSpPr/>
                <p:nvPr/>
              </p:nvSpPr>
              <p:spPr>
                <a:xfrm>
                  <a:off x="1706880" y="2926080"/>
                  <a:ext cx="1676400" cy="166116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" name="Кольцо 19"/>
                <p:cNvSpPr/>
                <p:nvPr/>
              </p:nvSpPr>
              <p:spPr>
                <a:xfrm>
                  <a:off x="1696570" y="2914888"/>
                  <a:ext cx="1722118" cy="1676400"/>
                </a:xfrm>
                <a:prstGeom prst="donut">
                  <a:avLst>
                    <a:gd name="adj" fmla="val 7100"/>
                  </a:avLst>
                </a:prstGeom>
                <a:solidFill>
                  <a:srgbClr val="24559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8" name="Кольцо 17"/>
              <p:cNvSpPr/>
              <p:nvPr/>
            </p:nvSpPr>
            <p:spPr>
              <a:xfrm>
                <a:off x="1925168" y="3143487"/>
                <a:ext cx="1264920" cy="1219200"/>
              </a:xfrm>
              <a:prstGeom prst="donut">
                <a:avLst>
                  <a:gd name="adj" fmla="val 6010"/>
                </a:avLst>
              </a:prstGeom>
              <a:solidFill>
                <a:srgbClr val="2962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 userDrawn="1"/>
        </p:nvGrpSpPr>
        <p:grpSpPr>
          <a:xfrm>
            <a:off x="0" y="0"/>
            <a:ext cx="12190413" cy="1484784"/>
            <a:chOff x="0" y="0"/>
            <a:chExt cx="12190413" cy="148478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0"/>
              <a:ext cx="12190413" cy="1484784"/>
            </a:xfrm>
            <a:prstGeom prst="rect">
              <a:avLst/>
            </a:prstGeom>
            <a:solidFill>
              <a:srgbClr val="2455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0" y="0"/>
              <a:ext cx="12190413" cy="1340768"/>
            </a:xfrm>
            <a:prstGeom prst="rect">
              <a:avLst/>
            </a:prstGeom>
            <a:solidFill>
              <a:srgbClr val="296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0" y="0"/>
              <a:ext cx="12190413" cy="1268760"/>
            </a:xfrm>
            <a:prstGeom prst="rect">
              <a:avLst/>
            </a:prstGeom>
            <a:solidFill>
              <a:srgbClr val="2E6E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0" y="0"/>
              <a:ext cx="12190413" cy="1196752"/>
            </a:xfrm>
            <a:prstGeom prst="rect">
              <a:avLst/>
            </a:prstGeom>
            <a:solidFill>
              <a:srgbClr val="608D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" name="Группа 14"/>
          <p:cNvGrpSpPr/>
          <p:nvPr userDrawn="1"/>
        </p:nvGrpSpPr>
        <p:grpSpPr>
          <a:xfrm>
            <a:off x="0" y="6335610"/>
            <a:ext cx="12190413" cy="522390"/>
            <a:chOff x="0" y="6381328"/>
            <a:chExt cx="12190413" cy="522390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0" y="6381328"/>
              <a:ext cx="12190413" cy="476672"/>
            </a:xfrm>
            <a:prstGeom prst="rect">
              <a:avLst/>
            </a:prstGeom>
            <a:solidFill>
              <a:srgbClr val="296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0" y="6525344"/>
              <a:ext cx="12190413" cy="332656"/>
            </a:xfrm>
            <a:prstGeom prst="rect">
              <a:avLst/>
            </a:prstGeom>
            <a:solidFill>
              <a:srgbClr val="2E6E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 flipV="1">
              <a:off x="0" y="6597352"/>
              <a:ext cx="12190413" cy="306366"/>
            </a:xfrm>
            <a:prstGeom prst="rect">
              <a:avLst/>
            </a:prstGeom>
            <a:solidFill>
              <a:srgbClr val="608D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" name="Группа 18"/>
          <p:cNvGrpSpPr/>
          <p:nvPr userDrawn="1"/>
        </p:nvGrpSpPr>
        <p:grpSpPr>
          <a:xfrm>
            <a:off x="0" y="0"/>
            <a:ext cx="1702718" cy="1500415"/>
            <a:chOff x="0" y="0"/>
            <a:chExt cx="1702718" cy="1500415"/>
          </a:xfrm>
        </p:grpSpPr>
        <p:sp>
          <p:nvSpPr>
            <p:cNvPr id="20" name="Диагональная полоса 19"/>
            <p:cNvSpPr/>
            <p:nvPr/>
          </p:nvSpPr>
          <p:spPr>
            <a:xfrm>
              <a:off x="0" y="0"/>
              <a:ext cx="1702718" cy="1268760"/>
            </a:xfrm>
            <a:prstGeom prst="diagStripe">
              <a:avLst>
                <a:gd name="adj" fmla="val 0"/>
              </a:avLst>
            </a:prstGeom>
            <a:solidFill>
              <a:srgbClr val="296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1" name="Диагональная полоса 20"/>
            <p:cNvSpPr/>
            <p:nvPr/>
          </p:nvSpPr>
          <p:spPr>
            <a:xfrm>
              <a:off x="0" y="0"/>
              <a:ext cx="1342678" cy="1268760"/>
            </a:xfrm>
            <a:prstGeom prst="diagStripe">
              <a:avLst>
                <a:gd name="adj" fmla="val 0"/>
              </a:avLst>
            </a:prstGeom>
            <a:solidFill>
              <a:srgbClr val="2E6E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" name="Диагональная полоса 21"/>
            <p:cNvSpPr/>
            <p:nvPr/>
          </p:nvSpPr>
          <p:spPr>
            <a:xfrm>
              <a:off x="0" y="0"/>
              <a:ext cx="1054646" cy="1176886"/>
            </a:xfrm>
            <a:prstGeom prst="diagStripe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grpSp>
          <p:nvGrpSpPr>
            <p:cNvPr id="23" name="Группа 12"/>
            <p:cNvGrpSpPr/>
            <p:nvPr/>
          </p:nvGrpSpPr>
          <p:grpSpPr>
            <a:xfrm>
              <a:off x="0" y="692696"/>
              <a:ext cx="868680" cy="807719"/>
              <a:chOff x="1696570" y="2914888"/>
              <a:chExt cx="1722118" cy="1676400"/>
            </a:xfrm>
          </p:grpSpPr>
          <p:grpSp>
            <p:nvGrpSpPr>
              <p:cNvPr id="24" name="Группа 8"/>
              <p:cNvGrpSpPr/>
              <p:nvPr/>
            </p:nvGrpSpPr>
            <p:grpSpPr>
              <a:xfrm>
                <a:off x="1696570" y="2914888"/>
                <a:ext cx="1722118" cy="1676400"/>
                <a:chOff x="1696570" y="2914888"/>
                <a:chExt cx="1722118" cy="1676400"/>
              </a:xfrm>
            </p:grpSpPr>
            <p:sp>
              <p:nvSpPr>
                <p:cNvPr id="26" name="Овал 15"/>
                <p:cNvSpPr/>
                <p:nvPr/>
              </p:nvSpPr>
              <p:spPr>
                <a:xfrm>
                  <a:off x="1706880" y="2926080"/>
                  <a:ext cx="1676400" cy="166116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7" name="Кольцо 26"/>
                <p:cNvSpPr/>
                <p:nvPr/>
              </p:nvSpPr>
              <p:spPr>
                <a:xfrm>
                  <a:off x="1696570" y="2914888"/>
                  <a:ext cx="1722118" cy="1676400"/>
                </a:xfrm>
                <a:prstGeom prst="donut">
                  <a:avLst>
                    <a:gd name="adj" fmla="val 7100"/>
                  </a:avLst>
                </a:prstGeom>
                <a:solidFill>
                  <a:srgbClr val="24559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5" name="Кольцо 14"/>
              <p:cNvSpPr/>
              <p:nvPr/>
            </p:nvSpPr>
            <p:spPr>
              <a:xfrm>
                <a:off x="1925168" y="3143487"/>
                <a:ext cx="1264920" cy="1219200"/>
              </a:xfrm>
              <a:prstGeom prst="donut">
                <a:avLst>
                  <a:gd name="adj" fmla="val 6010"/>
                </a:avLst>
              </a:prstGeom>
              <a:solidFill>
                <a:srgbClr val="2962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B886D-FBD1-416D-9A8D-1B0F13EEA5A3}" type="datetimeFigureOut">
              <a:rPr lang="ru-RU" smtClean="0"/>
              <a:pPr/>
              <a:t>05.06.2022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B69F-7E30-425E-85EE-30A6F06AA5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 userDrawn="1"/>
        </p:nvGrpSpPr>
        <p:grpSpPr>
          <a:xfrm>
            <a:off x="0" y="6093296"/>
            <a:ext cx="12190413" cy="764704"/>
            <a:chOff x="0" y="6093296"/>
            <a:chExt cx="12190413" cy="764704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0" y="6093296"/>
              <a:ext cx="12190413" cy="764704"/>
            </a:xfrm>
            <a:prstGeom prst="rect">
              <a:avLst/>
            </a:prstGeom>
            <a:solidFill>
              <a:srgbClr val="296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0" y="6237312"/>
              <a:ext cx="12190413" cy="620688"/>
            </a:xfrm>
            <a:prstGeom prst="rect">
              <a:avLst/>
            </a:prstGeom>
            <a:solidFill>
              <a:srgbClr val="2E6E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0" y="6381328"/>
              <a:ext cx="12190413" cy="476672"/>
            </a:xfrm>
            <a:prstGeom prst="rect">
              <a:avLst/>
            </a:prstGeom>
            <a:solidFill>
              <a:srgbClr val="608D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" name="Группа 5"/>
          <p:cNvGrpSpPr/>
          <p:nvPr userDrawn="1"/>
        </p:nvGrpSpPr>
        <p:grpSpPr>
          <a:xfrm>
            <a:off x="0" y="0"/>
            <a:ext cx="12190413" cy="1412776"/>
            <a:chOff x="0" y="0"/>
            <a:chExt cx="12190413" cy="1412776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0"/>
              <a:ext cx="12190413" cy="1412776"/>
            </a:xfrm>
            <a:prstGeom prst="rect">
              <a:avLst/>
            </a:prstGeom>
            <a:solidFill>
              <a:srgbClr val="2455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0" y="0"/>
              <a:ext cx="12190413" cy="1268760"/>
            </a:xfrm>
            <a:prstGeom prst="rect">
              <a:avLst/>
            </a:prstGeom>
            <a:solidFill>
              <a:srgbClr val="296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0" y="0"/>
              <a:ext cx="12190413" cy="1124744"/>
            </a:xfrm>
            <a:prstGeom prst="rect">
              <a:avLst/>
            </a:prstGeom>
            <a:solidFill>
              <a:srgbClr val="2E6E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0" y="0"/>
              <a:ext cx="12190413" cy="1052736"/>
            </a:xfrm>
            <a:prstGeom prst="rect">
              <a:avLst/>
            </a:prstGeom>
            <a:solidFill>
              <a:srgbClr val="608D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" name="Группа 10"/>
          <p:cNvGrpSpPr/>
          <p:nvPr userDrawn="1"/>
        </p:nvGrpSpPr>
        <p:grpSpPr>
          <a:xfrm>
            <a:off x="0" y="0"/>
            <a:ext cx="2422798" cy="1500415"/>
            <a:chOff x="0" y="0"/>
            <a:chExt cx="2422798" cy="1500415"/>
          </a:xfrm>
        </p:grpSpPr>
        <p:sp>
          <p:nvSpPr>
            <p:cNvPr id="12" name="Диагональная полоса 11"/>
            <p:cNvSpPr/>
            <p:nvPr/>
          </p:nvSpPr>
          <p:spPr>
            <a:xfrm>
              <a:off x="0" y="0"/>
              <a:ext cx="2422798" cy="1268760"/>
            </a:xfrm>
            <a:prstGeom prst="diagStripe">
              <a:avLst>
                <a:gd name="adj" fmla="val 0"/>
              </a:avLst>
            </a:prstGeom>
            <a:solidFill>
              <a:srgbClr val="296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3" name="Диагональная полоса 12"/>
            <p:cNvSpPr/>
            <p:nvPr/>
          </p:nvSpPr>
          <p:spPr>
            <a:xfrm>
              <a:off x="0" y="0"/>
              <a:ext cx="1918742" cy="1268760"/>
            </a:xfrm>
            <a:prstGeom prst="diagStripe">
              <a:avLst>
                <a:gd name="adj" fmla="val 0"/>
              </a:avLst>
            </a:prstGeom>
            <a:solidFill>
              <a:srgbClr val="2E6E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" name="Диагональная полоса 13"/>
            <p:cNvSpPr/>
            <p:nvPr/>
          </p:nvSpPr>
          <p:spPr>
            <a:xfrm>
              <a:off x="0" y="0"/>
              <a:ext cx="1414686" cy="1176886"/>
            </a:xfrm>
            <a:prstGeom prst="diagStripe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grpSp>
          <p:nvGrpSpPr>
            <p:cNvPr id="15" name="Группа 14"/>
            <p:cNvGrpSpPr/>
            <p:nvPr/>
          </p:nvGrpSpPr>
          <p:grpSpPr>
            <a:xfrm>
              <a:off x="0" y="692696"/>
              <a:ext cx="868680" cy="807719"/>
              <a:chOff x="1696570" y="2914888"/>
              <a:chExt cx="1722118" cy="1676400"/>
            </a:xfrm>
          </p:grpSpPr>
          <p:grpSp>
            <p:nvGrpSpPr>
              <p:cNvPr id="16" name="Группа 8"/>
              <p:cNvGrpSpPr/>
              <p:nvPr/>
            </p:nvGrpSpPr>
            <p:grpSpPr>
              <a:xfrm>
                <a:off x="1696570" y="2914888"/>
                <a:ext cx="1722118" cy="1676400"/>
                <a:chOff x="1696570" y="2914888"/>
                <a:chExt cx="1722118" cy="1676400"/>
              </a:xfrm>
            </p:grpSpPr>
            <p:sp>
              <p:nvSpPr>
                <p:cNvPr id="18" name="Овал 17"/>
                <p:cNvSpPr/>
                <p:nvPr/>
              </p:nvSpPr>
              <p:spPr>
                <a:xfrm>
                  <a:off x="1706880" y="2926080"/>
                  <a:ext cx="1676400" cy="166116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" name="Кольцо 18"/>
                <p:cNvSpPr/>
                <p:nvPr/>
              </p:nvSpPr>
              <p:spPr>
                <a:xfrm>
                  <a:off x="1696570" y="2914888"/>
                  <a:ext cx="1722118" cy="1676400"/>
                </a:xfrm>
                <a:prstGeom prst="donut">
                  <a:avLst>
                    <a:gd name="adj" fmla="val 7100"/>
                  </a:avLst>
                </a:prstGeom>
                <a:solidFill>
                  <a:srgbClr val="24559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7" name="Кольцо 16"/>
              <p:cNvSpPr/>
              <p:nvPr/>
            </p:nvSpPr>
            <p:spPr>
              <a:xfrm>
                <a:off x="1925168" y="3143487"/>
                <a:ext cx="1264920" cy="1219200"/>
              </a:xfrm>
              <a:prstGeom prst="donut">
                <a:avLst>
                  <a:gd name="adj" fmla="val 6010"/>
                </a:avLst>
              </a:prstGeom>
              <a:solidFill>
                <a:srgbClr val="2962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85010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B886D-FBD1-416D-9A8D-1B0F13EEA5A3}" type="datetimeFigureOut">
              <a:rPr lang="ru-RU" smtClean="0"/>
              <a:pPr/>
              <a:t>05.06.2022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B69F-7E30-425E-85EE-30A6F06AA5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 userDrawn="1"/>
        </p:nvGrpSpPr>
        <p:grpSpPr>
          <a:xfrm>
            <a:off x="1" y="0"/>
            <a:ext cx="12190412" cy="6858000"/>
            <a:chOff x="1" y="0"/>
            <a:chExt cx="12190412" cy="6858000"/>
          </a:xfrm>
        </p:grpSpPr>
        <p:sp>
          <p:nvSpPr>
            <p:cNvPr id="6" name="Рамка 5"/>
            <p:cNvSpPr/>
            <p:nvPr/>
          </p:nvSpPr>
          <p:spPr>
            <a:xfrm>
              <a:off x="1" y="0"/>
              <a:ext cx="12190412" cy="6858000"/>
            </a:xfrm>
            <a:prstGeom prst="frame">
              <a:avLst>
                <a:gd name="adj1" fmla="val 4500"/>
              </a:avLst>
            </a:prstGeom>
            <a:solidFill>
              <a:srgbClr val="2455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" name="Рамка 6"/>
            <p:cNvSpPr/>
            <p:nvPr/>
          </p:nvSpPr>
          <p:spPr>
            <a:xfrm>
              <a:off x="1" y="0"/>
              <a:ext cx="12190412" cy="6858000"/>
            </a:xfrm>
            <a:prstGeom prst="frame">
              <a:avLst>
                <a:gd name="adj1" fmla="val 3166"/>
              </a:avLst>
            </a:prstGeom>
            <a:solidFill>
              <a:srgbClr val="296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Рамка 7"/>
            <p:cNvSpPr/>
            <p:nvPr/>
          </p:nvSpPr>
          <p:spPr>
            <a:xfrm>
              <a:off x="1" y="0"/>
              <a:ext cx="12190412" cy="6858000"/>
            </a:xfrm>
            <a:prstGeom prst="frame">
              <a:avLst>
                <a:gd name="adj1" fmla="val 1833"/>
              </a:avLst>
            </a:prstGeom>
            <a:solidFill>
              <a:srgbClr val="2E6E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Группа 8"/>
          <p:cNvGrpSpPr/>
          <p:nvPr userDrawn="1"/>
        </p:nvGrpSpPr>
        <p:grpSpPr>
          <a:xfrm>
            <a:off x="11321733" y="6050281"/>
            <a:ext cx="868680" cy="807719"/>
            <a:chOff x="1696570" y="2914888"/>
            <a:chExt cx="1722118" cy="1676400"/>
          </a:xfrm>
        </p:grpSpPr>
        <p:grpSp>
          <p:nvGrpSpPr>
            <p:cNvPr id="10" name="Группа 8"/>
            <p:cNvGrpSpPr/>
            <p:nvPr/>
          </p:nvGrpSpPr>
          <p:grpSpPr>
            <a:xfrm>
              <a:off x="1696570" y="2914888"/>
              <a:ext cx="1722118" cy="1676400"/>
              <a:chOff x="1696570" y="2914888"/>
              <a:chExt cx="1722118" cy="1676400"/>
            </a:xfrm>
          </p:grpSpPr>
          <p:sp>
            <p:nvSpPr>
              <p:cNvPr id="12" name="Овал 11"/>
              <p:cNvSpPr/>
              <p:nvPr/>
            </p:nvSpPr>
            <p:spPr>
              <a:xfrm>
                <a:off x="1706880" y="2926080"/>
                <a:ext cx="1676400" cy="166116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Кольцо 12"/>
              <p:cNvSpPr/>
              <p:nvPr/>
            </p:nvSpPr>
            <p:spPr>
              <a:xfrm>
                <a:off x="1696570" y="2914888"/>
                <a:ext cx="1722118" cy="1676400"/>
              </a:xfrm>
              <a:prstGeom prst="donut">
                <a:avLst>
                  <a:gd name="adj" fmla="val 7100"/>
                </a:avLst>
              </a:prstGeom>
              <a:solidFill>
                <a:srgbClr val="2455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" name="Кольцо 10"/>
            <p:cNvSpPr/>
            <p:nvPr/>
          </p:nvSpPr>
          <p:spPr>
            <a:xfrm>
              <a:off x="1925168" y="3143487"/>
              <a:ext cx="1264920" cy="1219200"/>
            </a:xfrm>
            <a:prstGeom prst="donut">
              <a:avLst>
                <a:gd name="adj" fmla="val 6010"/>
              </a:avLst>
            </a:prstGeom>
            <a:solidFill>
              <a:srgbClr val="296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B886D-FBD1-416D-9A8D-1B0F13EEA5A3}" type="datetimeFigureOut">
              <a:rPr lang="ru-RU" smtClean="0"/>
              <a:pPr/>
              <a:t>05.06.2022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B69F-7E30-425E-85EE-30A6F06AA5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 userDrawn="1"/>
        </p:nvGrpSpPr>
        <p:grpSpPr>
          <a:xfrm>
            <a:off x="0" y="0"/>
            <a:ext cx="12190413" cy="1484784"/>
            <a:chOff x="0" y="0"/>
            <a:chExt cx="12190413" cy="1484784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0"/>
              <a:ext cx="12190413" cy="1484784"/>
            </a:xfrm>
            <a:prstGeom prst="rect">
              <a:avLst/>
            </a:prstGeom>
            <a:solidFill>
              <a:srgbClr val="2455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0" y="0"/>
              <a:ext cx="12190413" cy="1340768"/>
            </a:xfrm>
            <a:prstGeom prst="rect">
              <a:avLst/>
            </a:prstGeom>
            <a:solidFill>
              <a:srgbClr val="296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0" y="0"/>
              <a:ext cx="12190413" cy="1268760"/>
            </a:xfrm>
            <a:prstGeom prst="rect">
              <a:avLst/>
            </a:prstGeom>
            <a:solidFill>
              <a:srgbClr val="2E6E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0" y="0"/>
              <a:ext cx="12190413" cy="1196752"/>
            </a:xfrm>
            <a:prstGeom prst="rect">
              <a:avLst/>
            </a:prstGeom>
            <a:solidFill>
              <a:srgbClr val="608D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" name="Группа 12"/>
          <p:cNvGrpSpPr/>
          <p:nvPr userDrawn="1"/>
        </p:nvGrpSpPr>
        <p:grpSpPr>
          <a:xfrm>
            <a:off x="0" y="6335610"/>
            <a:ext cx="12190413" cy="522390"/>
            <a:chOff x="0" y="6381328"/>
            <a:chExt cx="12190413" cy="522390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6381328"/>
              <a:ext cx="12190413" cy="476672"/>
            </a:xfrm>
            <a:prstGeom prst="rect">
              <a:avLst/>
            </a:prstGeom>
            <a:solidFill>
              <a:srgbClr val="296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0" y="6525344"/>
              <a:ext cx="12190413" cy="332656"/>
            </a:xfrm>
            <a:prstGeom prst="rect">
              <a:avLst/>
            </a:prstGeom>
            <a:solidFill>
              <a:srgbClr val="2E6E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 flipV="1">
              <a:off x="0" y="6597352"/>
              <a:ext cx="12190413" cy="306366"/>
            </a:xfrm>
            <a:prstGeom prst="rect">
              <a:avLst/>
            </a:prstGeom>
            <a:solidFill>
              <a:srgbClr val="608D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" name="Группа 16"/>
          <p:cNvGrpSpPr/>
          <p:nvPr userDrawn="1"/>
        </p:nvGrpSpPr>
        <p:grpSpPr>
          <a:xfrm>
            <a:off x="0" y="0"/>
            <a:ext cx="1702718" cy="1500415"/>
            <a:chOff x="0" y="0"/>
            <a:chExt cx="1702718" cy="1500415"/>
          </a:xfrm>
        </p:grpSpPr>
        <p:sp>
          <p:nvSpPr>
            <p:cNvPr id="18" name="Диагональная полоса 17"/>
            <p:cNvSpPr/>
            <p:nvPr/>
          </p:nvSpPr>
          <p:spPr>
            <a:xfrm>
              <a:off x="0" y="0"/>
              <a:ext cx="1702718" cy="1268760"/>
            </a:xfrm>
            <a:prstGeom prst="diagStripe">
              <a:avLst>
                <a:gd name="adj" fmla="val 0"/>
              </a:avLst>
            </a:prstGeom>
            <a:solidFill>
              <a:srgbClr val="296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9" name="Диагональная полоса 18"/>
            <p:cNvSpPr/>
            <p:nvPr/>
          </p:nvSpPr>
          <p:spPr>
            <a:xfrm>
              <a:off x="0" y="0"/>
              <a:ext cx="1342678" cy="1268760"/>
            </a:xfrm>
            <a:prstGeom prst="diagStripe">
              <a:avLst>
                <a:gd name="adj" fmla="val 0"/>
              </a:avLst>
            </a:prstGeom>
            <a:solidFill>
              <a:srgbClr val="2E6E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0" name="Диагональная полоса 19"/>
            <p:cNvSpPr/>
            <p:nvPr/>
          </p:nvSpPr>
          <p:spPr>
            <a:xfrm>
              <a:off x="0" y="0"/>
              <a:ext cx="1054646" cy="1176886"/>
            </a:xfrm>
            <a:prstGeom prst="diagStripe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grpSp>
          <p:nvGrpSpPr>
            <p:cNvPr id="21" name="Группа 12"/>
            <p:cNvGrpSpPr/>
            <p:nvPr/>
          </p:nvGrpSpPr>
          <p:grpSpPr>
            <a:xfrm>
              <a:off x="0" y="692696"/>
              <a:ext cx="868680" cy="807719"/>
              <a:chOff x="1696570" y="2914888"/>
              <a:chExt cx="1722118" cy="1676400"/>
            </a:xfrm>
          </p:grpSpPr>
          <p:grpSp>
            <p:nvGrpSpPr>
              <p:cNvPr id="22" name="Группа 8"/>
              <p:cNvGrpSpPr/>
              <p:nvPr/>
            </p:nvGrpSpPr>
            <p:grpSpPr>
              <a:xfrm>
                <a:off x="1696570" y="2914888"/>
                <a:ext cx="1722118" cy="1676400"/>
                <a:chOff x="1696570" y="2914888"/>
                <a:chExt cx="1722118" cy="1676400"/>
              </a:xfrm>
            </p:grpSpPr>
            <p:sp>
              <p:nvSpPr>
                <p:cNvPr id="24" name="Овал 15"/>
                <p:cNvSpPr/>
                <p:nvPr/>
              </p:nvSpPr>
              <p:spPr>
                <a:xfrm>
                  <a:off x="1706880" y="2926080"/>
                  <a:ext cx="1676400" cy="166116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5" name="Кольцо 24"/>
                <p:cNvSpPr/>
                <p:nvPr/>
              </p:nvSpPr>
              <p:spPr>
                <a:xfrm>
                  <a:off x="1696570" y="2914888"/>
                  <a:ext cx="1722118" cy="1676400"/>
                </a:xfrm>
                <a:prstGeom prst="donut">
                  <a:avLst>
                    <a:gd name="adj" fmla="val 7100"/>
                  </a:avLst>
                </a:prstGeom>
                <a:solidFill>
                  <a:srgbClr val="24559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3" name="Кольцо 14"/>
              <p:cNvSpPr/>
              <p:nvPr/>
            </p:nvSpPr>
            <p:spPr>
              <a:xfrm>
                <a:off x="1925168" y="3143487"/>
                <a:ext cx="1264920" cy="1219200"/>
              </a:xfrm>
              <a:prstGeom prst="donut">
                <a:avLst>
                  <a:gd name="adj" fmla="val 6010"/>
                </a:avLst>
              </a:prstGeom>
              <a:solidFill>
                <a:srgbClr val="2962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B886D-FBD1-416D-9A8D-1B0F13EEA5A3}" type="datetimeFigureOut">
              <a:rPr lang="ru-RU" smtClean="0"/>
              <a:pPr/>
              <a:t>05.06.2022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B69F-7E30-425E-85EE-30A6F06AA5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 userDrawn="1"/>
        </p:nvGrpSpPr>
        <p:grpSpPr>
          <a:xfrm>
            <a:off x="1" y="0"/>
            <a:ext cx="12190412" cy="6858000"/>
            <a:chOff x="1" y="0"/>
            <a:chExt cx="12190412" cy="6858000"/>
          </a:xfrm>
        </p:grpSpPr>
        <p:sp>
          <p:nvSpPr>
            <p:cNvPr id="9" name="Рамка 8"/>
            <p:cNvSpPr/>
            <p:nvPr/>
          </p:nvSpPr>
          <p:spPr>
            <a:xfrm>
              <a:off x="1" y="0"/>
              <a:ext cx="12190412" cy="6858000"/>
            </a:xfrm>
            <a:prstGeom prst="frame">
              <a:avLst>
                <a:gd name="adj1" fmla="val 4500"/>
              </a:avLst>
            </a:prstGeom>
            <a:solidFill>
              <a:srgbClr val="2455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1" y="0"/>
              <a:ext cx="12190412" cy="6858000"/>
            </a:xfrm>
            <a:prstGeom prst="frame">
              <a:avLst>
                <a:gd name="adj1" fmla="val 3166"/>
              </a:avLst>
            </a:prstGeom>
            <a:solidFill>
              <a:srgbClr val="296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1" name="Рамка 10"/>
            <p:cNvSpPr/>
            <p:nvPr/>
          </p:nvSpPr>
          <p:spPr>
            <a:xfrm>
              <a:off x="1" y="0"/>
              <a:ext cx="12190412" cy="6858000"/>
            </a:xfrm>
            <a:prstGeom prst="frame">
              <a:avLst>
                <a:gd name="adj1" fmla="val 1833"/>
              </a:avLst>
            </a:prstGeom>
            <a:solidFill>
              <a:srgbClr val="2E6E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Группа 11"/>
          <p:cNvGrpSpPr/>
          <p:nvPr userDrawn="1"/>
        </p:nvGrpSpPr>
        <p:grpSpPr>
          <a:xfrm>
            <a:off x="11321733" y="6050281"/>
            <a:ext cx="868680" cy="807719"/>
            <a:chOff x="1696570" y="2914888"/>
            <a:chExt cx="1722118" cy="1676400"/>
          </a:xfrm>
        </p:grpSpPr>
        <p:grpSp>
          <p:nvGrpSpPr>
            <p:cNvPr id="13" name="Группа 8"/>
            <p:cNvGrpSpPr/>
            <p:nvPr/>
          </p:nvGrpSpPr>
          <p:grpSpPr>
            <a:xfrm>
              <a:off x="1696570" y="2914888"/>
              <a:ext cx="1722118" cy="1676400"/>
              <a:chOff x="1696570" y="2914888"/>
              <a:chExt cx="1722118" cy="1676400"/>
            </a:xfrm>
          </p:grpSpPr>
          <p:sp>
            <p:nvSpPr>
              <p:cNvPr id="15" name="Овал 14"/>
              <p:cNvSpPr/>
              <p:nvPr/>
            </p:nvSpPr>
            <p:spPr>
              <a:xfrm>
                <a:off x="1706880" y="2926080"/>
                <a:ext cx="1676400" cy="166116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Кольцо 15"/>
              <p:cNvSpPr/>
              <p:nvPr/>
            </p:nvSpPr>
            <p:spPr>
              <a:xfrm>
                <a:off x="1696570" y="2914888"/>
                <a:ext cx="1722118" cy="1676400"/>
              </a:xfrm>
              <a:prstGeom prst="donut">
                <a:avLst>
                  <a:gd name="adj" fmla="val 7100"/>
                </a:avLst>
              </a:prstGeom>
              <a:solidFill>
                <a:srgbClr val="2455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" name="Кольцо 13"/>
            <p:cNvSpPr/>
            <p:nvPr/>
          </p:nvSpPr>
          <p:spPr>
            <a:xfrm>
              <a:off x="1925168" y="3143487"/>
              <a:ext cx="1264920" cy="1219200"/>
            </a:xfrm>
            <a:prstGeom prst="donut">
              <a:avLst>
                <a:gd name="adj" fmla="val 6010"/>
              </a:avLst>
            </a:prstGeom>
            <a:solidFill>
              <a:srgbClr val="296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B886D-FBD1-416D-9A8D-1B0F13EEA5A3}" type="datetimeFigureOut">
              <a:rPr lang="ru-RU" smtClean="0"/>
              <a:pPr/>
              <a:t>05.06.2022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B69F-7E30-425E-85EE-30A6F06AA5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D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B886D-FBD1-416D-9A8D-1B0F13EEA5A3}" type="datetimeFigureOut">
              <a:rPr lang="ru-RU" smtClean="0"/>
              <a:pPr/>
              <a:t>05.06.2022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5B69F-7E30-425E-85EE-30A6F06AA59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1" kern="1200" cap="none" spc="0">
          <a:ln w="50800"/>
          <a:solidFill>
            <a:srgbClr val="001746"/>
          </a:solidFill>
          <a:effectLst/>
          <a:latin typeface="Arial Black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60E18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60E18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60E18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60E18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60E1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todaykhv.ru/news/society/6135/?sphrase_id=12912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XVIII_%D0%B2%D0%B5%D0%BA" TargetMode="External"/><Relationship Id="rId3" Type="http://schemas.openxmlformats.org/officeDocument/2006/relationships/image" Target="../media/image9.png"/><Relationship Id="rId7" Type="http://schemas.openxmlformats.org/officeDocument/2006/relationships/hyperlink" Target="https://ru.wikipedia.org/wiki/%D0%9F%D1%91%D1%82%D1%80_I" TargetMode="External"/><Relationship Id="rId12" Type="http://schemas.openxmlformats.org/officeDocument/2006/relationships/hyperlink" Target="https://ru.wikipedia.org/wiki/XIX_%D0%B2%D0%B5%D0%BA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ru.wikipedia.org/wiki/%D0%A3%D1%82%D1%80%D0%B0%D1%87%D0%B5%D0%BD%D0%BD%D1%8B%D0%B5_%D0%BE%D0%B1%D1%8A%D0%B5%D0%BA%D1%82%D1%8B_%D0%9B%D0%B5%D1%82%D0%BD%D0%B5%D0%B3%D0%BE_%D1%81%D0%B0%D0%B4%D0%B0" TargetMode="External"/><Relationship Id="rId11" Type="http://schemas.openxmlformats.org/officeDocument/2006/relationships/hyperlink" Target="https://ru.wikipedia.org/wiki/%D0%9F%D1%83%D0%BB%D0%BA%D0%BE%D0%B2%D1%81%D0%BA%D0%BE%D0%B5_%D1%88%D0%BE%D1%81%D1%81%D0%B5" TargetMode="External"/><Relationship Id="rId5" Type="http://schemas.openxmlformats.org/officeDocument/2006/relationships/hyperlink" Target="https://ru.wikipedia.org/wiki/1705_%D0%B3%D0%BE%D0%B4" TargetMode="External"/><Relationship Id="rId10" Type="http://schemas.openxmlformats.org/officeDocument/2006/relationships/hyperlink" Target="https://ru.wikipedia.org/wiki/%D0%9C%D0%BE%D0%B9%D0%BA%D0%B0_(%D1%80%D0%B5%D0%BA%D0%B0)" TargetMode="External"/><Relationship Id="rId4" Type="http://schemas.openxmlformats.org/officeDocument/2006/relationships/hyperlink" Target="https://ru.wikipedia.org/wiki/%D0%A1%D0%B0%D0%BD%D0%BA%D1%82-%D0%9F%D0%B5%D1%82%D0%B5%D1%80%D0%B1%D1%83%D1%80%D0%B3" TargetMode="External"/><Relationship Id="rId9" Type="http://schemas.openxmlformats.org/officeDocument/2006/relationships/hyperlink" Target="https://ru.wikipedia.org/wiki/%D0%A4%D0%BE%D0%BD%D1%82%D0%B0%D0%BD%D0%BA%D0%B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82638" y="1412776"/>
            <a:ext cx="10361851" cy="1827635"/>
          </a:xfrm>
        </p:spPr>
        <p:txBody>
          <a:bodyPr/>
          <a:lstStyle/>
          <a:p>
            <a:r>
              <a:rPr lang="ru-RU" u="sng" dirty="0"/>
              <a:t>Номинация «Исследования»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4926" y="3284984"/>
            <a:ext cx="8280920" cy="2232248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25000" lnSpcReduction="20000"/>
          </a:bodyPr>
          <a:lstStyle/>
          <a:p>
            <a:r>
              <a:rPr lang="ru-RU" sz="8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Авторы: </a:t>
            </a:r>
            <a:r>
              <a:rPr lang="ru-RU" sz="86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Ханяев</a:t>
            </a:r>
            <a:r>
              <a:rPr lang="ru-RU" sz="8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86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Азат,Рахимов</a:t>
            </a:r>
            <a:r>
              <a:rPr lang="ru-RU" sz="8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8600" b="1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Али</a:t>
            </a:r>
            <a:r>
              <a:rPr lang="ru-RU" sz="86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 Двойникова</a:t>
            </a:r>
            <a:r>
              <a:rPr lang="ru-RU" sz="8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Вероника ученики 2 класса  Филиала МБОУ СОШ </a:t>
            </a:r>
            <a:r>
              <a:rPr lang="ru-RU" sz="86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с.Посёлки-ООШ</a:t>
            </a:r>
            <a:r>
              <a:rPr lang="ru-RU" sz="8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с.Никольское Пензенская область Кузнецкий район</a:t>
            </a:r>
          </a:p>
          <a:p>
            <a:endParaRPr lang="ru-RU" sz="8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r>
              <a:rPr lang="ru-RU" sz="8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Руководитель : </a:t>
            </a:r>
            <a:r>
              <a:rPr lang="ru-RU" sz="86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Стешкина</a:t>
            </a:r>
            <a:r>
              <a:rPr lang="ru-RU" sz="8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Светлана Георгиевна</a:t>
            </a:r>
          </a:p>
          <a:p>
            <a:endParaRPr lang="ru-RU" dirty="0"/>
          </a:p>
        </p:txBody>
      </p:sp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7319343" y="-125343"/>
            <a:ext cx="43924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Кубок </a:t>
            </a:r>
            <a:r>
              <a:rPr kumimoji="0" lang="ru-RU" sz="2000" b="1" i="0" u="none" strike="noStrike" normalizeH="0" baseline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ТРИЗ-Саммита</a:t>
            </a:r>
            <a:r>
              <a:rPr kumimoji="0" lang="ru-RU" sz="2000" b="1" i="0" u="none" strike="noStrike" normalizeH="0" baseline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normalizeH="0" baseline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000" b="1" i="0" u="none" strike="noStrike" normalizeH="0" baseline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2021/2022</a:t>
            </a:r>
            <a:endParaRPr kumimoji="0" lang="ru-RU" sz="2000" b="1" i="0" u="none" strike="noStrike" normalizeH="0" baseline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sng" strike="noStrike" normalizeH="0" baseline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Категория 8</a:t>
            </a:r>
            <a:r>
              <a:rPr kumimoji="0" lang="ru-RU" sz="2000" b="1" i="0" u="sng" strike="noStrike" normalizeH="0" baseline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000" b="1" i="0" u="sng" strike="noStrike" normalizeH="0" baseline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 лет </a:t>
            </a:r>
            <a:endParaRPr kumimoji="0" lang="ru-RU" sz="2000" b="1" i="0" u="none" strike="noStrike" normalizeH="0" baseline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610" name="Picture 2" descr="https://fb.ru/misc/i/gallery/123310/309546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1605419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Фонта́ны</a:t>
            </a:r>
            <a:r>
              <a:rPr lang="ru-RU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Санкт-Петербу́рга</a:t>
            </a:r>
            <a:endParaRPr lang="ru-RU" dirty="0"/>
          </a:p>
        </p:txBody>
      </p:sp>
      <p:pic>
        <p:nvPicPr>
          <p:cNvPr id="28674" name="Picture 2" descr="https://i.gifer.com/SPPU.gif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574" y="1628800"/>
            <a:ext cx="4307632" cy="2423043"/>
          </a:xfrm>
          <a:prstGeom prst="rect">
            <a:avLst/>
          </a:prstGeom>
          <a:noFill/>
        </p:spPr>
      </p:pic>
      <p:pic>
        <p:nvPicPr>
          <p:cNvPr id="48130" name="Picture 2" descr="Фонтан в Александровском саду Санкт-Петербурга. Фото: Alex 'Florstein' Fedorov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1110" y="1916832"/>
            <a:ext cx="6414649" cy="424847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360380" y="6198990"/>
            <a:ext cx="34680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Фонтан в Александровском саду</a:t>
            </a: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Фонта́ны</a:t>
            </a:r>
            <a:r>
              <a:rPr lang="ru-RU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Санкт-Петербу́рга</a:t>
            </a:r>
            <a:endParaRPr lang="ru-RU" dirty="0"/>
          </a:p>
        </p:txBody>
      </p:sp>
      <p:pic>
        <p:nvPicPr>
          <p:cNvPr id="5124" name="Picture 4" descr="https://cs8.livemaster.ru/storage/dd/4a/23334b024fb374f3df4e9ddcb94g.gif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58416" cy="127788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26655" y="4869160"/>
            <a:ext cx="2880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Фонтан "Времена года"</a:t>
            </a:r>
          </a:p>
        </p:txBody>
      </p:sp>
      <p:pic>
        <p:nvPicPr>
          <p:cNvPr id="47106" name="Picture 2" descr="Фонтан у ТРК &quot;Гранд Каньон&quot; &quot;Времена года&quot;, Санкт-Петербург. Фото: Екатерина Борисова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614" y="1916832"/>
            <a:ext cx="3744416" cy="2808312"/>
          </a:xfrm>
          <a:prstGeom prst="rect">
            <a:avLst/>
          </a:prstGeom>
          <a:noFill/>
        </p:spPr>
      </p:pic>
      <p:pic>
        <p:nvPicPr>
          <p:cNvPr id="47108" name="Picture 4" descr="Фонтаны Петергофа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7054" y="1268760"/>
            <a:ext cx="6588731" cy="439248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527254" y="6198990"/>
            <a:ext cx="3816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Фонтаны Петергофа</a:t>
            </a: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4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4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Пешеходный </a:t>
            </a:r>
            <a:r>
              <a:rPr lang="ru-RU" sz="40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цветодинамический</a:t>
            </a:r>
            <a:r>
              <a:rPr lang="ru-RU" sz="4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фонтан</a:t>
            </a:r>
            <a:br>
              <a:rPr lang="ru-RU" dirty="0"/>
            </a:br>
            <a:endParaRPr lang="ru-RU" dirty="0"/>
          </a:p>
        </p:txBody>
      </p:sp>
      <p:pic>
        <p:nvPicPr>
          <p:cNvPr id="4098" name="Picture 2" descr="https://i.gifer.com/Dg5z.gif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566" y="3789040"/>
            <a:ext cx="2253630" cy="2253630"/>
          </a:xfrm>
          <a:prstGeom prst="rect">
            <a:avLst/>
          </a:prstGeom>
          <a:noFill/>
        </p:spPr>
      </p:pic>
      <p:pic>
        <p:nvPicPr>
          <p:cNvPr id="4100" name="Picture 4" descr="https://www.todaykhv.ru/upload/resized/c59/c59c1092b854e902e1fba8e0339ffa9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4806" y="1628800"/>
            <a:ext cx="4758553" cy="316835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463358" y="1556792"/>
            <a:ext cx="446449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Фонтанный </a:t>
            </a: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4"/>
              </a:rPr>
              <a:t>комплекс</a:t>
            </a: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уникален для Хабаровска и всего Дальнего Востока. Его можно назвать «пешеходным» или «игровым», поскольку он не имеет ограждения и бортиков. В знойные дни гости набережной могут освежиться под струями воды, которая не накапливается в резервуаре и уходит через металлические решётки под землю.  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Статические фонтаны</a:t>
            </a:r>
          </a:p>
        </p:txBody>
      </p:sp>
      <p:pic>
        <p:nvPicPr>
          <p:cNvPr id="25602" name="Picture 2" descr="https://static.tildacdn.com/tild3338-6330-4935-b136-386136323534/_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9262" y="1124744"/>
            <a:ext cx="5132512" cy="2920400"/>
          </a:xfrm>
          <a:prstGeom prst="rect">
            <a:avLst/>
          </a:prstGeom>
          <a:noFill/>
        </p:spPr>
      </p:pic>
      <p:pic>
        <p:nvPicPr>
          <p:cNvPr id="25604" name="Picture 4" descr="https://thumb.tildacdn.com/tild6131-6237-4931-b866-663566376232/-/format/webp/_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598" y="1268760"/>
            <a:ext cx="4422025" cy="301074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34566" y="4221088"/>
            <a:ext cx="11233248" cy="193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Статические фонтаны - </a:t>
            </a:r>
            <a:r>
              <a:rPr lang="ru-RU" sz="2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фонтаны</a:t>
            </a: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в котором струи работают по заранее отрегулированной высоте и траектории.</a:t>
            </a:r>
          </a:p>
          <a:p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Это самый распространённый вид фонтанов, который можно встретить не только в городах, городских парках, но и внутри торговых центров и других коммерческих зданиях. Благодаря большому выбору фонтанных насадок можно, даже из «простого» на первый взгляд фонтана, создать индивидуальный, неповторимый, а главное запоминающийся фонтан.</a:t>
            </a: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3105835"/>
            <a:ext cx="60928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ru-RU" dirty="0"/>
            </a:br>
            <a:endParaRPr lang="ru-RU" dirty="0"/>
          </a:p>
        </p:txBody>
      </p:sp>
      <p:pic>
        <p:nvPicPr>
          <p:cNvPr id="26626" name="Picture 2" descr="https://www.gifki.org/data/media/354/fontan-animatsionnaya-kartinka-003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4686" y="4149080"/>
            <a:ext cx="3165541" cy="1547072"/>
          </a:xfrm>
          <a:prstGeom prst="rect">
            <a:avLst/>
          </a:prstGeom>
          <a:noFill/>
        </p:spPr>
      </p:pic>
      <p:pic>
        <p:nvPicPr>
          <p:cNvPr id="26628" name="Picture 4" descr="https://i.gifer.com/M9IE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5126" y="933775"/>
            <a:ext cx="3658629" cy="487148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22598" y="1700808"/>
            <a:ext cx="109452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Фонтанное сооружение требует наличия трех основных элементов: водного резервуара, фонтанной насадки и насоса. Все остальные конструкционные элементы фонтанного сооружения служат для украшения фонтана, а также для упрощения управления и обслуживания.</a:t>
            </a:r>
          </a:p>
        </p:txBody>
      </p:sp>
      <p:pic>
        <p:nvPicPr>
          <p:cNvPr id="3074" name="Picture 2" descr="https://img1.picmix.com/output/stamp/thumb/2/1/9/0/110912_9cd58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3016"/>
            <a:ext cx="1759416" cy="2424563"/>
          </a:xfrm>
          <a:prstGeom prst="rect">
            <a:avLst/>
          </a:prstGeom>
          <a:noFill/>
        </p:spPr>
      </p:pic>
      <p:pic>
        <p:nvPicPr>
          <p:cNvPr id="3076" name="Picture 4" descr="https://lh3.googleusercontent.com/-YTBcQER6RqE/Vjh5m8TSuhI/AAAAAAAAACk/RwkdIc0sSv8/w800-h800/djanimate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91550" y="3645024"/>
            <a:ext cx="2782839" cy="264867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558703" y="3244334"/>
            <a:ext cx="74888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Прием разрешения противоречий Объединения </a:t>
            </a:r>
          </a:p>
          <a:p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а) объединить однородные или предназначенные для смежных операций объекты;</a:t>
            </a:r>
          </a:p>
          <a:p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б) объединить во времени однородные или смежные операции</a:t>
            </a: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967414" y="2967335"/>
            <a:ext cx="422299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Фонтаны, таким образом, являются важной частью мер по созданию комфортной, экологически безопасной городской среды обитания человека.</a:t>
            </a:r>
          </a:p>
        </p:txBody>
      </p:sp>
      <p:pic>
        <p:nvPicPr>
          <p:cNvPr id="1026" name="Picture 2" descr="e542f809dfbb41c4ea0c7a4e15b6d4db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2718" y="1484784"/>
            <a:ext cx="6011653" cy="4007769"/>
          </a:xfrm>
          <a:prstGeom prst="rect">
            <a:avLst/>
          </a:prstGeom>
          <a:noFill/>
        </p:spPr>
      </p:pic>
      <p:pic>
        <p:nvPicPr>
          <p:cNvPr id="1028" name="Picture 4" descr="https://stihi.ru/pics/2019/11/08/4034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1596747" cy="187373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671270" y="1484784"/>
            <a:ext cx="489654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Прошли века, но, как и прежде, современные городские фонтаны — это не только гармоничное единение инновационных технологий, высококачественных материалов и архитектурных решений, но и великолепное украшение города. Искусно вплетая в реальность нестареющие античные мотивы, изысканность декора, изящество и грацию каменных форм, городские фонтаны способны преображать пространство, создавая удивительную чарующую атмосферу сказочной магии.</a:t>
            </a:r>
            <a:b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5842" name="Picture 2" descr="Большой каскад фонтанов в дворцово-парковом ансамбле Петергоф (Peterhof — «двор Петра»)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622" y="1196752"/>
            <a:ext cx="5117517" cy="311064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22598" y="5013176"/>
            <a:ext cx="56886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Большой каскад фонтанов в дворцово-парковом ансамбле Петергоф (</a:t>
            </a:r>
            <a:r>
              <a:rPr lang="ru-RU" sz="2000" b="1" i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Peterhof</a:t>
            </a:r>
            <a:r>
              <a:rPr lang="ru-RU" sz="20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— «двор Петра»)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" y="1340768"/>
            <a:ext cx="12190412" cy="25545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Фонтаны из подборки ниже – настоящие произведения искусства. При виде их у вас не раз промелькнет мысль «А это вообще реально?».</a:t>
            </a:r>
            <a:br>
              <a:rPr lang="ru-RU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Picture 2" descr="https://format-com-cld-res.cloudinary.com/image/private/s--MT1rVONf--/c_crop,h_320,w_500,x_0,y_0/c_fill,g_center,w_900/a_auto,fl_keep_iptc.progressive,q_95/v1/9cf6bc3b6921f8f94f9c9b0bf8cff385/animated-water-fountain-clipart-7.gif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1230" y="4005064"/>
            <a:ext cx="3891980" cy="2499516"/>
          </a:xfrm>
          <a:prstGeom prst="rect">
            <a:avLst/>
          </a:prstGeom>
          <a:noFill/>
        </p:spPr>
      </p:pic>
      <p:pic>
        <p:nvPicPr>
          <p:cNvPr id="5" name="Picture 2" descr="https://cubohub.it/images/water_leak_500_clr_12165-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2638" y="2996952"/>
            <a:ext cx="2857500" cy="47625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0" dirty="0"/>
              <a:t>В фантастическом стиле футуризма</a:t>
            </a:r>
            <a:endParaRPr lang="ru-RU" dirty="0"/>
          </a:p>
        </p:txBody>
      </p:sp>
      <p:pic>
        <p:nvPicPr>
          <p:cNvPr id="29698" name="Picture 2" descr="GOFe8I8 (700x481, 146Kb)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5486" y="1340768"/>
            <a:ext cx="3157578" cy="217281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34566" y="5373216"/>
            <a:ext cx="11233248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Знаменитые «Парящие фонтаны» находятся в Японии в городе Осака и были созданы архитектором и скульптором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Исаму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Ногучи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Isamu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Noguchi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) для всемирной выставки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Экспо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70. Эти необычные фонтаны установлены на Пруду Мечты, расположенном в центральной части выставки  на  территории  парка развлечений под названием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Эксполэнд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 </a:t>
            </a:r>
          </a:p>
        </p:txBody>
      </p:sp>
      <p:pic>
        <p:nvPicPr>
          <p:cNvPr id="29700" name="Picture 4" descr="nine-floating-002 (432x700, 228Kb)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638" y="1340768"/>
            <a:ext cx="1424090" cy="230425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90550" y="3717031"/>
            <a:ext cx="36724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Необычная конструкция создает у зрителя ощущение, что фонтаны фактически парят в воздухе.</a:t>
            </a:r>
          </a:p>
        </p:txBody>
      </p:sp>
      <p:pic>
        <p:nvPicPr>
          <p:cNvPr id="29702" name="Picture 6" descr="0_b8a0c_ff3295d3_XXL (466x700, 305Kb)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0990" y="1124744"/>
            <a:ext cx="2729127" cy="409369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8543478" y="3501008"/>
            <a:ext cx="33843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Восточное понимание гармонии в этом ключе — слияние прошлого и будущего, природы и технологий, кропотливой работы и научного прорыва.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cf.ppt-online.org/files1/slide/3/3hLEcXijTfe425C0SpwzPBJxUvqGWZnolA8a97IbyO/slide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574" y="0"/>
            <a:ext cx="11521280" cy="659735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Графический фонтан, Япония</a:t>
            </a:r>
            <a:br>
              <a:rPr lang="ru-RU" dirty="0"/>
            </a:br>
            <a:endParaRPr lang="ru-RU" dirty="0"/>
          </a:p>
        </p:txBody>
      </p:sp>
      <p:pic>
        <p:nvPicPr>
          <p:cNvPr id="30722" name="Picture 2" descr="5586474407_15f0841a84_o (700x466, 249Kb)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3278" y="1844824"/>
            <a:ext cx="5076563" cy="3384376"/>
          </a:xfrm>
          <a:prstGeom prst="rect">
            <a:avLst/>
          </a:prstGeom>
          <a:noFill/>
        </p:spPr>
      </p:pic>
      <p:pic>
        <p:nvPicPr>
          <p:cNvPr id="30724" name="Picture 4" descr="-osaka-station-city-e (480x272, 47Kb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566" y="1268760"/>
            <a:ext cx="5718282" cy="324036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34567" y="4581128"/>
            <a:ext cx="6192688" cy="16312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Этот фонтан-водопад способен выдавать ошеломленной публике практически любой текст или картинку, созданную из подсвеченных ниспадающих струй воды, выпускаемых строго в определенной последовательности</a:t>
            </a:r>
            <a:r>
              <a:rPr lang="ru-RU" b="1" dirty="0"/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066130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Римский фонтан держит в воздухе автомобиль</a:t>
            </a:r>
            <a:br>
              <a:rPr lang="ru-RU" dirty="0"/>
            </a:br>
            <a:endParaRPr lang="ru-RU" dirty="0"/>
          </a:p>
        </p:txBody>
      </p:sp>
      <p:pic>
        <p:nvPicPr>
          <p:cNvPr id="31746" name="Picture 2" descr="85145252_car_fountain4(1) (463x539, 89Kb)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035" y="1628801"/>
            <a:ext cx="3785963" cy="440741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55046" y="1582341"/>
            <a:ext cx="6048672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Несколько лет назад в центре Рима с легкой руки испанского скульптора Хуана </a:t>
            </a:r>
            <a:r>
              <a:rPr lang="ru-RU" sz="2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Гальдеано</a:t>
            </a: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забил уникальный фонтан. Казалось бы, мощность водной струи настолько велика, что в воздух взмыл самый настоящий автомобиль – </a:t>
            </a:r>
            <a:r>
              <a:rPr lang="ru-RU" sz="2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трехдверный</a:t>
            </a: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хэтчбек</a:t>
            </a: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Seat</a:t>
            </a: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Ibiza</a:t>
            </a: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На самом деле, конечно, это не вода держит машину, а специальная сложная конструкция. Она умело завуалирована потоком воды, так что со стороны практически не заметна глазу. Хуан </a:t>
            </a:r>
            <a:r>
              <a:rPr lang="ru-RU" sz="2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Гальдеано</a:t>
            </a: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признался, что его работа является своего рода обращением к миру: таким вот оригинальным образом художник хотел обратить внимание общественности на проблему глобального потепления.</a:t>
            </a:r>
            <a:br>
              <a:rPr lang="ru-RU" b="1" dirty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https://xn--02-kmc.xn--80aafey1amqq.xn--d1acj3b/images/events/cover/1014e2c7e624cd91cd064e6dfe927979_big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3506" y="692696"/>
            <a:ext cx="1440160" cy="958747"/>
          </a:xfrm>
          <a:prstGeom prst="ellipse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Водоворот в прозрачном цилиндре</a:t>
            </a:r>
          </a:p>
        </p:txBody>
      </p:sp>
      <p:pic>
        <p:nvPicPr>
          <p:cNvPr id="32770" name="Picture 2" descr="3333ab493e5bf3d23110e630103fae40 (600x398, 143Kb)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1470" y="1556792"/>
            <a:ext cx="3435350" cy="227878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831510" y="3789040"/>
            <a:ext cx="3024336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Фонтан-водоворот «Харибда» (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Charybdis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),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Сандерленд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Великобритания</a:t>
            </a:r>
          </a:p>
          <a:p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54847" y="1124744"/>
            <a:ext cx="5472608" cy="22159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В местечке </a:t>
            </a:r>
            <a:r>
              <a:rPr lang="ru-RU" sz="2000" b="1" dirty="0" err="1">
                <a:solidFill>
                  <a:srgbClr val="002060"/>
                </a:solidFill>
              </a:rPr>
              <a:t>Сандерленд</a:t>
            </a:r>
            <a:r>
              <a:rPr lang="ru-RU" sz="2000" b="1" dirty="0">
                <a:solidFill>
                  <a:srgbClr val="002060"/>
                </a:solidFill>
              </a:rPr>
              <a:t>, Великобритания установлен необычный фонтан, который представляет собой водоворот в прозрачном цилиндре, он так и называется — фонтан-водоворот "Харибда" , его создал дизайнер Уильям Пай .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998862" y="3212976"/>
            <a:ext cx="5400601" cy="286232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Этот необычный фонтан — водоворот "Харибда" можно увидеть у входа в отель "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Seaham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Hall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Hotel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" города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Сандерленд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Он представляет собой — прозрачную колбу-трубу из прочного акрила, высотой 2,3 метра и диаметром 2,4 метров наполненную водой, в которую с помощью насосных систем формируется воздушно-вихревой поток, получая, таким образом, искусственный водоворот с воронкой посреди цилиндра</a:t>
            </a:r>
            <a:br>
              <a:rPr lang="ru-RU" b="1" dirty="0"/>
            </a:br>
            <a:endParaRPr lang="ru-RU" b="1" dirty="0"/>
          </a:p>
        </p:txBody>
      </p:sp>
      <p:pic>
        <p:nvPicPr>
          <p:cNvPr id="32772" name="Picture 4" descr="e73a25f1f970c0227357bb46c309d751 (600x300, 106Kb)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566" y="1340768"/>
            <a:ext cx="2284090" cy="114204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18542" y="2551837"/>
            <a:ext cx="2808313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фонтане "Харибда" уровень воды в трубе постоянно изменяется и воронка в разное время находится на разном уровне, когда почти внизу фонтана, чуть ли не скрываясь в отверстие на дне, а когда достигает своего наивысшего уровня, переливаясь за края цилиндра в водосборный бассейн ниже.</a:t>
            </a:r>
          </a:p>
        </p:txBody>
      </p:sp>
      <p:pic>
        <p:nvPicPr>
          <p:cNvPr id="5122" name="Picture 2" descr="https://salid.ru/sites/default/files/knowledge_base/58niz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3506" y="188640"/>
            <a:ext cx="1368152" cy="142345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Чем полезны фонтаны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38622" y="1484784"/>
            <a:ext cx="102251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Городские фонтаны радуют нас прохладой, игрой своих хрустальных струй, блеском солнца в каждой капле воды, журчанием и плеском, ощущением свежести и чистоты. Этим фонтаны благотворно влияют на душевный настрой человека, обеспечивая психологическое здоровье горожан. Фонтаны, наконец, снижают количество содержащейся в воздухе пыли, повышают влажность и ионизацию воздуха, поддерживая микроклимат близлежащих территорий, предотвращая возникновения целого ряда заболеваний органов дыхания.</a:t>
            </a:r>
          </a:p>
          <a:p>
            <a:b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0" name="Picture 2" descr="https://format-com-cld-res.cloudinary.com/image/private/s--MT1rVONf--/c_crop,h_320,w_500,x_0,y_0/c_fill,g_center,w_900/a_auto,fl_keep_iptc.progressive,q_95/v1/9cf6bc3b6921f8f94f9c9b0bf8cff385/animated-water-fountain-clipart-7.gif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566" y="3861048"/>
            <a:ext cx="3891980" cy="2499516"/>
          </a:xfrm>
          <a:prstGeom prst="rect">
            <a:avLst/>
          </a:prstGeom>
          <a:noFill/>
        </p:spPr>
      </p:pic>
      <p:pic>
        <p:nvPicPr>
          <p:cNvPr id="2052" name="Picture 4" descr="https://animo2.ucoz.ru/_ph/57/2/20528063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31510" y="4293096"/>
            <a:ext cx="3031215" cy="166419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Обратим вред в пользу!</a:t>
            </a:r>
            <a:br>
              <a:rPr lang="ru-RU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</a:t>
            </a:r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Дети и взрослые в летнее время любят  купаться в фонтанах 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Но </a:t>
            </a: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купаться в фонтанах  небезопасно. Во-первых, возможна травматическая ситуация, заражение грибком и другими заболеваниями, травмы связанные с электричеством (в фонтане есть освещение, кабель которого может нанести вред, если будет поврежден). Кроме того, в фонтан попадают и инфекции распространяемые птицами и животными, которые тоже могут быть опасными для людей.</a:t>
            </a:r>
          </a:p>
          <a:p>
            <a:pPr>
              <a:buNone/>
            </a:pPr>
            <a:r>
              <a:rPr lang="ru-RU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Обратим вред в пользу!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Приемы разрешения противоречий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/>
          </a:p>
          <a:p>
            <a:pPr>
              <a:buNone/>
            </a:pP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Прием разрешения противоречий Универсальности </a:t>
            </a: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Объект выполняет несколько разных функций, благодаря чему отпадает необходимость в других объектах</a:t>
            </a:r>
          </a:p>
          <a:p>
            <a:pPr>
              <a:buNone/>
            </a:pP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 фонтане есть освещение, кабель которого может нанести вред, если будет поврежден </a:t>
            </a:r>
          </a:p>
          <a:p>
            <a:pPr>
              <a:buNone/>
            </a:pP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Приём Предварительного </a:t>
            </a:r>
            <a:r>
              <a:rPr lang="ru-RU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антидействия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>
              <a:buNone/>
            </a:pP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а) заранее придать объекту напряжения, противоположные недопустимым или нежелательным рабочим напряжениям. </a:t>
            </a:r>
          </a:p>
          <a:p>
            <a:pPr>
              <a:buNone/>
            </a:pP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Приём Предварительного действия</a:t>
            </a:r>
          </a:p>
          <a:p>
            <a:pPr>
              <a:buNone/>
            </a:pP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а) заранее выполнить требуемое действие (полностью или хотя бы частично);</a:t>
            </a:r>
          </a:p>
          <a:p>
            <a:pPr>
              <a:buNone/>
            </a:pP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Приём Заранее подложенной подушки </a:t>
            </a: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Компенсировать относительно невысокую надежность объекта заранее подготовленными аварийными средствами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Музыкальный фонтан</a:t>
            </a:r>
            <a:endParaRPr lang="ru-RU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Музыкальный фонтан — тип фонтана, имеющий эстетический дизайн и создающий в соединении с музыкой художественное представление. Такой эффект достигается с помощью пересечения волн воды и световых эффектов, создаваемых прожекторами или лазерами.</a:t>
            </a:r>
          </a:p>
          <a:p>
            <a:pPr>
              <a:buNone/>
            </a:pP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Приём </a:t>
            </a:r>
            <a:r>
              <a:rPr lang="ru-RU" sz="2400" b="1" dirty="0"/>
              <a:t> Изменения </a:t>
            </a:r>
            <a:r>
              <a:rPr lang="ru-RU" sz="2400" b="1" dirty="0" err="1"/>
              <a:t>окраски</a:t>
            </a:r>
            <a:r>
              <a:rPr lang="ru-RU" sz="2400" dirty="0" err="1"/>
              <a:t>а</a:t>
            </a:r>
            <a:r>
              <a:rPr lang="ru-RU" sz="2400" dirty="0"/>
              <a:t>) заменить окраску объекта или внешней среды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Принципы фонтанной технологии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38622" y="1628800"/>
            <a:ext cx="1101722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Принципы фонтанной технологии определяются ее целью - привести в движение воду.</a:t>
            </a:r>
            <a:r>
              <a:rPr lang="ru-RU" sz="2000" b="1" dirty="0"/>
              <a:t>  </a:t>
            </a: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Приём Динамичности в) если объект в целом неподвижен, сделать его подвижным, перемещающимся </a:t>
            </a:r>
            <a:r>
              <a:rPr lang="ru-RU" sz="2000" dirty="0"/>
              <a:t>.</a:t>
            </a: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Чтобы привести в движение воду и создать красивую, привлекательную водную картину, прежде всего, необходимо иметь достаточное количество воды. Фонтанные чаши в большинстве случаев сооружаются из железобетона, но они могут быть также из пластика или из нержавеющей стали. После того как вопрос о водном резервуаре решен, необходимо найти способ приведения воды в движение и правильно выбрать тип водного сооружения.</a:t>
            </a:r>
            <a:r>
              <a:rPr lang="ru-RU" sz="2000" b="1" dirty="0"/>
              <a:t>  </a:t>
            </a: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Приём </a:t>
            </a:r>
            <a:r>
              <a:rPr lang="ru-RU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Объединенияа</a:t>
            </a: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) объединить однородные или предназначенные для смежных операций объекты;</a:t>
            </a:r>
          </a:p>
          <a:p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б) объединить во времени однородные или смежные операции</a:t>
            </a:r>
          </a:p>
        </p:txBody>
      </p:sp>
      <p:pic>
        <p:nvPicPr>
          <p:cNvPr id="8194" name="Picture 2" descr="https://www.gifki.org/data/media/354/fontan-animatsionnaya-kartinka-0018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91550" y="4365104"/>
            <a:ext cx="2583247" cy="229056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Движение воды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82638" y="1700808"/>
            <a:ext cx="1051316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Движение воды может быть едва заметным - в виде течения в пруду, бегущего ручейка, бурлящих пузырьков родника, либо в виде многокаскадного фонтана, прозрачного водяного колокола, мощного фонтана или низвергающегося водопада.</a:t>
            </a:r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Приём Динамичности в) если объект в целом неподвижен, сделать его подвижным, перемещающимся </a:t>
            </a:r>
          </a:p>
          <a:p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Когда определена водяная картина и, соответственно, подобрана фонтанная насадка или комбинация насадок, необходимо подобрать «движущую силу» - 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фонтанный насос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</a:t>
            </a:r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Приём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/>
              <a:t> </a:t>
            </a:r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Посредника а) использовать промежуточный объект, переносящий или передающий действие</a:t>
            </a:r>
            <a:r>
              <a:rPr lang="ru-RU" dirty="0"/>
              <a:t>. 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Простейшим решением будет установка в чаше фонтана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погружного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насоса. Но городские фонтаны в подавляющем числе случаев используют вариант с «сухой» установкой центробежного насоса вне чаши. Такой насос обычно устанавливается ниже уровня дна фонтана в насосной камере или подвальном помещении и соединяется с фонтаном посредством подающего и обратного трубопроводов.</a:t>
            </a:r>
            <a:r>
              <a:rPr lang="ru-RU" b="1" dirty="0"/>
              <a:t> </a:t>
            </a:r>
          </a:p>
          <a:p>
            <a:r>
              <a:rPr lang="ru-RU" b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Детали</a:t>
            </a:r>
          </a:p>
          <a:p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состав специального фонтанных деталей входят: фонтанные насадки, распределители потока воды, коллектора, закладные детали и 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т.д.Приём объединения</a:t>
            </a:r>
          </a:p>
          <a:p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b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146" name="Picture 2" descr="https://animo2.ucoz.ru/_ph/57/2/65697473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9490" y="0"/>
            <a:ext cx="1904460" cy="1539281"/>
          </a:xfrm>
          <a:prstGeom prst="rect">
            <a:avLst/>
          </a:prstGeom>
          <a:noFill/>
        </p:spPr>
      </p:pic>
      <p:pic>
        <p:nvPicPr>
          <p:cNvPr id="6148" name="Picture 4" descr="https://stmdshi.krd.muzkult.ru/media/2018/08/08/1228670925/image_image_124876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01784" y="3573016"/>
            <a:ext cx="2088629" cy="245111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2757" y="274638"/>
            <a:ext cx="9518135" cy="850106"/>
          </a:xfrm>
        </p:spPr>
        <p:txBody>
          <a:bodyPr/>
          <a:lstStyle/>
          <a:p>
            <a:r>
              <a:rPr lang="ru-RU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Фонта́ны</a:t>
            </a:r>
            <a:r>
              <a:rPr lang="ru-RU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Санкт-Петербу́рга</a:t>
            </a:r>
            <a:endParaRPr lang="ru-RU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7650" name="Picture 2" descr="http://s3.fotokto.ru/photo/full/322/322977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9142" y="1844824"/>
            <a:ext cx="5652628" cy="376841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591150" y="5733256"/>
            <a:ext cx="5616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Фонтаны</a:t>
            </a:r>
            <a:r>
              <a:rPr lang="ru-RU" dirty="0"/>
              <a:t> </a:t>
            </a:r>
            <a:r>
              <a:rPr lang="ru-RU" dirty="0" err="1"/>
              <a:t>петергофа</a:t>
            </a:r>
            <a:r>
              <a:rPr lang="ru-RU" dirty="0"/>
              <a:t> - "Солнце" .</a:t>
            </a:r>
          </a:p>
        </p:txBody>
      </p:sp>
      <p:pic>
        <p:nvPicPr>
          <p:cNvPr id="20482" name="Picture 2" descr="https://cdn5.coloringcrew.com/coloring-book/painted/201708/fountain-the-house-the-garden-painted-by-ania-11423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2114600" cy="1656437"/>
          </a:xfrm>
          <a:prstGeom prst="ellipse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62559" y="1859340"/>
            <a:ext cx="525658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Фонта́ны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Санкт-Петербу́рга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— неотъемлемая часть 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4" tooltip="Санкт-Петербург"/>
              </a:rPr>
              <a:t>Санкт-Петербурга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они имеют богатую историю и большое культурное значение, формируя облик города.</a:t>
            </a:r>
          </a:p>
          <a:p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Сооружение первых фонтанов в Санкт-Петербурге началось в 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5" tooltip="1705 год"/>
              </a:rPr>
              <a:t>1705 году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в 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6" tooltip="Утраченные объекты Летнего сада"/>
              </a:rPr>
              <a:t>Летнем саду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Идея их создания принадлежит 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7" tooltip="Пётр I"/>
              </a:rPr>
              <a:t>Петру I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В середине 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8" tooltip="XVIII век"/>
              </a:rPr>
              <a:t>XVIII века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фонтаны появились в дворянских усадьбах, размещавшихся по берегам 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9" tooltip="Фонтанка"/>
              </a:rPr>
              <a:t>Фонтанки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и 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10" tooltip="Мойка (река)"/>
              </a:rPr>
              <a:t>Мойки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Старейшими сохранившимися в городе фонтанами являются фонтаны-поилки вдоль бывшей 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11" tooltip="Пулковское шоссе"/>
              </a:rPr>
              <a:t>Царскосельской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11" tooltip="Пулковское шоссе"/>
              </a:rPr>
              <a:t> дороги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которые были построены в первом десятилетии 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12" tooltip="XIX век"/>
              </a:rPr>
              <a:t>XIX века</a:t>
            </a:r>
            <a:r>
              <a:rPr lang="ru-RU" dirty="0"/>
              <a:t>.</a:t>
            </a: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993</TotalTime>
  <Words>1424</Words>
  <Application>Microsoft Office PowerPoint</Application>
  <PresentationFormat>Произвольный</PresentationFormat>
  <Paragraphs>72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Arial Black</vt:lpstr>
      <vt:lpstr>Calibri</vt:lpstr>
      <vt:lpstr>Times New Roman</vt:lpstr>
      <vt:lpstr>Тема Office</vt:lpstr>
      <vt:lpstr>Номинация «Исследования»</vt:lpstr>
      <vt:lpstr>Презентация PowerPoint</vt:lpstr>
      <vt:lpstr>Чем полезны фонтаны</vt:lpstr>
      <vt:lpstr>Обратим вред в пользу! </vt:lpstr>
      <vt:lpstr>Приемы разрешения противоречий</vt:lpstr>
      <vt:lpstr>Музыкальный фонтан</vt:lpstr>
      <vt:lpstr>Принципы фонтанной технологии</vt:lpstr>
      <vt:lpstr>Движение воды</vt:lpstr>
      <vt:lpstr>Фонта́ны Санкт-Петербу́рга</vt:lpstr>
      <vt:lpstr>Фонта́ны Санкт-Петербу́рга</vt:lpstr>
      <vt:lpstr>Фонта́ны Санкт-Петербу́рга</vt:lpstr>
      <vt:lpstr> Пешеходный цветодинамический фонтан </vt:lpstr>
      <vt:lpstr>Статические фонтаны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фантастическом стиле футуризма</vt:lpstr>
      <vt:lpstr>Графический фонтан, Япония </vt:lpstr>
      <vt:lpstr>Римский фонтан держит в воздухе автомобиль </vt:lpstr>
      <vt:lpstr>Водоворот в прозрачном цилиндре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Рубина Наталия</cp:lastModifiedBy>
  <cp:revision>305</cp:revision>
  <dcterms:created xsi:type="dcterms:W3CDTF">2016-03-19T16:28:24Z</dcterms:created>
  <dcterms:modified xsi:type="dcterms:W3CDTF">2022-06-05T14:52:04Z</dcterms:modified>
</cp:coreProperties>
</file>