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57" r:id="rId3"/>
    <p:sldId id="301" r:id="rId4"/>
    <p:sldId id="302" r:id="rId5"/>
    <p:sldId id="303" r:id="rId6"/>
    <p:sldId id="258" r:id="rId7"/>
    <p:sldId id="259" r:id="rId8"/>
    <p:sldId id="260" r:id="rId9"/>
    <p:sldId id="271" r:id="rId10"/>
    <p:sldId id="274" r:id="rId11"/>
    <p:sldId id="273" r:id="rId12"/>
    <p:sldId id="261" r:id="rId13"/>
    <p:sldId id="270" r:id="rId14"/>
    <p:sldId id="278" r:id="rId15"/>
    <p:sldId id="277" r:id="rId16"/>
    <p:sldId id="286" r:id="rId17"/>
    <p:sldId id="285" r:id="rId18"/>
    <p:sldId id="287" r:id="rId19"/>
    <p:sldId id="288" r:id="rId20"/>
    <p:sldId id="269" r:id="rId21"/>
    <p:sldId id="283" r:id="rId22"/>
    <p:sldId id="290" r:id="rId23"/>
    <p:sldId id="291" r:id="rId24"/>
    <p:sldId id="289" r:id="rId25"/>
    <p:sldId id="297" r:id="rId26"/>
    <p:sldId id="298" r:id="rId27"/>
    <p:sldId id="300" r:id="rId28"/>
    <p:sldId id="296" r:id="rId29"/>
    <p:sldId id="299" r:id="rId30"/>
    <p:sldId id="304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062A-5BAE-449E-BDC6-8B9F53C4790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C1260-B576-42B6-A8F6-A65B93D99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C1260-B576-42B6-A8F6-A65B93D999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9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C1260-B576-42B6-A8F6-A65B93D999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CCA17D-53CE-4517-BBDB-DDB924C6DBB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95D42E-3375-47CC-A5E9-7BD3E03A65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Кубок ТРИЗ-Саммита – 2021/2022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«Исследования»</a:t>
            </a: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11-14 лет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Архитектура русских монастырей</a:t>
            </a:r>
          </a:p>
          <a:p>
            <a:pPr algn="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 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№9 города Кузнецка Пензенской области  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(МБОУ гимназии №9 города Кузнецка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r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Щапова Карина Олеговна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r">
              <a:lnSpc>
                <a:spcPct val="150000"/>
              </a:lnSpc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Миронова Елена Александровна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8-927-391-55-82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eamironowa@yandex.ru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" y="3933056"/>
            <a:ext cx="3387484" cy="247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44868" r="12288" b="28254"/>
          <a:stretch/>
        </p:blipFill>
        <p:spPr>
          <a:xfrm>
            <a:off x="4572000" y="3573016"/>
            <a:ext cx="3240360" cy="1592379"/>
          </a:xfrm>
          <a:prstGeom prst="snip1Rect">
            <a:avLst>
              <a:gd name="adj" fmla="val 5000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Монастыри  представляют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собой уникальные объекты в истории русской культуры, которые собрали в себе духовную,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историко-культурную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архитектурную ценность. Они являются своеобразными музеями под открытым небом, в которых демонстрируется строительное мастерство русского народа и отражается архитектура различных стилей.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Изучая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монастырские комплексы,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мы отметили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некоторые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общие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типологические признаки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их застройке, планировке и композиции. Возлагавшиеся на монастырь функции определили комплекс сооружений, куда входили постройки разнообразного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назначения: культовые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хозяйственные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жилые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оборонительные, мемориальные.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12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Состав монастырского комплекса: 1 – Смоленский собор, 2 – Успенская церковь с трапезной, 3 – колокольня,       4 – Святые ворота с надвратной церковью, 5 – стены и башни, 6 – келейные корпуса, 7 – настоятельный корпус, 8 – больничная церковь</a:t>
            </a:r>
          </a:p>
          <a:p>
            <a:pPr lvl="0" indent="450215"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Пример: Новодевичий монастырь в Москве 16-17 вв</a:t>
            </a:r>
            <a:r>
              <a:rPr lang="ru-RU" sz="1200" b="1" i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1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В своей работе мы выделили и описали </a:t>
            </a:r>
            <a:r>
              <a:rPr lang="ru-RU" sz="20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архитектурные элементы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сооружений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входящих в состав монастырских комплексов: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Монастырские стены;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Башни монастыря;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Арки и своды храма;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Паруса купола;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Голосники стен храма;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Звучание колоколов.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rgbClr val="2F5897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Выяснили какую роль играли каждый из этих элементов, какие 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задачи 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решали 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при их планировании и строительстве, и какие приемы использовались для решения 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возникших противоречий.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28" y="2276872"/>
            <a:ext cx="3203848" cy="233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4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2" y="2996952"/>
            <a:ext cx="236209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7153"/>
            <a:ext cx="238520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80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Монастырские стены – крепостные укрепления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Уже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первой стадии сложения монастыря, он обносился стеной. Даже деревянная ограда, отделяющая обитель от мира, тем самым делала монастырский комплекс подобным городу или крепости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Одной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из важнейших функций монастыря как социального учреждения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была -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военно-оборонительная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. Монастырские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стены – крепостные укрепления –должны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были соответствовать всем современным требованиям военного искусства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. </a:t>
            </a:r>
          </a:p>
          <a:p>
            <a:pPr indent="450215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Примером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одной из самых сильных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                                                            неприступных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крепостей ХVI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в. был Соловецкий                                                                     монастырь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, расположенный на  острове Белого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моря.                                                            Стены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сложены из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каменных глыб     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весом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10 тонн. Сильно выдвинутые                                                         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вперед  башни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позволяли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вести как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фронтальный, так и фланговый огонь.</a:t>
            </a:r>
          </a:p>
          <a:p>
            <a:pPr indent="450215">
              <a:spcAft>
                <a:spcPts val="1000"/>
              </a:spcAft>
            </a:pP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r">
              <a:spcAft>
                <a:spcPts val="100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Стены и башня Соловецкого монастыря</a:t>
            </a:r>
          </a:p>
        </p:txBody>
      </p:sp>
    </p:spTree>
    <p:extLst>
      <p:ext uri="{BB962C8B-B14F-4D97-AF65-F5344CB8AC3E}">
        <p14:creationId xmlns:p14="http://schemas.microsoft.com/office/powerpoint/2010/main" val="3651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9754"/>
          <a:stretch/>
        </p:blipFill>
        <p:spPr>
          <a:xfrm>
            <a:off x="6096157" y="4653136"/>
            <a:ext cx="226584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выложить стены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камнем, обеспечивая прочность и устойчивость.</a:t>
            </a: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отсутствие связующего  раствора.</a:t>
            </a: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устранения противоречия</a:t>
            </a:r>
          </a:p>
          <a:p>
            <a:pPr indent="450215" algn="just">
              <a:spcAft>
                <a:spcPts val="1000"/>
              </a:spcAft>
            </a:pP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Принцип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универсальности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объект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выполняет несколько разных функций, благодаря чему отпадает необходимость в других объектах.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использовать тяжелые каменные глыбы, которые обеспечат устойчивость и прочность стенам, и не будет необходимости в связующем растворе.</a:t>
            </a:r>
          </a:p>
          <a:p>
            <a:pPr indent="450215"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Башни и стены строили по технологии циклопической кладки. Это технология, по которой из больших тёсаных каменных глыб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(валунов) создавались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огромные сооружения,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без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применения связующего раствора. Прочность и устойчивость созданных конструкций обеспечивалась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счёт тяжести и массивности каменных глыб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блоков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Чем крупнее глыбы и блоки, тем меньше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стыков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швов, а значит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больше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прочность. Плотность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прилегания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каменных блоков друг к другу разной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конфигурации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размера достигалась за счёт 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тщательной подгонки.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98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50" y="4293096"/>
            <a:ext cx="4607814" cy="168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Башни в архитектурной композиции монастыря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Конфигурация плана монастыря во многом определялась его месторасположением.                            </a:t>
            </a:r>
          </a:p>
          <a:p>
            <a:pPr indent="450215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Первоначально укрепления размещались в местах, имеющих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естественную природную защиту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водные преграды, возвышенности, овраги. Естественная защита дополнялась искусственными  сооружениями – валами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рвами, заполненными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водой.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Особенно отчетливо подчинение                                                                природным линиям монастырей,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которые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возводились 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Х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VI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Кирилло-Белозерский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Псково-Печерский и др.)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 XV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II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в. в планировочной композиции монастырского ансамбля стали появляться элементы регулярности,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геометричности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очертаний, приближение к идеальным формам. Важнейшими                                                                                     элементами являлись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башни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благодаря которым                                                                                                       архитектурная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композиция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монастыря приобретала черты                                                                             гармоничной завершенности.</a:t>
            </a:r>
          </a:p>
          <a:p>
            <a:pPr indent="450215" algn="r">
              <a:spcAft>
                <a:spcPts val="100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Кирилло-Белозерский монастырь 16 в.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7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290708"/>
            <a:ext cx="3024336" cy="164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спланировать и построить стены монастыря правильной геометрической формы.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основные линии монастырского плана определяют естественные природные условия.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устранения противоречия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Принцип </a:t>
            </a:r>
            <a:r>
              <a:rPr lang="ru-RU" sz="2000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“посредника</a:t>
            </a: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”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а)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промежуточный объект, переносящий или передающий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действие.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построить башни, которые смогут подчеркнуть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геометричность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монастырских стен.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Строительство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башен и регулярная их расстановка способствуют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выпрямлению отдельных                                                                                                                                                                                                                                                                   участков  стен между башнями.                                                                                                                                                                                   Горизонтали стен и вертикали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башен,       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уравновешивая друг друга, завершают                                              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картину   монастырского ансамбля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r">
              <a:spcAft>
                <a:spcPts val="1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Стены Ростовского Борисоглебского монастыря </a:t>
            </a:r>
          </a:p>
          <a:p>
            <a:pPr indent="450215" algn="r">
              <a:spcAft>
                <a:spcPts val="10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имеют форму прямоугольника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977" y="4261145"/>
            <a:ext cx="4824536" cy="217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 Подпружные арки и цилиндрические своды в конструкции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храма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Центральное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место, в архитектурном плане, занимал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монастырский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храм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С его возведением ансамбль обретал подлинную композиционную законченность. Для строительства храмов на Руси использовались самые совершенные конструкции. Основным типом храма, воспринятым Русью из Византии, стал храм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крестово-купольного типа. </a:t>
            </a:r>
          </a:p>
          <a:p>
            <a:pPr indent="450215">
              <a:spcAft>
                <a:spcPts val="10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классическом варианте представляет собой прямоугольный объём, центр которого разделен четырьмя столбами на девять ячеек. Перекрытием служат крестообразно расположенные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цилиндрические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а над центральной ячейкой, на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подпружных арках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возвышается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барабан с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куполом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8199" y="5661247"/>
            <a:ext cx="279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</a:p>
          <a:p>
            <a:pPr algn="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крестово-купольного храма 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03953"/>
            <a:ext cx="2520280" cy="246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Конструктивную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основу крестово-купольных храмов составляет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арочно-сводчатая система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Подпружные арки, опирающиеся на наружные стены и центральные столбы, служат основанием для цилиндрических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сводов.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конструкция перекрытия, составленная из блоков клиновидной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формы, поддерживаемая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двумя опорами.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конструкция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которая образуется наклонными поверхностями (прямолинейными или криволинейными).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Своды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позволяют перекрывать значительные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пространства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без дополнительных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промежуточных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опор. Сводчатые покрытия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проектируются из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сборных железобетонных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элементов.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1047" y="6056086"/>
            <a:ext cx="3626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подпружной арки </a:t>
            </a:r>
          </a:p>
        </p:txBody>
      </p:sp>
    </p:spTree>
    <p:extLst>
      <p:ext uri="{BB962C8B-B14F-4D97-AF65-F5344CB8AC3E}">
        <p14:creationId xmlns:p14="http://schemas.microsoft.com/office/powerpoint/2010/main" val="31279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5"/>
          <a:stretch/>
        </p:blipFill>
        <p:spPr>
          <a:xfrm>
            <a:off x="5985215" y="4084770"/>
            <a:ext cx="2763249" cy="185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Крестовый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свод, образованный пересечением двух взаимно перпендикулярных цилиндрических сводов с одинаковой стрелой подъёма и опирающийся в четырёх самых нижних точках свободностоящих опор. Крестовый свод легко соединяется с другими крестовыми или цилиндрическими сводами и позволяет осветить здание со всех четырех сторон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Арки делят в плане сводчатую систему покрытия на модули, создающие большие или меньшие встречные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распоры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. Складываясь, они создают суммарный распор системы, действующий в плоскости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арок.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Своды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как правило, испытывают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нагрузку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от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                                                            собственного веса, находящихся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выше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                                           конструктивных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элементов здания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                                                                               атмосферных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воздействий.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1088" y="5926302"/>
            <a:ext cx="2357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Схема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крестового свода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52" y="3717032"/>
            <a:ext cx="218365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использовать в основании подпружных арок наклонную конструкцию (цилиндрический свод) в качестве силового элемента для перекрытия стен храма, без применения промежуточных опор.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создается большая нагрузка на цилиндрический свод.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противоречия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Обратить вред в пользу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б)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устранить вредный фактор за счет сложения с другими вредными факторами.</a:t>
            </a:r>
          </a:p>
          <a:p>
            <a:pPr lvl="0" indent="450215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Адаптация: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устранить нагрузку на свод за счет вертикального наложения на него барабана с куполом.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нагрузкой свод работает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преимущественно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сжатие.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Возникшее                                                                    вертикальное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усилие сжатия своды передают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свои опоры.</a:t>
            </a:r>
          </a:p>
          <a:p>
            <a:pPr lvl="0" indent="450215">
              <a:spcAft>
                <a:spcPts val="1000"/>
              </a:spcAft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>
              <a:spcAft>
                <a:spcPts val="1000"/>
              </a:spcAft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r">
              <a:spcAft>
                <a:spcPts val="100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Верхняя сила свода</a:t>
            </a:r>
          </a:p>
        </p:txBody>
      </p:sp>
    </p:spTree>
    <p:extLst>
      <p:ext uri="{BB962C8B-B14F-4D97-AF65-F5344CB8AC3E}">
        <p14:creationId xmlns:p14="http://schemas.microsoft.com/office/powerpoint/2010/main" val="3770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Номинация «Исследования»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indent="457200"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Архитектурные сооружения очень разнообразны – это дома, мосты, фонтаны, стадионы, театры, храмы и т. д. Выберите тип архитектурных сооружений и проиллюстрируйте на их примере использование приемов разрешения противоречий. 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73" y="2580005"/>
            <a:ext cx="4816078" cy="351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1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49833"/>
            <a:ext cx="1877194" cy="150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49833"/>
            <a:ext cx="1505510" cy="1505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Сферические паруса в конструкции купола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 центральные подпружные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арки и расположенные по их углам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паруса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опирается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центральный световой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барабан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Поэтому, подпружные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паруса несут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основную нагрузку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Барабан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цилиндрическая или многогранная часть здания, которая служит основанием для купола.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Паруса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поверхность в виде части конуса или вогнутого треугольника. Четыре таких треугольника, расположенные по углам квадратного в плане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средокрестия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крестово-купольной постройки и четырёх подпружных арок обеспечивают переход к основанию цилиндрического барабана купола и перераспределение веса купола или башни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>
              <a:spcAft>
                <a:spcPts val="1000"/>
              </a:spcAft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Схема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барабана                                       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Схема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паруса</a:t>
            </a: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3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установить барабан 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центральные подпружные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арки с парусами.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арки понесут большую нагрузку и могут обрушиться.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противоречия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Принцип </a:t>
            </a:r>
            <a:r>
              <a:rPr lang="ru-RU" sz="2000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самообслуживания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а)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объект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должен сам себя обслуживать, выполняя вспомогательные и ремонтные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операции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паруса должны сами себя обслуживать, распределяя нагрузку с себя и арки.</a:t>
            </a:r>
          </a:p>
          <a:p>
            <a:pPr lvl="0" indent="450215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строительный период подпружные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арки работают как перемычки, несущие полный вес барабана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парусов. Но, по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мере того, как твердеет раствор кладки, паруса,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упираясь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опорное кольцо барабана,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начинают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работать самостоятельно,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передавая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свою часть нагрузки и распора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столбы и далее на элементы жесткости.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>
              <a:spcAft>
                <a:spcPts val="1000"/>
              </a:spcAft>
            </a:pPr>
            <a:endParaRPr lang="ru-RU" i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76251"/>
            <a:ext cx="2520282" cy="19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77558"/>
            <a:ext cx="2808312" cy="158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5. Голосник – акустический материал в храме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ажной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проблемой архитектурно-конструктивных решений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 проектировании храма, является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акустика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внутри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помещения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Акустика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учение о звуке.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Именно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архитектура храма создавала для пения такие условия, при которых звук голоса приобретал силу и объемность, а голоса, сливаясь в куполе, возвращались вниз, усиленные эхом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достижения хорошей акустики храма важно правильно выбрать его объём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геометрическую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форму внутренних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поверхностей, 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также учесть качество материалов,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используемых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 строительстве, и их обработку.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Древней Руси эти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проблемы решались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 счёт такого конструктивного решения как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голосники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Голосники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небольшие керамические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сосуды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или камеры, закладываемые  в стены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или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своды здания и обращенные своими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отверстиями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внутрь помещения,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служат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усиления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звука (как резонаторы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5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149080"/>
            <a:ext cx="3062965" cy="195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591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обеспечить хорошую акустику храма.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звук распределяется не равномерно, в храме раздается эхо.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противоречия</a:t>
            </a:r>
          </a:p>
          <a:p>
            <a:pPr lvl="0" indent="450215" algn="just">
              <a:spcAft>
                <a:spcPts val="1000"/>
              </a:spcAft>
            </a:pPr>
            <a:r>
              <a:rPr lang="ru-RU" sz="2000" i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u="sng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Принцип использования механических колебаний</a:t>
            </a:r>
            <a:r>
              <a:rPr lang="ru-RU" sz="2000" i="1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i="1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использовать 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резонансную </a:t>
            </a:r>
            <a:r>
              <a:rPr lang="ru-RU" sz="2000" dirty="0" smtClean="0">
                <a:solidFill>
                  <a:srgbClr val="2F589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частоту.</a:t>
            </a:r>
            <a:endParaRPr lang="ru-RU" sz="2000" dirty="0">
              <a:solidFill>
                <a:srgbClr val="2F5897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использовать голосники в стенах храма, передающие усиление-поглощение звука.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конструкции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куполов укладывали голосниками –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резонаторами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. Резонатор - приспособление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воспроизводящее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звуки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определённой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высоты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обычно усиливающее их.                                                                                      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Таким образом, голосники поглощали                                                                           эхо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позволяя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 этом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угаснуть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силе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звука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большом расстоянии .</a:t>
            </a:r>
          </a:p>
          <a:p>
            <a:pPr indent="450215">
              <a:spcAft>
                <a:spcPts val="1000"/>
              </a:spcAft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7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602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Звучание колоколов в колокольне</a:t>
            </a: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Одним из обязательных сооружений в монастырском комплексе была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колокольня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или звонница.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монастырях колокольни приобретали архитектурную самостоятельность и в силу своих высотных качеств значительно влияли на композиционную структуру.</a:t>
            </a: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Колокольня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четырех- или многогранную башню с одним или несколькими ярусами, на которых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развешены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— металлический ударный музыкальный и сигнальный инструмент, состоящий из полого купола (источника звука) и подвешенного по оси купола языка, издающего звук при ударе о купол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Колокола                                                                          являются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элементами сложной акустико-механической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системы.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Сложность заключается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их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разной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величине.                                                                             Колокола выполняют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функцию вибраторов,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а колокольное архитектурное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сооружение, играет роль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резонатора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Колокольный звон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один из важнейших                                                                        атрибутов средневековой культуры – в монастырском                                                                                     быту имел особое значение.</a:t>
            </a:r>
          </a:p>
          <a:p>
            <a:pPr indent="450215">
              <a:spcAft>
                <a:spcPts val="100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5202"/>
            <a:ext cx="1944216" cy="259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2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подвесить малые и большие колокола в пространстве колокольни.</a:t>
            </a: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Противоречие: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разные размеры колоколов создают помехи в звучании.</a:t>
            </a:r>
          </a:p>
          <a:p>
            <a:pPr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устранения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противоречия</a:t>
            </a:r>
          </a:p>
          <a:p>
            <a:pPr indent="450215" algn="just">
              <a:spcAft>
                <a:spcPts val="1000"/>
              </a:spcAft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Принцип перехода в другое измерение:</a:t>
            </a:r>
          </a:p>
          <a:p>
            <a:pPr indent="450215" algn="just"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а) трудности, связанные с движением (или размещением) объекта по линии, устраняются, если объект приобретает возможность перемещаться в двух измерениях (т. е. на плоскости). Соответственно задачи, связанные с движением (или размещением) объектов в одной плоскости, устраняются при переходе к пространству в трех измерениях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indent="450215" algn="just">
              <a:spcAft>
                <a:spcPts val="10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 использовать многоэтажную компоновку объектов вместо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одноэтажной;</a:t>
            </a:r>
          </a:p>
          <a:p>
            <a:pPr lvl="0" indent="450215" algn="just">
              <a:spcAft>
                <a:spcPts val="1000"/>
              </a:spcAft>
            </a:pP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Принцип использования механических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колебаний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использовать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резонансную частоту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just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Адаптация: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разместить колокола по всей плоскости колокольни; использовать верхние и нижние ярусы колокольни для размещения колоколов;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проемы колокольни, способствующие беспрепятственному выходу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ее пределы.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Согласно физическим закономерностям дифракции волн, высокие звуки распространяются в пределах видимости, а низкие обладают способностью огибать преграды. Поэтому для того, чтобы по возможности ровнее озвучить пространство за пределами колокольни, «тонкоголосые» малые колокола размещают в проемах (чтобы их звук распространялся без помех), а «басовитые» большие – в глубине интерьера колокольного яруса. </a:t>
            </a:r>
          </a:p>
          <a:p>
            <a:pPr indent="450215" algn="just">
              <a:spcAft>
                <a:spcPts val="10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Крупные колокола подвешивают внизу, мелкие – на верхнем ярусе: так высокочастотные звуки малых колоколов меньше встречают преград на своем пути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>
              <a:spcAft>
                <a:spcPts val="100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r"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Звонница Ивана Великого в Москве</a:t>
            </a:r>
          </a:p>
          <a:p>
            <a:pPr indent="450215">
              <a:spcAft>
                <a:spcPts val="100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Схема размещения колоколов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6673" r="10142" b="6925"/>
          <a:stretch/>
        </p:blipFill>
        <p:spPr>
          <a:xfrm>
            <a:off x="827584" y="3645024"/>
            <a:ext cx="3056317" cy="226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3851920" cy="216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Проводя исследование, я посетила главный храм нашего города – Вознесенский кафедральный собор Кузнецкой епархии. В феврале 2022 года  на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территорию храма привезли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новые купола и кресты. Состоялось их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освящение.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Весной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2020 года было обнаружено, что прежние деревянные купола и внутренние конструкции находятся в аварийном состоянии и нуждаются в реконструкции.</a:t>
            </a:r>
          </a:p>
          <a:p>
            <a:pPr indent="450215">
              <a:spcAft>
                <a:spcPts val="1000"/>
              </a:spcAft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Замена купола храма требует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немало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усилий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разного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характера. Здесь необходимо проделать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          огромную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работу, для того чтобы конечный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результат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был бы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идеальным. И это только                                                                       начало работ, ещё будут заменены центральный                                                              купол и купол с кровлей колокольни.</a:t>
            </a:r>
          </a:p>
          <a:p>
            <a:pPr indent="450215">
              <a:spcAft>
                <a:spcPts val="100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Находясь в храме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понимаю, что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восстановление, реконструкция и                                                        строительство новых монастырей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ХХ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обуславливает необходимость изучения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традиций                                                              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монастырского зодчества с целью сохранения монастырей как объектов культурного (архитектурного)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наследия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также решения задач, возникающих в процессе их восстановления. </a:t>
            </a:r>
          </a:p>
          <a:p>
            <a:pPr indent="450215">
              <a:spcAft>
                <a:spcPts val="1000"/>
              </a:spcAft>
            </a:pP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57516"/>
            <a:ext cx="2664296" cy="35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Моя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гипотеза подтвердилась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исследуя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коллекцию открыток 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иллюстраций  монастырей, я смогла выявить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какие задачи решались при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их планировании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строительстве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какие приемы использовались для решения возникших противоречий.</a:t>
            </a:r>
          </a:p>
          <a:p>
            <a:pPr indent="450215" algn="just">
              <a:spcAft>
                <a:spcPts val="1000"/>
              </a:spcAft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Благодаря проделанной работе, нам удалось: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выяснить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что монастырские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комплексы имеют общие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типологические признаки в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застройке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планировке 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композиции;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выделить и описать архитектурные элементы монастырских сооружений;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узнать о конструктивных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решениях в архитектуре и строительстве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монастырей;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определить приемы решения противоречий;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одтвердить изученный материал схемами и иллюстрациями.</a:t>
            </a:r>
          </a:p>
        </p:txBody>
      </p:sp>
    </p:spTree>
    <p:extLst>
      <p:ext uri="{BB962C8B-B14F-4D97-AF65-F5344CB8AC3E}">
        <p14:creationId xmlns:p14="http://schemas.microsoft.com/office/powerpoint/2010/main" val="2504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заключение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хотелось бы сказать,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монастырские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ансамбли как древнерусские, так и ХVIII – начала ХХ в. являются ценным архитектурно-художественным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наследием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представляющим культурное достояние России. И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менно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строительстве храмов рождались новые архитектурные и конструктивные решения и приемы, которые использовались затем в других видах строительства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Значение православных монастырей и их роль в истории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отечественной архитектуры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еще недостаточно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исследованы. Проведенное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исследование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позволяет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наметить перспективы развития других исследований в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области изучения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темы монастырского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зодчества.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81527"/>
            <a:ext cx="259228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4" y="4293357"/>
            <a:ext cx="2592000" cy="194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141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Архитектура русских монастырей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58" y="2580005"/>
            <a:ext cx="4658507" cy="351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0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Приложение</a:t>
            </a:r>
          </a:p>
          <a:p>
            <a:pPr indent="450215" algn="ctr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Иллюстрации из книги «Летопись Серафимо-Дивеевского монастыря»</a:t>
            </a:r>
          </a:p>
          <a:p>
            <a:pPr indent="450215">
              <a:spcAft>
                <a:spcPts val="100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64" y="1701024"/>
            <a:ext cx="1458000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19" y="1700808"/>
            <a:ext cx="145816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166" y="4077072"/>
            <a:ext cx="1458516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311" y="4077072"/>
            <a:ext cx="1458516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664" y="4077866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Приложение</a:t>
            </a:r>
          </a:p>
          <a:p>
            <a:pPr indent="450215" algn="ctr"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Иллюстрации из фотоальбома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Дивеевские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открытки»</a:t>
            </a:r>
          </a:p>
          <a:p>
            <a:pPr indent="450215">
              <a:spcAft>
                <a:spcPts val="100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100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11864"/>
            <a:ext cx="1656184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20" y="3946103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760" y="1497148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024" y="1495946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511" y="1495947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759" y="3946102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024" y="3946101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509" y="3950724"/>
            <a:ext cx="1654968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Объект исследования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открытки и иллюстрации из книг домашней библиотеки о Серафимо-Дивеевском монастыре.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Предмет исследования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 архитектура и строительство русских монастырей в открытках и иллюстрациях.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Цель исследования: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выяснить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какие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решали при планировании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строительстве русских монастырей и какие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приемы использовались для решения возникших противоречий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Задачи: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 Выяснить, что такое монастырь;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Определить какие сооружения входят в состав монастырского комплекса;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 Выделить и изучить основные архитектурные элементы монастырских сооружений;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4. Проиллюстрировать и описать приемы разрешения противоречий  в планировании и строительстве изученных архитектурных элементов;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5. Сделать вывод о практической значимости данной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7840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Гипотеза: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предполагаю, что исследуя коллекцию открыток и иллюстраций  русских монастырей  можно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выявить, какие задачи решались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 их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планировании и строительстве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какие приемы использовались для решения возникших противоречий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Методы исследования: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Обзорная экскурсия по монастырю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села Дивеево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сопровождении сотрудника монастыря;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Беседа с родителями по теме исследования;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Сбор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систематизация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теоретического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материала;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Анализ, классификация, сравнение и обобщение материалов;</a:t>
            </a:r>
          </a:p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Посещение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Вознесенского кафедрального собора Кузнецкой епархии.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86" y="4795998"/>
            <a:ext cx="1923426" cy="140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Все, кто был в Свято-Троицком Серафимо-Дивеевском  монастыре, знают, насколько это благостное, светлое и красивое место.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Православный женский монастырь Нижегородской епархии Русской православной церкви расположен в селе Дивеево Нижегородской области.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июле 2016 года мы совершили туда поездку. Мы – это я, мои родители и бабушка. Провели в монастыре два дня. Познакомились с территорией обители и ее архитектурой. 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 поездки сохранились фотографии,  альбом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Дивеевские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открытки» и книги. Мы с родителями часто их пересматриваем и не перестаем восхищаться красотой храмов и обители в целом.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1106"/>
            <a:ext cx="2159793" cy="2879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11" y="3484860"/>
            <a:ext cx="2076450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45704"/>
            <a:ext cx="240026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12" y="2240868"/>
            <a:ext cx="1971219" cy="262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78" y="3789040"/>
            <a:ext cx="1766266" cy="235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9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Архитектура Серафимо-Дивеевского монастыря: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Казанский собор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Троицкий собор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Преображенский собор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Благовещенский собор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Церковь Рождества Христова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Церковь Рождества Пресвятой Богородицы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Колокольня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Домовые храмы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Трапезный храм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Часовни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Источники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2107402"/>
            <a:ext cx="2771800" cy="2078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013970"/>
            <a:ext cx="2376264" cy="1782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99030"/>
            <a:ext cx="2411760" cy="1808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47" y="4867567"/>
            <a:ext cx="2339752" cy="175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4387797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357416"/>
            <a:ext cx="3744416" cy="177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352928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нижегородском крае монастыри начали создаваться с ХIII в. Первоначально это были деревянные сооружения. Постепенно часть из них перестраивалась в каменные. В ХVI – ХVII столетиях на нижегородской земле появились каменные монастыри: Печерский Вознесенский, Благовещенский и другие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Монастырь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(от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греческого -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монос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», один, одинокий, отшельник) 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община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монахов и монахинь, живущих по единым правилам (уставу).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Первые монастыри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появились на Руси в ХI в. в связи с принятием христианства и сыграли существенную роль в развитии письменности, просвещения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укреплении государственности.</a:t>
            </a:r>
          </a:p>
          <a:p>
            <a:pPr indent="450215">
              <a:spcAft>
                <a:spcPts val="10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Особый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интерес среди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русских монастырских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комплексов вызывает значительное количество монастырей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ХVIII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ХIХ и начала ХХ вв.,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поскольку они создавались в новый                                                                    стилистический период в архитектуре                                                                                               и позволяют проследить этапы                                                                                                          развития русской архитектуры.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18014</TotalTime>
  <Words>2629</Words>
  <Application>Microsoft Office PowerPoint</Application>
  <PresentationFormat>Экран (4:3)</PresentationFormat>
  <Paragraphs>186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229</cp:revision>
  <dcterms:created xsi:type="dcterms:W3CDTF">2022-03-11T15:04:59Z</dcterms:created>
  <dcterms:modified xsi:type="dcterms:W3CDTF">2022-03-28T14:03:24Z</dcterms:modified>
</cp:coreProperties>
</file>