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67"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11CF2F-C14F-4A6F-8252-388D5BE55B04}"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F6C9-46F2-40BE-876C-94F37B8BB0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025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1CF2F-C14F-4A6F-8252-388D5BE55B04}"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4210463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1CF2F-C14F-4A6F-8252-388D5BE55B04}"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168087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1CF2F-C14F-4A6F-8252-388D5BE55B04}"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1830057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11CF2F-C14F-4A6F-8252-388D5BE55B04}"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BF6C9-46F2-40BE-876C-94F37B8BB0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42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11CF2F-C14F-4A6F-8252-388D5BE55B04}"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158970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11CF2F-C14F-4A6F-8252-388D5BE55B04}"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196013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11CF2F-C14F-4A6F-8252-388D5BE55B04}"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192330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F11CF2F-C14F-4A6F-8252-388D5BE55B04}" type="datetimeFigureOut">
              <a:rPr lang="en-US" smtClean="0"/>
              <a:t>6/11/2022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388612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F11CF2F-C14F-4A6F-8252-388D5BE55B04}" type="datetimeFigureOut">
              <a:rPr lang="en-US" smtClean="0"/>
              <a:t>6/11/2022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A2BF6C9-46F2-40BE-876C-94F37B8BB0B8}" type="slidenum">
              <a:rPr lang="en-US" smtClean="0"/>
              <a:t>‹#›</a:t>
            </a:fld>
            <a:endParaRPr lang="en-US"/>
          </a:p>
        </p:txBody>
      </p:sp>
    </p:spTree>
    <p:extLst>
      <p:ext uri="{BB962C8B-B14F-4D97-AF65-F5344CB8AC3E}">
        <p14:creationId xmlns:p14="http://schemas.microsoft.com/office/powerpoint/2010/main" val="84464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11CF2F-C14F-4A6F-8252-388D5BE55B04}"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BF6C9-46F2-40BE-876C-94F37B8BB0B8}" type="slidenum">
              <a:rPr lang="en-US" smtClean="0"/>
              <a:t>‹#›</a:t>
            </a:fld>
            <a:endParaRPr lang="en-US"/>
          </a:p>
        </p:txBody>
      </p:sp>
    </p:spTree>
    <p:extLst>
      <p:ext uri="{BB962C8B-B14F-4D97-AF65-F5344CB8AC3E}">
        <p14:creationId xmlns:p14="http://schemas.microsoft.com/office/powerpoint/2010/main" val="251858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F11CF2F-C14F-4A6F-8252-388D5BE55B04}" type="datetimeFigureOut">
              <a:rPr lang="en-US" smtClean="0"/>
              <a:t>6/11/2022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A2BF6C9-46F2-40BE-876C-94F37B8BB0B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406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ACF2D5-BCE7-4ABA-84D6-562A4D8F8A05}"/>
              </a:ext>
            </a:extLst>
          </p:cNvPr>
          <p:cNvSpPr txBox="1"/>
          <p:nvPr/>
        </p:nvSpPr>
        <p:spPr>
          <a:xfrm>
            <a:off x="0" y="0"/>
            <a:ext cx="12192000" cy="4524315"/>
          </a:xfrm>
          <a:prstGeom prst="rect">
            <a:avLst/>
          </a:prstGeom>
          <a:noFill/>
        </p:spPr>
        <p:txBody>
          <a:bodyPr wrap="square">
            <a:spAutoFit/>
          </a:bodyPr>
          <a:lstStyle/>
          <a:p>
            <a:pPr algn="ctr"/>
            <a:r>
              <a:rPr lang="ru-RU" sz="2400" b="1" dirty="0">
                <a:latin typeface="Times New Roman" panose="02020603050405020304" pitchFamily="18" charset="0"/>
                <a:ea typeface="Tahoma" panose="020B0604030504040204" pitchFamily="34" charset="0"/>
                <a:cs typeface="Times New Roman" panose="02020603050405020304" pitchFamily="18" charset="0"/>
              </a:rPr>
              <a:t>Национальная Авиация Академии</a:t>
            </a:r>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a:p>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a:p>
            <a:r>
              <a:rPr lang="ru-RU" sz="2400" b="1" dirty="0">
                <a:latin typeface="Times New Roman" panose="02020603050405020304" pitchFamily="18" charset="0"/>
                <a:ea typeface="Tahoma" panose="020B0604030504040204" pitchFamily="34" charset="0"/>
                <a:cs typeface="Times New Roman" panose="02020603050405020304" pitchFamily="18" charset="0"/>
              </a:rPr>
              <a:t>                                                              Азербайджан, Баку</a:t>
            </a:r>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a:p>
            <a:endParaRPr lang="az-Latn-AZ" sz="2400" b="1" dirty="0">
              <a:latin typeface="Times New Roman" panose="02020603050405020304" pitchFamily="18" charset="0"/>
              <a:ea typeface="Tahoma" panose="020B0604030504040204" pitchFamily="34" charset="0"/>
              <a:cs typeface="Times New Roman" panose="02020603050405020304" pitchFamily="18" charset="0"/>
            </a:endParaRP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r>
              <a:rPr lang="ru-RU" sz="2400" b="1" dirty="0">
                <a:latin typeface="Times New Roman" panose="02020603050405020304" pitchFamily="18" charset="0"/>
                <a:ea typeface="Tahoma" panose="020B0604030504040204" pitchFamily="34" charset="0"/>
                <a:cs typeface="Times New Roman" panose="02020603050405020304" pitchFamily="18" charset="0"/>
              </a:rPr>
              <a:t>Факультет</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ru-RU" sz="2400" b="1" dirty="0">
                <a:latin typeface="Times New Roman" panose="02020603050405020304" pitchFamily="18" charset="0"/>
                <a:ea typeface="Tahoma" panose="020B0604030504040204" pitchFamily="34" charset="0"/>
                <a:cs typeface="Times New Roman" panose="02020603050405020304" pitchFamily="18" charset="0"/>
              </a:rPr>
              <a:t>Транспортные технологии</a:t>
            </a:r>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a:p>
            <a:r>
              <a:rPr lang="ru-RU" sz="2400" b="1" dirty="0">
                <a:latin typeface="Times New Roman" panose="02020603050405020304" pitchFamily="18" charset="0"/>
                <a:ea typeface="Tahoma" panose="020B0604030504040204" pitchFamily="34" charset="0"/>
                <a:cs typeface="Times New Roman" panose="02020603050405020304" pitchFamily="18" charset="0"/>
              </a:rPr>
              <a:t>Категория Студенты</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ru-RU" sz="2400" b="1" dirty="0" err="1">
                <a:latin typeface="Times New Roman" panose="02020603050405020304" pitchFamily="18" charset="0"/>
                <a:ea typeface="Tahoma" panose="020B0604030504040204" pitchFamily="34" charset="0"/>
                <a:cs typeface="Times New Roman" panose="02020603050405020304" pitchFamily="18" charset="0"/>
              </a:rPr>
              <a:t>Бехбудлы</a:t>
            </a:r>
            <a:r>
              <a:rPr lang="ru-RU" sz="2400" b="1" dirty="0">
                <a:latin typeface="Times New Roman" panose="02020603050405020304" pitchFamily="18" charset="0"/>
                <a:ea typeface="Tahoma" panose="020B0604030504040204" pitchFamily="34" charset="0"/>
                <a:cs typeface="Times New Roman" panose="02020603050405020304" pitchFamily="18" charset="0"/>
              </a:rPr>
              <a:t> Шамиль</a:t>
            </a:r>
          </a:p>
          <a:p>
            <a:endParaRPr lang="ru-RU" sz="2400" b="1" dirty="0">
              <a:latin typeface="Times New Roman" panose="02020603050405020304" pitchFamily="18" charset="0"/>
              <a:ea typeface="Tahoma" panose="020B0604030504040204" pitchFamily="34" charset="0"/>
              <a:cs typeface="Times New Roman" panose="02020603050405020304" pitchFamily="18" charset="0"/>
            </a:endParaRPr>
          </a:p>
          <a:p>
            <a:r>
              <a:rPr lang="ru-RU" sz="2400" dirty="0">
                <a:latin typeface="Times New Roman" panose="02020603050405020304" pitchFamily="18" charset="0"/>
                <a:ea typeface="Tahoma" panose="020B0604030504040204" pitchFamily="34" charset="0"/>
                <a:cs typeface="Times New Roman" panose="02020603050405020304" pitchFamily="18" charset="0"/>
              </a:rPr>
              <a:t>Работа представлена на английском языке</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32" name="Picture 8" descr="Milli Aviasiya Akademiyası">
            <a:extLst>
              <a:ext uri="{FF2B5EF4-FFF2-40B4-BE49-F238E27FC236}">
                <a16:creationId xmlns:a16="http://schemas.microsoft.com/office/drawing/2014/main" id="{17C98890-4816-4DAB-863F-5DC28B189A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97103" y="2464211"/>
            <a:ext cx="6380906" cy="164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29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09204B-F2C7-49FE-8B24-B3612ACD1012}"/>
              </a:ext>
            </a:extLst>
          </p:cNvPr>
          <p:cNvSpPr txBox="1"/>
          <p:nvPr/>
        </p:nvSpPr>
        <p:spPr>
          <a:xfrm>
            <a:off x="0" y="0"/>
            <a:ext cx="3048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Iron Age construction</a:t>
            </a:r>
          </a:p>
        </p:txBody>
      </p:sp>
      <p:sp>
        <p:nvSpPr>
          <p:cNvPr id="5" name="TextBox 4">
            <a:extLst>
              <a:ext uri="{FF2B5EF4-FFF2-40B4-BE49-F238E27FC236}">
                <a16:creationId xmlns:a16="http://schemas.microsoft.com/office/drawing/2014/main" id="{74711C32-A858-4288-9D31-023EA42D68B9}"/>
              </a:ext>
            </a:extLst>
          </p:cNvPr>
          <p:cNvSpPr txBox="1"/>
          <p:nvPr/>
        </p:nvSpPr>
        <p:spPr>
          <a:xfrm>
            <a:off x="0" y="461665"/>
            <a:ext cx="12192000" cy="2015936"/>
          </a:xfrm>
          <a:prstGeom prst="rect">
            <a:avLst/>
          </a:prstGeom>
          <a:noFill/>
        </p:spPr>
        <p:txBody>
          <a:bodyPr wrap="square">
            <a:spAutoFit/>
          </a:bodyPr>
          <a:lstStyle/>
          <a:p>
            <a:pPr algn="just"/>
            <a:r>
              <a:rPr lang="en-US" sz="2500" dirty="0">
                <a:latin typeface="Times New Roman" panose="02020603050405020304" pitchFamily="18" charset="0"/>
                <a:cs typeface="Times New Roman" panose="02020603050405020304" pitchFamily="18" charset="0"/>
              </a:rPr>
              <a:t>The Iron Age is a cultural period from roughly 1200 BC to 50 BC with the widespread use of iron for tools and weapons. Iron is not much harder than bronze but by adding carbon iron becomes steel which was being produced after about 300 BC. Steel can be hardened and tempered producing a sharp, durable cutting edge. A new woodworking tool allowed by the use of steel is the hand-plane.</a:t>
            </a:r>
          </a:p>
        </p:txBody>
      </p:sp>
      <p:pic>
        <p:nvPicPr>
          <p:cNvPr id="6" name="Picture 5">
            <a:extLst>
              <a:ext uri="{FF2B5EF4-FFF2-40B4-BE49-F238E27FC236}">
                <a16:creationId xmlns:a16="http://schemas.microsoft.com/office/drawing/2014/main" id="{061C5457-B19D-47FB-925C-953C7269BDD7}"/>
              </a:ext>
            </a:extLst>
          </p:cNvPr>
          <p:cNvPicPr>
            <a:picLocks noChangeAspect="1"/>
          </p:cNvPicPr>
          <p:nvPr/>
        </p:nvPicPr>
        <p:blipFill>
          <a:blip r:embed="rId2"/>
          <a:stretch>
            <a:fillRect/>
          </a:stretch>
        </p:blipFill>
        <p:spPr>
          <a:xfrm>
            <a:off x="921269" y="2624209"/>
            <a:ext cx="10349461" cy="3512382"/>
          </a:xfrm>
          <a:prstGeom prst="rect">
            <a:avLst/>
          </a:prstGeom>
        </p:spPr>
      </p:pic>
    </p:spTree>
    <p:extLst>
      <p:ext uri="{BB962C8B-B14F-4D97-AF65-F5344CB8AC3E}">
        <p14:creationId xmlns:p14="http://schemas.microsoft.com/office/powerpoint/2010/main" val="134035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713F5-C97B-4B9E-B102-611E8A5F2BA3}"/>
              </a:ext>
            </a:extLst>
          </p:cNvPr>
          <p:cNvSpPr txBox="1"/>
          <p:nvPr/>
        </p:nvSpPr>
        <p:spPr>
          <a:xfrm>
            <a:off x="0" y="0"/>
            <a:ext cx="12192000" cy="3416320"/>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Materials</a:t>
            </a:r>
          </a:p>
          <a:p>
            <a:pPr algn="just"/>
            <a:r>
              <a:rPr lang="en-US" sz="2400" dirty="0">
                <a:latin typeface="Times New Roman" panose="02020603050405020304" pitchFamily="18" charset="0"/>
                <a:cs typeface="Times New Roman" panose="02020603050405020304" pitchFamily="18" charset="0"/>
              </a:rPr>
              <a:t>The chief building material was the mud-brick, formed in wooden </a:t>
            </a:r>
            <a:r>
              <a:rPr lang="en-US" sz="2400" dirty="0" err="1">
                <a:latin typeface="Times New Roman" panose="02020603050405020304" pitchFamily="18" charset="0"/>
                <a:cs typeface="Times New Roman" panose="02020603050405020304" pitchFamily="18" charset="0"/>
              </a:rPr>
              <a:t>moulds</a:t>
            </a:r>
            <a:r>
              <a:rPr lang="en-US" sz="2400" dirty="0">
                <a:latin typeface="Times New Roman" panose="02020603050405020304" pitchFamily="18" charset="0"/>
                <a:cs typeface="Times New Roman" panose="02020603050405020304" pitchFamily="18" charset="0"/>
              </a:rPr>
              <a:t> similar to those used to make adobe bricks. Bricks varied widely in size and format from small bricks that could be lifted in one hand to ones as big as large paving slabs. Rectangular and square bricks were both common. They were laid in virtually every bonding pattern imaginable and used with considerable sophistication. Drawings survive on clay tablets from later periods showing that buildings were set out on brick modules. By 3500 BC, fired bricks came into use and surviving records show a very complex division of </a:t>
            </a:r>
            <a:r>
              <a:rPr lang="en-US" sz="2400" dirty="0" err="1">
                <a:latin typeface="Times New Roman" panose="02020603050405020304" pitchFamily="18" charset="0"/>
                <a:cs typeface="Times New Roman" panose="02020603050405020304" pitchFamily="18" charset="0"/>
              </a:rPr>
              <a:t>labour</a:t>
            </a:r>
            <a:r>
              <a:rPr lang="en-US" sz="2400" dirty="0">
                <a:latin typeface="Times New Roman" panose="02020603050405020304" pitchFamily="18" charset="0"/>
                <a:cs typeface="Times New Roman" panose="02020603050405020304" pitchFamily="18" charset="0"/>
              </a:rPr>
              <a:t> into separate tasks and trades. Fired bricks and stone were used for pavement.</a:t>
            </a:r>
          </a:p>
        </p:txBody>
      </p:sp>
      <p:pic>
        <p:nvPicPr>
          <p:cNvPr id="7" name="Picture 6">
            <a:extLst>
              <a:ext uri="{FF2B5EF4-FFF2-40B4-BE49-F238E27FC236}">
                <a16:creationId xmlns:a16="http://schemas.microsoft.com/office/drawing/2014/main" id="{1B66E8B3-3812-48B8-ACAA-449399268FFC}"/>
              </a:ext>
            </a:extLst>
          </p:cNvPr>
          <p:cNvPicPr>
            <a:picLocks noChangeAspect="1"/>
          </p:cNvPicPr>
          <p:nvPr/>
        </p:nvPicPr>
        <p:blipFill>
          <a:blip r:embed="rId2"/>
          <a:stretch>
            <a:fillRect/>
          </a:stretch>
        </p:blipFill>
        <p:spPr>
          <a:xfrm>
            <a:off x="142253" y="3441681"/>
            <a:ext cx="1779312" cy="2433772"/>
          </a:xfrm>
          <a:prstGeom prst="rect">
            <a:avLst/>
          </a:prstGeom>
        </p:spPr>
      </p:pic>
      <p:sp>
        <p:nvSpPr>
          <p:cNvPr id="9" name="TextBox 8">
            <a:extLst>
              <a:ext uri="{FF2B5EF4-FFF2-40B4-BE49-F238E27FC236}">
                <a16:creationId xmlns:a16="http://schemas.microsoft.com/office/drawing/2014/main" id="{D74D7C8A-07E7-4B6A-BEE7-EA1040DEF55A}"/>
              </a:ext>
            </a:extLst>
          </p:cNvPr>
          <p:cNvSpPr txBox="1"/>
          <p:nvPr/>
        </p:nvSpPr>
        <p:spPr>
          <a:xfrm>
            <a:off x="210274" y="5900814"/>
            <a:ext cx="1643270" cy="830997"/>
          </a:xfrm>
          <a:prstGeom prst="rect">
            <a:avLst/>
          </a:prstGeom>
          <a:noFill/>
        </p:spPr>
        <p:txBody>
          <a:bodyPr wrap="square">
            <a:spAutoFit/>
          </a:bodyPr>
          <a:lstStyle/>
          <a:p>
            <a:r>
              <a:rPr lang="en-US" dirty="0"/>
              <a:t> </a:t>
            </a:r>
            <a:r>
              <a:rPr lang="en-US" sz="2400" dirty="0">
                <a:latin typeface="Times New Roman" panose="02020603050405020304" pitchFamily="18" charset="0"/>
                <a:cs typeface="Times New Roman" panose="02020603050405020304" pitchFamily="18" charset="0"/>
              </a:rPr>
              <a:t>Ishtar Gate </a:t>
            </a:r>
            <a:endParaRPr lang="az-Latn-AZ"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(575 BC)</a:t>
            </a:r>
          </a:p>
        </p:txBody>
      </p:sp>
      <p:pic>
        <p:nvPicPr>
          <p:cNvPr id="10" name="Picture 9">
            <a:extLst>
              <a:ext uri="{FF2B5EF4-FFF2-40B4-BE49-F238E27FC236}">
                <a16:creationId xmlns:a16="http://schemas.microsoft.com/office/drawing/2014/main" id="{9B3B9955-FF2B-4914-B651-CD1DF5F40706}"/>
              </a:ext>
            </a:extLst>
          </p:cNvPr>
          <p:cNvPicPr>
            <a:picLocks noChangeAspect="1"/>
          </p:cNvPicPr>
          <p:nvPr/>
        </p:nvPicPr>
        <p:blipFill>
          <a:blip r:embed="rId3"/>
          <a:stretch>
            <a:fillRect/>
          </a:stretch>
        </p:blipFill>
        <p:spPr>
          <a:xfrm>
            <a:off x="2213354" y="3416320"/>
            <a:ext cx="3245028" cy="2433771"/>
          </a:xfrm>
          <a:prstGeom prst="rect">
            <a:avLst/>
          </a:prstGeom>
        </p:spPr>
      </p:pic>
      <p:sp>
        <p:nvSpPr>
          <p:cNvPr id="12" name="TextBox 11">
            <a:extLst>
              <a:ext uri="{FF2B5EF4-FFF2-40B4-BE49-F238E27FC236}">
                <a16:creationId xmlns:a16="http://schemas.microsoft.com/office/drawing/2014/main" id="{64BD4FAB-7446-4E72-BC70-E6D0D41D9BA1}"/>
              </a:ext>
            </a:extLst>
          </p:cNvPr>
          <p:cNvSpPr txBox="1"/>
          <p:nvPr/>
        </p:nvSpPr>
        <p:spPr>
          <a:xfrm>
            <a:off x="2946211" y="5900814"/>
            <a:ext cx="1779313"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Dried bricks</a:t>
            </a:r>
          </a:p>
        </p:txBody>
      </p:sp>
      <p:pic>
        <p:nvPicPr>
          <p:cNvPr id="13" name="Picture 12">
            <a:extLst>
              <a:ext uri="{FF2B5EF4-FFF2-40B4-BE49-F238E27FC236}">
                <a16:creationId xmlns:a16="http://schemas.microsoft.com/office/drawing/2014/main" id="{951807D9-2994-4442-8724-7B851B6D25E0}"/>
              </a:ext>
            </a:extLst>
          </p:cNvPr>
          <p:cNvPicPr>
            <a:picLocks noChangeAspect="1"/>
          </p:cNvPicPr>
          <p:nvPr/>
        </p:nvPicPr>
        <p:blipFill>
          <a:blip r:embed="rId4"/>
          <a:stretch>
            <a:fillRect/>
          </a:stretch>
        </p:blipFill>
        <p:spPr>
          <a:xfrm>
            <a:off x="5785092" y="3429000"/>
            <a:ext cx="3321945" cy="2408410"/>
          </a:xfrm>
          <a:prstGeom prst="rect">
            <a:avLst/>
          </a:prstGeom>
        </p:spPr>
      </p:pic>
      <p:sp>
        <p:nvSpPr>
          <p:cNvPr id="15" name="TextBox 14">
            <a:extLst>
              <a:ext uri="{FF2B5EF4-FFF2-40B4-BE49-F238E27FC236}">
                <a16:creationId xmlns:a16="http://schemas.microsoft.com/office/drawing/2014/main" id="{942C3025-56C1-4FB3-88A2-5B948C1B2BC4}"/>
              </a:ext>
            </a:extLst>
          </p:cNvPr>
          <p:cNvSpPr txBox="1"/>
          <p:nvPr/>
        </p:nvSpPr>
        <p:spPr>
          <a:xfrm>
            <a:off x="5673269" y="5883620"/>
            <a:ext cx="3586418" cy="830997"/>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Babylon,the</a:t>
            </a:r>
            <a:r>
              <a:rPr lang="en-US" sz="2400" dirty="0">
                <a:latin typeface="Times New Roman" panose="02020603050405020304" pitchFamily="18" charset="0"/>
                <a:cs typeface="Times New Roman" panose="02020603050405020304" pitchFamily="18" charset="0"/>
              </a:rPr>
              <a:t> archaeological site in 1932</a:t>
            </a:r>
          </a:p>
        </p:txBody>
      </p:sp>
      <p:pic>
        <p:nvPicPr>
          <p:cNvPr id="16" name="Picture 15">
            <a:extLst>
              <a:ext uri="{FF2B5EF4-FFF2-40B4-BE49-F238E27FC236}">
                <a16:creationId xmlns:a16="http://schemas.microsoft.com/office/drawing/2014/main" id="{8A91155A-0A5C-4137-AB71-389A43BE19AC}"/>
              </a:ext>
            </a:extLst>
          </p:cNvPr>
          <p:cNvPicPr>
            <a:picLocks noChangeAspect="1"/>
          </p:cNvPicPr>
          <p:nvPr/>
        </p:nvPicPr>
        <p:blipFill>
          <a:blip r:embed="rId5"/>
          <a:stretch>
            <a:fillRect/>
          </a:stretch>
        </p:blipFill>
        <p:spPr>
          <a:xfrm>
            <a:off x="9259686" y="3441681"/>
            <a:ext cx="2832309" cy="2124232"/>
          </a:xfrm>
          <a:prstGeom prst="rect">
            <a:avLst/>
          </a:prstGeom>
        </p:spPr>
      </p:pic>
      <p:sp>
        <p:nvSpPr>
          <p:cNvPr id="18" name="TextBox 17">
            <a:extLst>
              <a:ext uri="{FF2B5EF4-FFF2-40B4-BE49-F238E27FC236}">
                <a16:creationId xmlns:a16="http://schemas.microsoft.com/office/drawing/2014/main" id="{E6DD25E9-712B-40CB-A329-FE32583480D6}"/>
              </a:ext>
            </a:extLst>
          </p:cNvPr>
          <p:cNvSpPr txBox="1"/>
          <p:nvPr/>
        </p:nvSpPr>
        <p:spPr>
          <a:xfrm>
            <a:off x="9381934" y="5669981"/>
            <a:ext cx="2755179"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Egyptian stonework</a:t>
            </a:r>
          </a:p>
        </p:txBody>
      </p:sp>
    </p:spTree>
    <p:extLst>
      <p:ext uri="{BB962C8B-B14F-4D97-AF65-F5344CB8AC3E}">
        <p14:creationId xmlns:p14="http://schemas.microsoft.com/office/powerpoint/2010/main" val="322818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49629-0AD4-463F-82F4-0F177F41EF3E}"/>
              </a:ext>
            </a:extLst>
          </p:cNvPr>
          <p:cNvSpPr txBox="1"/>
          <p:nvPr/>
        </p:nvSpPr>
        <p:spPr>
          <a:xfrm>
            <a:off x="0" y="0"/>
            <a:ext cx="24384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Ancient Egypt</a:t>
            </a:r>
          </a:p>
        </p:txBody>
      </p:sp>
      <p:sp>
        <p:nvSpPr>
          <p:cNvPr id="7" name="TextBox 6">
            <a:extLst>
              <a:ext uri="{FF2B5EF4-FFF2-40B4-BE49-F238E27FC236}">
                <a16:creationId xmlns:a16="http://schemas.microsoft.com/office/drawing/2014/main" id="{99712E84-8CD4-4021-AA0B-D143F1F614CB}"/>
              </a:ext>
            </a:extLst>
          </p:cNvPr>
          <p:cNvSpPr txBox="1"/>
          <p:nvPr/>
        </p:nvSpPr>
        <p:spPr>
          <a:xfrm>
            <a:off x="-1" y="461665"/>
            <a:ext cx="7354957" cy="1569660"/>
          </a:xfrm>
          <a:prstGeom prst="rect">
            <a:avLst/>
          </a:prstGeom>
          <a:noFill/>
        </p:spPr>
        <p:txBody>
          <a:bodyPr wrap="square">
            <a:spAutoFit/>
          </a:bodyPr>
          <a:lstStyle/>
          <a:p>
            <a:pPr algn="just"/>
            <a:r>
              <a:rPr lang="en-US" sz="2400" b="0" i="0" dirty="0">
                <a:solidFill>
                  <a:srgbClr val="202122"/>
                </a:solidFill>
                <a:effectLst/>
                <a:latin typeface="Times New Roman" panose="02020603050405020304" pitchFamily="18" charset="0"/>
                <a:cs typeface="Times New Roman" panose="02020603050405020304" pitchFamily="18" charset="0"/>
              </a:rPr>
              <a:t>As opposed to the cultures of ancient Mesopotamia which built in brick, the pharaohs of Egypt built huge structures in stone. The arid climate has preserved much of the ancient buildings.</a:t>
            </a: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60D2685-5113-4C5E-A8F9-5DD34B21C464}"/>
              </a:ext>
            </a:extLst>
          </p:cNvPr>
          <p:cNvPicPr>
            <a:picLocks noChangeAspect="1"/>
          </p:cNvPicPr>
          <p:nvPr/>
        </p:nvPicPr>
        <p:blipFill>
          <a:blip r:embed="rId2"/>
          <a:stretch>
            <a:fillRect/>
          </a:stretch>
        </p:blipFill>
        <p:spPr>
          <a:xfrm>
            <a:off x="7513155" y="141648"/>
            <a:ext cx="3936724" cy="2952543"/>
          </a:xfrm>
          <a:prstGeom prst="rect">
            <a:avLst/>
          </a:prstGeom>
        </p:spPr>
      </p:pic>
      <p:sp>
        <p:nvSpPr>
          <p:cNvPr id="6" name="TextBox 5">
            <a:extLst>
              <a:ext uri="{FF2B5EF4-FFF2-40B4-BE49-F238E27FC236}">
                <a16:creationId xmlns:a16="http://schemas.microsoft.com/office/drawing/2014/main" id="{7B9DE43B-82F1-465E-8D37-CBE35C772DB8}"/>
              </a:ext>
            </a:extLst>
          </p:cNvPr>
          <p:cNvSpPr txBox="1"/>
          <p:nvPr/>
        </p:nvSpPr>
        <p:spPr>
          <a:xfrm>
            <a:off x="-1" y="2241353"/>
            <a:ext cx="7513155" cy="3785652"/>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Materials</a:t>
            </a:r>
          </a:p>
          <a:p>
            <a:pPr algn="just"/>
            <a:r>
              <a:rPr lang="en-US" sz="2400" dirty="0">
                <a:latin typeface="Times New Roman" panose="02020603050405020304" pitchFamily="18" charset="0"/>
                <a:cs typeface="Times New Roman" panose="02020603050405020304" pitchFamily="18" charset="0"/>
              </a:rPr>
              <a:t>Adobe (</a:t>
            </a:r>
            <a:r>
              <a:rPr lang="en-US" sz="2400" dirty="0" err="1">
                <a:latin typeface="Times New Roman" panose="02020603050405020304" pitchFamily="18" charset="0"/>
                <a:cs typeface="Times New Roman" panose="02020603050405020304" pitchFamily="18" charset="0"/>
              </a:rPr>
              <a:t>sun-baked</a:t>
            </a:r>
            <a:r>
              <a:rPr lang="en-US" sz="2400" dirty="0">
                <a:latin typeface="Times New Roman" panose="02020603050405020304" pitchFamily="18" charset="0"/>
                <a:cs typeface="Times New Roman" panose="02020603050405020304" pitchFamily="18" charset="0"/>
              </a:rPr>
              <a:t> mud brick) construction was used for ancillary buildings and normal houses in ancient times and is still commonly used in rural Egypt. The hot, dry climate was ideal for mud-brick, which tends to wash away in the rain. The </a:t>
            </a:r>
            <a:r>
              <a:rPr lang="en-US" sz="2400" dirty="0" err="1">
                <a:latin typeface="Times New Roman" panose="02020603050405020304" pitchFamily="18" charset="0"/>
                <a:cs typeface="Times New Roman" panose="02020603050405020304" pitchFamily="18" charset="0"/>
              </a:rPr>
              <a:t>Ramesseum</a:t>
            </a:r>
            <a:r>
              <a:rPr lang="en-US" sz="2400" dirty="0">
                <a:latin typeface="Times New Roman" panose="02020603050405020304" pitchFamily="18" charset="0"/>
                <a:cs typeface="Times New Roman" panose="02020603050405020304" pitchFamily="18" charset="0"/>
              </a:rPr>
              <a:t> in Thebes, Egypt (Luxor) provides one of the finest examples of mud brick construction. Extensive storehouses with mud-brick vaults also survive, all constructed with sloping courses to avoid the need for formwork.</a:t>
            </a:r>
          </a:p>
        </p:txBody>
      </p:sp>
    </p:spTree>
    <p:extLst>
      <p:ext uri="{BB962C8B-B14F-4D97-AF65-F5344CB8AC3E}">
        <p14:creationId xmlns:p14="http://schemas.microsoft.com/office/powerpoint/2010/main" val="3543197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6F46A4-E719-4922-BD43-9D2D98F4D678}"/>
              </a:ext>
            </a:extLst>
          </p:cNvPr>
          <p:cNvSpPr txBox="1"/>
          <p:nvPr/>
        </p:nvSpPr>
        <p:spPr>
          <a:xfrm>
            <a:off x="0" y="0"/>
            <a:ext cx="12192000" cy="3785652"/>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Adobe (</a:t>
            </a:r>
            <a:r>
              <a:rPr lang="en-US" sz="2400" dirty="0" err="1">
                <a:latin typeface="Times New Roman" panose="02020603050405020304" pitchFamily="18" charset="0"/>
                <a:cs typeface="Times New Roman" panose="02020603050405020304" pitchFamily="18" charset="0"/>
              </a:rPr>
              <a:t>sun-baked</a:t>
            </a:r>
            <a:r>
              <a:rPr lang="en-US" sz="2400" dirty="0">
                <a:latin typeface="Times New Roman" panose="02020603050405020304" pitchFamily="18" charset="0"/>
                <a:cs typeface="Times New Roman" panose="02020603050405020304" pitchFamily="18" charset="0"/>
              </a:rPr>
              <a:t> mud brick) construction was used for ancillary buildings and normal houses in ancient times and is still commonly used in rural Egypt. The hot, dry climate was ideal for mud-brick, which tends to wash away in the rain. The </a:t>
            </a:r>
            <a:r>
              <a:rPr lang="en-US" sz="2400" dirty="0" err="1">
                <a:latin typeface="Times New Roman" panose="02020603050405020304" pitchFamily="18" charset="0"/>
                <a:cs typeface="Times New Roman" panose="02020603050405020304" pitchFamily="18" charset="0"/>
              </a:rPr>
              <a:t>Ramesseum</a:t>
            </a:r>
            <a:r>
              <a:rPr lang="en-US" sz="2400" dirty="0">
                <a:latin typeface="Times New Roman" panose="02020603050405020304" pitchFamily="18" charset="0"/>
                <a:cs typeface="Times New Roman" panose="02020603050405020304" pitchFamily="18" charset="0"/>
              </a:rPr>
              <a:t> in Thebes, Egypt (Luxor) provides one of the finest examples of mud brick construction. Extensive storehouses with mud-brick vaults also survive, all constructed with sloping courses to avoid the need for formwork.</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The grandest buildings were constructed in stone, often from massive masonry blocks. The techniques used to move massive blocks used in pyramids and temples have been subject to extensive debate. Some authors have suggested that the larger may not be cut stone but fabricated with concrete.</a:t>
            </a:r>
          </a:p>
        </p:txBody>
      </p:sp>
      <p:pic>
        <p:nvPicPr>
          <p:cNvPr id="5" name="Picture 4">
            <a:extLst>
              <a:ext uri="{FF2B5EF4-FFF2-40B4-BE49-F238E27FC236}">
                <a16:creationId xmlns:a16="http://schemas.microsoft.com/office/drawing/2014/main" id="{D3C39CC5-8EF1-4382-BF89-B5203593C45E}"/>
              </a:ext>
            </a:extLst>
          </p:cNvPr>
          <p:cNvPicPr>
            <a:picLocks noChangeAspect="1"/>
          </p:cNvPicPr>
          <p:nvPr/>
        </p:nvPicPr>
        <p:blipFill>
          <a:blip r:embed="rId2"/>
          <a:stretch>
            <a:fillRect/>
          </a:stretch>
        </p:blipFill>
        <p:spPr>
          <a:xfrm>
            <a:off x="3301596" y="4034679"/>
            <a:ext cx="4216254" cy="2031468"/>
          </a:xfrm>
          <a:prstGeom prst="rect">
            <a:avLst/>
          </a:prstGeom>
        </p:spPr>
      </p:pic>
      <p:pic>
        <p:nvPicPr>
          <p:cNvPr id="6" name="Picture 5">
            <a:extLst>
              <a:ext uri="{FF2B5EF4-FFF2-40B4-BE49-F238E27FC236}">
                <a16:creationId xmlns:a16="http://schemas.microsoft.com/office/drawing/2014/main" id="{AB0568B5-8CFB-438A-BCD4-7C478F9F6A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9011" y="2991105"/>
            <a:ext cx="4022990" cy="3866895"/>
          </a:xfrm>
          <a:prstGeom prst="rect">
            <a:avLst/>
          </a:prstGeom>
        </p:spPr>
      </p:pic>
      <p:pic>
        <p:nvPicPr>
          <p:cNvPr id="7" name="Picture 6">
            <a:extLst>
              <a:ext uri="{FF2B5EF4-FFF2-40B4-BE49-F238E27FC236}">
                <a16:creationId xmlns:a16="http://schemas.microsoft.com/office/drawing/2014/main" id="{33C2149F-8972-442C-83B5-EEC2EA2F1F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483" y="3740306"/>
            <a:ext cx="2054917" cy="3016992"/>
          </a:xfrm>
          <a:prstGeom prst="rect">
            <a:avLst/>
          </a:prstGeom>
        </p:spPr>
      </p:pic>
    </p:spTree>
    <p:extLst>
      <p:ext uri="{BB962C8B-B14F-4D97-AF65-F5344CB8AC3E}">
        <p14:creationId xmlns:p14="http://schemas.microsoft.com/office/powerpoint/2010/main" val="395693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7C070C-D331-4E94-8E2D-DD92DF20453E}"/>
              </a:ext>
            </a:extLst>
          </p:cNvPr>
          <p:cNvSpPr txBox="1"/>
          <p:nvPr/>
        </p:nvSpPr>
        <p:spPr>
          <a:xfrm>
            <a:off x="0" y="0"/>
            <a:ext cx="6096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Technology</a:t>
            </a:r>
          </a:p>
        </p:txBody>
      </p:sp>
      <p:sp>
        <p:nvSpPr>
          <p:cNvPr id="5" name="TextBox 4">
            <a:extLst>
              <a:ext uri="{FF2B5EF4-FFF2-40B4-BE49-F238E27FC236}">
                <a16:creationId xmlns:a16="http://schemas.microsoft.com/office/drawing/2014/main" id="{0C3B0B0F-E3D3-4805-8B17-0B5C095C4B60}"/>
              </a:ext>
            </a:extLst>
          </p:cNvPr>
          <p:cNvSpPr txBox="1"/>
          <p:nvPr/>
        </p:nvSpPr>
        <p:spPr>
          <a:xfrm>
            <a:off x="0" y="461665"/>
            <a:ext cx="12192000" cy="341632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Although the Egyptians achieved extraordinary feats of engineering, they appear to have done so with relatively primitive technology. As far as is known they did not use wheels or pulleys. They transported massive stones over great distances using rollers, ropes and sledges hauled by large numbers of workers. The ancient Egyptians are credited with inventing the ramp, lever, lathe, oven, ship, paper, irrigation system, window, awning, door, glass, , the bath, lock, shadoof, weaving, a standardized measurement system, geometry, silo, a method of drilling stone, saw, steam power, proportional scale drawings, enameling, veneer, plywood, rope truss, and more. There are no surviving Egyptian manuals so there has been considerable speculation on how stones were lifted to great heights and obelisks erected. Most theories </a:t>
            </a:r>
            <a:r>
              <a:rPr lang="en-US" sz="2400" dirty="0" err="1">
                <a:latin typeface="Times New Roman" panose="02020603050405020304" pitchFamily="18" charset="0"/>
                <a:cs typeface="Times New Roman" panose="02020603050405020304" pitchFamily="18" charset="0"/>
              </a:rPr>
              <a:t>centre</a:t>
            </a:r>
            <a:r>
              <a:rPr lang="en-US" sz="2400" dirty="0">
                <a:latin typeface="Times New Roman" panose="02020603050405020304" pitchFamily="18" charset="0"/>
                <a:cs typeface="Times New Roman" panose="02020603050405020304" pitchFamily="18" charset="0"/>
              </a:rPr>
              <a:t> on the use of ramps.</a:t>
            </a:r>
          </a:p>
        </p:txBody>
      </p:sp>
      <p:pic>
        <p:nvPicPr>
          <p:cNvPr id="6" name="Picture 5">
            <a:extLst>
              <a:ext uri="{FF2B5EF4-FFF2-40B4-BE49-F238E27FC236}">
                <a16:creationId xmlns:a16="http://schemas.microsoft.com/office/drawing/2014/main" id="{3CDF1E21-C21E-4C4E-8C3F-0CB082C850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4289" y="3877985"/>
            <a:ext cx="4470023" cy="2980015"/>
          </a:xfrm>
          <a:prstGeom prst="rect">
            <a:avLst/>
          </a:prstGeom>
        </p:spPr>
      </p:pic>
      <p:pic>
        <p:nvPicPr>
          <p:cNvPr id="2" name="Picture 1">
            <a:extLst>
              <a:ext uri="{FF2B5EF4-FFF2-40B4-BE49-F238E27FC236}">
                <a16:creationId xmlns:a16="http://schemas.microsoft.com/office/drawing/2014/main" id="{4C600206-E562-48B9-9506-00AEBC94DBF4}"/>
              </a:ext>
            </a:extLst>
          </p:cNvPr>
          <p:cNvPicPr>
            <a:picLocks noChangeAspect="1"/>
          </p:cNvPicPr>
          <p:nvPr/>
        </p:nvPicPr>
        <p:blipFill>
          <a:blip r:embed="rId3"/>
          <a:stretch>
            <a:fillRect/>
          </a:stretch>
        </p:blipFill>
        <p:spPr>
          <a:xfrm>
            <a:off x="198781" y="4420315"/>
            <a:ext cx="6943207" cy="944654"/>
          </a:xfrm>
          <a:prstGeom prst="rect">
            <a:avLst/>
          </a:prstGeom>
        </p:spPr>
      </p:pic>
    </p:spTree>
    <p:extLst>
      <p:ext uri="{BB962C8B-B14F-4D97-AF65-F5344CB8AC3E}">
        <p14:creationId xmlns:p14="http://schemas.microsoft.com/office/powerpoint/2010/main" val="68084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2-03-18 at 12.34.28">
            <a:hlinkClick r:id="" action="ppaction://media"/>
            <a:extLst>
              <a:ext uri="{FF2B5EF4-FFF2-40B4-BE49-F238E27FC236}">
                <a16:creationId xmlns:a16="http://schemas.microsoft.com/office/drawing/2014/main" id="{77AA40D7-AAA8-42AD-A78C-252B120A74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7939"/>
          </a:xfrm>
          <a:prstGeom prst="rect">
            <a:avLst/>
          </a:prstGeom>
        </p:spPr>
      </p:pic>
    </p:spTree>
    <p:extLst>
      <p:ext uri="{BB962C8B-B14F-4D97-AF65-F5344CB8AC3E}">
        <p14:creationId xmlns:p14="http://schemas.microsoft.com/office/powerpoint/2010/main" val="37016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2-03-18 at 12.36.46">
            <a:hlinkClick r:id="" action="ppaction://media"/>
            <a:extLst>
              <a:ext uri="{FF2B5EF4-FFF2-40B4-BE49-F238E27FC236}">
                <a16:creationId xmlns:a16="http://schemas.microsoft.com/office/drawing/2014/main" id="{8C6AA0E0-F66E-4EED-9208-79B73D6FEE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67939"/>
          </a:xfrm>
          <a:prstGeom prst="rect">
            <a:avLst/>
          </a:prstGeom>
        </p:spPr>
      </p:pic>
    </p:spTree>
    <p:extLst>
      <p:ext uri="{BB962C8B-B14F-4D97-AF65-F5344CB8AC3E}">
        <p14:creationId xmlns:p14="http://schemas.microsoft.com/office/powerpoint/2010/main" val="30070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1CCA62-4E46-49EF-8D71-F5D109126A29}"/>
              </a:ext>
            </a:extLst>
          </p:cNvPr>
          <p:cNvSpPr txBox="1"/>
          <p:nvPr/>
        </p:nvSpPr>
        <p:spPr>
          <a:xfrm>
            <a:off x="0" y="0"/>
            <a:ext cx="6096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Rome Empire</a:t>
            </a:r>
          </a:p>
        </p:txBody>
      </p:sp>
      <p:sp>
        <p:nvSpPr>
          <p:cNvPr id="5" name="TextBox 4">
            <a:extLst>
              <a:ext uri="{FF2B5EF4-FFF2-40B4-BE49-F238E27FC236}">
                <a16:creationId xmlns:a16="http://schemas.microsoft.com/office/drawing/2014/main" id="{DF5AD344-AF35-448E-AEC9-8F11D62D14DE}"/>
              </a:ext>
            </a:extLst>
          </p:cNvPr>
          <p:cNvSpPr txBox="1"/>
          <p:nvPr/>
        </p:nvSpPr>
        <p:spPr>
          <a:xfrm>
            <a:off x="-1" y="461665"/>
            <a:ext cx="7170201" cy="3046988"/>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In striking contrast to previous cultures, an enormous amount is known about Roman building construction. A very large amount survives, including complete intact buildings like the Pantheon, Rome and very well preserved ruins at Pompeii and Herculaneum. We also have the first surviving treatise on architecture by Vitruvius which includes extensive passages on construction techniques.</a:t>
            </a:r>
          </a:p>
        </p:txBody>
      </p:sp>
      <p:pic>
        <p:nvPicPr>
          <p:cNvPr id="6" name="Picture 5">
            <a:extLst>
              <a:ext uri="{FF2B5EF4-FFF2-40B4-BE49-F238E27FC236}">
                <a16:creationId xmlns:a16="http://schemas.microsoft.com/office/drawing/2014/main" id="{5D176ED0-D17D-4892-815F-5E60EEE93A4A}"/>
              </a:ext>
            </a:extLst>
          </p:cNvPr>
          <p:cNvPicPr>
            <a:picLocks noChangeAspect="1"/>
          </p:cNvPicPr>
          <p:nvPr/>
        </p:nvPicPr>
        <p:blipFill>
          <a:blip r:embed="rId2"/>
          <a:stretch>
            <a:fillRect/>
          </a:stretch>
        </p:blipFill>
        <p:spPr>
          <a:xfrm>
            <a:off x="0" y="3429000"/>
            <a:ext cx="5021802" cy="2640496"/>
          </a:xfrm>
          <a:prstGeom prst="rect">
            <a:avLst/>
          </a:prstGeom>
        </p:spPr>
      </p:pic>
      <p:pic>
        <p:nvPicPr>
          <p:cNvPr id="7" name="Picture 6">
            <a:extLst>
              <a:ext uri="{FF2B5EF4-FFF2-40B4-BE49-F238E27FC236}">
                <a16:creationId xmlns:a16="http://schemas.microsoft.com/office/drawing/2014/main" id="{6770D27A-01B6-47AE-A0DF-B43E2A22D627}"/>
              </a:ext>
            </a:extLst>
          </p:cNvPr>
          <p:cNvPicPr>
            <a:picLocks noChangeAspect="1"/>
          </p:cNvPicPr>
          <p:nvPr/>
        </p:nvPicPr>
        <p:blipFill>
          <a:blip r:embed="rId3"/>
          <a:stretch>
            <a:fillRect/>
          </a:stretch>
        </p:blipFill>
        <p:spPr>
          <a:xfrm>
            <a:off x="6395415" y="3429000"/>
            <a:ext cx="5021802" cy="2640496"/>
          </a:xfrm>
          <a:prstGeom prst="rect">
            <a:avLst/>
          </a:prstGeom>
        </p:spPr>
      </p:pic>
      <p:pic>
        <p:nvPicPr>
          <p:cNvPr id="8" name="Picture 7">
            <a:extLst>
              <a:ext uri="{FF2B5EF4-FFF2-40B4-BE49-F238E27FC236}">
                <a16:creationId xmlns:a16="http://schemas.microsoft.com/office/drawing/2014/main" id="{5D5F9122-9DE0-419C-A105-8B7B8747996A}"/>
              </a:ext>
            </a:extLst>
          </p:cNvPr>
          <p:cNvPicPr>
            <a:picLocks noChangeAspect="1"/>
          </p:cNvPicPr>
          <p:nvPr/>
        </p:nvPicPr>
        <p:blipFill>
          <a:blip r:embed="rId4"/>
          <a:stretch>
            <a:fillRect/>
          </a:stretch>
        </p:blipFill>
        <p:spPr>
          <a:xfrm>
            <a:off x="7499695" y="461665"/>
            <a:ext cx="3526114" cy="2641182"/>
          </a:xfrm>
          <a:prstGeom prst="rect">
            <a:avLst/>
          </a:prstGeom>
        </p:spPr>
      </p:pic>
    </p:spTree>
    <p:extLst>
      <p:ext uri="{BB962C8B-B14F-4D97-AF65-F5344CB8AC3E}">
        <p14:creationId xmlns:p14="http://schemas.microsoft.com/office/powerpoint/2010/main" val="1823632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3D04A-A28C-44C1-916C-0D9669F4B89D}"/>
              </a:ext>
            </a:extLst>
          </p:cNvPr>
          <p:cNvSpPr txBox="1"/>
          <p:nvPr/>
        </p:nvSpPr>
        <p:spPr>
          <a:xfrm>
            <a:off x="0" y="0"/>
            <a:ext cx="12192000" cy="3046988"/>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Materials</a:t>
            </a:r>
          </a:p>
          <a:p>
            <a:pPr algn="just"/>
            <a:endParaRPr lang="en-US" sz="2400" b="1"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The great Roman development in building materials was the use of hydraulic lime mortar called Roman cement. Previous cultures had used lime mortars but by adding volcanic ash called a pozzolana the mortar would harden under water. This provided them with a strong material for bulk walling. They used brick or stone to build the outer skins of the wall and then filled the cavity with massive amounts of concrete, effectively using the brickwork as permanent shuttering (formwork). Later they used wooden shuttering that was removed for the concrete to cure.</a:t>
            </a:r>
          </a:p>
        </p:txBody>
      </p:sp>
      <p:pic>
        <p:nvPicPr>
          <p:cNvPr id="5" name="Picture 4">
            <a:extLst>
              <a:ext uri="{FF2B5EF4-FFF2-40B4-BE49-F238E27FC236}">
                <a16:creationId xmlns:a16="http://schemas.microsoft.com/office/drawing/2014/main" id="{62E6E1A7-93FC-4549-895B-D149A6A24FE3}"/>
              </a:ext>
            </a:extLst>
          </p:cNvPr>
          <p:cNvPicPr>
            <a:picLocks noChangeAspect="1"/>
          </p:cNvPicPr>
          <p:nvPr/>
        </p:nvPicPr>
        <p:blipFill>
          <a:blip r:embed="rId2"/>
          <a:stretch>
            <a:fillRect/>
          </a:stretch>
        </p:blipFill>
        <p:spPr>
          <a:xfrm>
            <a:off x="115335" y="3441681"/>
            <a:ext cx="3953082" cy="2320581"/>
          </a:xfrm>
          <a:prstGeom prst="rect">
            <a:avLst/>
          </a:prstGeom>
        </p:spPr>
      </p:pic>
      <p:sp>
        <p:nvSpPr>
          <p:cNvPr id="7" name="TextBox 6">
            <a:extLst>
              <a:ext uri="{FF2B5EF4-FFF2-40B4-BE49-F238E27FC236}">
                <a16:creationId xmlns:a16="http://schemas.microsoft.com/office/drawing/2014/main" id="{B3C24631-01AC-460A-850E-A21FFECE2B78}"/>
              </a:ext>
            </a:extLst>
          </p:cNvPr>
          <p:cNvSpPr txBox="1"/>
          <p:nvPr/>
        </p:nvSpPr>
        <p:spPr>
          <a:xfrm>
            <a:off x="1382885" y="5898080"/>
            <a:ext cx="1417982"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puzolana</a:t>
            </a:r>
            <a:r>
              <a:rPr lang="en-US" sz="1800" dirty="0">
                <a:latin typeface="Times New Roman" panose="02020603050405020304" pitchFamily="18" charset="0"/>
                <a:cs typeface="Times New Roman" panose="02020603050405020304" pitchFamily="18" charset="0"/>
              </a:rPr>
              <a:t> </a:t>
            </a:r>
            <a:endParaRPr lang="en-US" dirty="0"/>
          </a:p>
        </p:txBody>
      </p:sp>
      <p:pic>
        <p:nvPicPr>
          <p:cNvPr id="8" name="Picture 7">
            <a:extLst>
              <a:ext uri="{FF2B5EF4-FFF2-40B4-BE49-F238E27FC236}">
                <a16:creationId xmlns:a16="http://schemas.microsoft.com/office/drawing/2014/main" id="{62F16C6A-F963-4B8E-9189-C82237D7F7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4139" y="3230217"/>
            <a:ext cx="4572000" cy="3429000"/>
          </a:xfrm>
          <a:prstGeom prst="rect">
            <a:avLst/>
          </a:prstGeom>
        </p:spPr>
      </p:pic>
    </p:spTree>
    <p:extLst>
      <p:ext uri="{BB962C8B-B14F-4D97-AF65-F5344CB8AC3E}">
        <p14:creationId xmlns:p14="http://schemas.microsoft.com/office/powerpoint/2010/main" val="1027960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9C2218-E275-43AF-8D7D-B7EEA636CD7C}"/>
              </a:ext>
            </a:extLst>
          </p:cNvPr>
          <p:cNvSpPr txBox="1"/>
          <p:nvPr/>
        </p:nvSpPr>
        <p:spPr>
          <a:xfrm>
            <a:off x="0" y="0"/>
            <a:ext cx="6732104" cy="4524315"/>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An example of a temple made of Roman concrete in the 1st century BC is the Temple of Vesta in Tivoli, Italy. The concrete was made of nothing more than rubble and mortar. It was cheap and very easy to produce and required relatively unskilled </a:t>
            </a:r>
            <a:r>
              <a:rPr lang="en-US" sz="2400" dirty="0" err="1">
                <a:latin typeface="Times New Roman" panose="02020603050405020304" pitchFamily="18" charset="0"/>
                <a:cs typeface="Times New Roman" panose="02020603050405020304" pitchFamily="18" charset="0"/>
              </a:rPr>
              <a:t>labour</a:t>
            </a:r>
            <a:r>
              <a:rPr lang="en-US" sz="2400" dirty="0">
                <a:latin typeface="Times New Roman" panose="02020603050405020304" pitchFamily="18" charset="0"/>
                <a:cs typeface="Times New Roman" panose="02020603050405020304" pitchFamily="18" charset="0"/>
              </a:rPr>
              <a:t> to use, enabling the Romans to build on an unprecedented scale. They not only used it for walls but also to form arches, barrel vaults and domes, which they built over huge spans. The Romans developed systems of hollow pots for making their domes and sophisticated heating and ventilation systems for their thermal baths.</a:t>
            </a:r>
          </a:p>
        </p:txBody>
      </p:sp>
      <p:pic>
        <p:nvPicPr>
          <p:cNvPr id="4" name="Picture 3">
            <a:extLst>
              <a:ext uri="{FF2B5EF4-FFF2-40B4-BE49-F238E27FC236}">
                <a16:creationId xmlns:a16="http://schemas.microsoft.com/office/drawing/2014/main" id="{125EC493-A566-4AB3-B23D-95714C4E10B0}"/>
              </a:ext>
            </a:extLst>
          </p:cNvPr>
          <p:cNvPicPr>
            <a:picLocks noChangeAspect="1"/>
          </p:cNvPicPr>
          <p:nvPr/>
        </p:nvPicPr>
        <p:blipFill>
          <a:blip r:embed="rId2"/>
          <a:stretch>
            <a:fillRect/>
          </a:stretch>
        </p:blipFill>
        <p:spPr>
          <a:xfrm>
            <a:off x="6970643" y="61791"/>
            <a:ext cx="4995035" cy="6279847"/>
          </a:xfrm>
          <a:prstGeom prst="rect">
            <a:avLst/>
          </a:prstGeom>
        </p:spPr>
      </p:pic>
      <p:sp>
        <p:nvSpPr>
          <p:cNvPr id="6" name="TextBox 5">
            <a:extLst>
              <a:ext uri="{FF2B5EF4-FFF2-40B4-BE49-F238E27FC236}">
                <a16:creationId xmlns:a16="http://schemas.microsoft.com/office/drawing/2014/main" id="{BB2C709C-26D7-4463-93B9-38450C0A5C0D}"/>
              </a:ext>
            </a:extLst>
          </p:cNvPr>
          <p:cNvSpPr txBox="1"/>
          <p:nvPr/>
        </p:nvSpPr>
        <p:spPr>
          <a:xfrm>
            <a:off x="8775312" y="6341638"/>
            <a:ext cx="2634809"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Temple of Vesta</a:t>
            </a:r>
            <a:endParaRPr lang="en-US" sz="2400" b="1" dirty="0"/>
          </a:p>
        </p:txBody>
      </p:sp>
      <p:pic>
        <p:nvPicPr>
          <p:cNvPr id="7" name="Picture 6">
            <a:extLst>
              <a:ext uri="{FF2B5EF4-FFF2-40B4-BE49-F238E27FC236}">
                <a16:creationId xmlns:a16="http://schemas.microsoft.com/office/drawing/2014/main" id="{B35DF1A4-CB62-46BB-8FCB-2E82FA8D9626}"/>
              </a:ext>
            </a:extLst>
          </p:cNvPr>
          <p:cNvPicPr>
            <a:picLocks noChangeAspect="1"/>
          </p:cNvPicPr>
          <p:nvPr/>
        </p:nvPicPr>
        <p:blipFill>
          <a:blip r:embed="rId3"/>
          <a:stretch>
            <a:fillRect/>
          </a:stretch>
        </p:blipFill>
        <p:spPr>
          <a:xfrm>
            <a:off x="1663245" y="4524315"/>
            <a:ext cx="3442401" cy="2290762"/>
          </a:xfrm>
          <a:prstGeom prst="rect">
            <a:avLst/>
          </a:prstGeom>
        </p:spPr>
      </p:pic>
    </p:spTree>
    <p:extLst>
      <p:ext uri="{BB962C8B-B14F-4D97-AF65-F5344CB8AC3E}">
        <p14:creationId xmlns:p14="http://schemas.microsoft.com/office/powerpoint/2010/main" val="110199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6C4FB6-7084-49A2-A390-5B2F00515F19}"/>
              </a:ext>
            </a:extLst>
          </p:cNvPr>
          <p:cNvSpPr txBox="1"/>
          <p:nvPr/>
        </p:nvSpPr>
        <p:spPr>
          <a:xfrm>
            <a:off x="4094920" y="71374"/>
            <a:ext cx="7328452" cy="4524315"/>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Many construction equipment is used in the construction of buildings and structures: graders, excavators, dampers, concrete mixers, cranes, etc., designed to perform certain operations on the construction site. Give examples and describe the evolution of building technologies from ancient times to the present day. At the same time, what major contradictions have been resolved, how have tools and construction equipment changed, and what trends can be identified in the development of construction equipment? What will be the construction technology of the 22nd century? Conduct research using the laws of development of technical systems and TRIZ tools.</a:t>
            </a:r>
          </a:p>
        </p:txBody>
      </p:sp>
      <p:pic>
        <p:nvPicPr>
          <p:cNvPr id="7" name="Picture 6">
            <a:extLst>
              <a:ext uri="{FF2B5EF4-FFF2-40B4-BE49-F238E27FC236}">
                <a16:creationId xmlns:a16="http://schemas.microsoft.com/office/drawing/2014/main" id="{532271DD-BE56-4C1E-B08A-EB80E3357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4094922" cy="2939525"/>
          </a:xfrm>
          <a:prstGeom prst="rect">
            <a:avLst/>
          </a:prstGeom>
        </p:spPr>
      </p:pic>
      <p:pic>
        <p:nvPicPr>
          <p:cNvPr id="8" name="Picture 7">
            <a:extLst>
              <a:ext uri="{FF2B5EF4-FFF2-40B4-BE49-F238E27FC236}">
                <a16:creationId xmlns:a16="http://schemas.microsoft.com/office/drawing/2014/main" id="{1F974041-2A8D-4967-8BBB-CD6AA52F1FE6}"/>
              </a:ext>
            </a:extLst>
          </p:cNvPr>
          <p:cNvPicPr>
            <a:picLocks noChangeAspect="1"/>
          </p:cNvPicPr>
          <p:nvPr/>
        </p:nvPicPr>
        <p:blipFill>
          <a:blip r:embed="rId3"/>
          <a:stretch>
            <a:fillRect/>
          </a:stretch>
        </p:blipFill>
        <p:spPr>
          <a:xfrm>
            <a:off x="-1" y="2939524"/>
            <a:ext cx="4094921" cy="3918475"/>
          </a:xfrm>
          <a:prstGeom prst="rect">
            <a:avLst/>
          </a:prstGeom>
        </p:spPr>
      </p:pic>
    </p:spTree>
    <p:extLst>
      <p:ext uri="{BB962C8B-B14F-4D97-AF65-F5344CB8AC3E}">
        <p14:creationId xmlns:p14="http://schemas.microsoft.com/office/powerpoint/2010/main" val="3221293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037BF7-C90B-4DE2-864C-9B087BD351A9}"/>
              </a:ext>
            </a:extLst>
          </p:cNvPr>
          <p:cNvSpPr txBox="1"/>
          <p:nvPr/>
        </p:nvSpPr>
        <p:spPr>
          <a:xfrm>
            <a:off x="0" y="0"/>
            <a:ext cx="12192000" cy="3416320"/>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Technology</a:t>
            </a:r>
          </a:p>
          <a:p>
            <a:pPr algn="just"/>
            <a:r>
              <a:rPr lang="en-US" sz="2400" dirty="0">
                <a:latin typeface="Times New Roman" panose="02020603050405020304" pitchFamily="18" charset="0"/>
                <a:cs typeface="Times New Roman" panose="02020603050405020304" pitchFamily="18" charset="0"/>
              </a:rPr>
              <a:t>The invention of the waterwheel, sawmill, and arch were by the Romans. The Romans also began using glass for architectural purposes after about 100 CE and used double glazing as insulated glazing. Roman roads included corduroy roads and paved roads, sometimes supported on raft or pile foundations and bridges. Vitruvius gives details of many Roman machines. The Romans developed sophisticated timber cranes allowing them to lift considerable weights to great heights. The upper limit of lifting appears to have been about 100 </a:t>
            </a:r>
            <a:r>
              <a:rPr lang="en-US" sz="2400" dirty="0" err="1">
                <a:latin typeface="Times New Roman" panose="02020603050405020304" pitchFamily="18" charset="0"/>
                <a:cs typeface="Times New Roman" panose="02020603050405020304" pitchFamily="18" charset="0"/>
              </a:rPr>
              <a:t>tonnes</a:t>
            </a:r>
            <a:r>
              <a:rPr lang="en-US" sz="2400" dirty="0">
                <a:latin typeface="Times New Roman" panose="02020603050405020304" pitchFamily="18" charset="0"/>
                <a:cs typeface="Times New Roman" panose="02020603050405020304" pitchFamily="18" charset="0"/>
              </a:rPr>
              <a:t>. Trajan's column in Rome contains some of the largest stones ever lifted in a Roman building, and engineers are still uncertain exactly how it was achieved.</a:t>
            </a:r>
          </a:p>
        </p:txBody>
      </p:sp>
      <p:pic>
        <p:nvPicPr>
          <p:cNvPr id="4" name="Picture 3">
            <a:extLst>
              <a:ext uri="{FF2B5EF4-FFF2-40B4-BE49-F238E27FC236}">
                <a16:creationId xmlns:a16="http://schemas.microsoft.com/office/drawing/2014/main" id="{53EC1360-1BCC-4EF5-835B-36CF74DCB654}"/>
              </a:ext>
            </a:extLst>
          </p:cNvPr>
          <p:cNvPicPr>
            <a:picLocks noChangeAspect="1"/>
          </p:cNvPicPr>
          <p:nvPr/>
        </p:nvPicPr>
        <p:blipFill>
          <a:blip r:embed="rId2"/>
          <a:stretch>
            <a:fillRect/>
          </a:stretch>
        </p:blipFill>
        <p:spPr>
          <a:xfrm>
            <a:off x="118440" y="3991182"/>
            <a:ext cx="3764447" cy="1694001"/>
          </a:xfrm>
          <a:prstGeom prst="rect">
            <a:avLst/>
          </a:prstGeom>
        </p:spPr>
      </p:pic>
      <p:sp>
        <p:nvSpPr>
          <p:cNvPr id="6" name="TextBox 5">
            <a:extLst>
              <a:ext uri="{FF2B5EF4-FFF2-40B4-BE49-F238E27FC236}">
                <a16:creationId xmlns:a16="http://schemas.microsoft.com/office/drawing/2014/main" id="{C4F4CB0E-57DD-42F5-A667-867C3A935E8D}"/>
              </a:ext>
            </a:extLst>
          </p:cNvPr>
          <p:cNvSpPr txBox="1"/>
          <p:nvPr/>
        </p:nvSpPr>
        <p:spPr>
          <a:xfrm>
            <a:off x="874228" y="5890713"/>
            <a:ext cx="2252869"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korduroy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yollar</a:t>
            </a:r>
            <a:r>
              <a:rPr lang="en-US" sz="2400" b="1" dirty="0">
                <a:latin typeface="Times New Roman" panose="02020603050405020304" pitchFamily="18" charset="0"/>
                <a:cs typeface="Times New Roman" panose="02020603050405020304" pitchFamily="18" charset="0"/>
              </a:rPr>
              <a:t> </a:t>
            </a:r>
            <a:endParaRPr lang="en-US" sz="2400" b="1" dirty="0"/>
          </a:p>
        </p:txBody>
      </p:sp>
      <p:pic>
        <p:nvPicPr>
          <p:cNvPr id="7" name="Picture 6">
            <a:extLst>
              <a:ext uri="{FF2B5EF4-FFF2-40B4-BE49-F238E27FC236}">
                <a16:creationId xmlns:a16="http://schemas.microsoft.com/office/drawing/2014/main" id="{352FCEB4-229C-4AC3-B3F5-F42C8CBFA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7531" y="3429000"/>
            <a:ext cx="2054505" cy="2762360"/>
          </a:xfrm>
          <a:prstGeom prst="rect">
            <a:avLst/>
          </a:prstGeom>
        </p:spPr>
      </p:pic>
      <p:sp>
        <p:nvSpPr>
          <p:cNvPr id="9" name="TextBox 8">
            <a:extLst>
              <a:ext uri="{FF2B5EF4-FFF2-40B4-BE49-F238E27FC236}">
                <a16:creationId xmlns:a16="http://schemas.microsoft.com/office/drawing/2014/main" id="{4397D04B-A1B8-4B97-B1EC-D9BA16BC6E66}"/>
              </a:ext>
            </a:extLst>
          </p:cNvPr>
          <p:cNvSpPr txBox="1"/>
          <p:nvPr/>
        </p:nvSpPr>
        <p:spPr>
          <a:xfrm>
            <a:off x="4757531" y="6191360"/>
            <a:ext cx="2054505"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Roma </a:t>
            </a:r>
            <a:r>
              <a:rPr lang="en-US" sz="2400" b="1" dirty="0" err="1">
                <a:latin typeface="Times New Roman" panose="02020603050405020304" pitchFamily="18" charset="0"/>
                <a:cs typeface="Times New Roman" panose="02020603050405020304" pitchFamily="18" charset="0"/>
              </a:rPr>
              <a:t>yolları</a:t>
            </a:r>
            <a:endParaRPr lang="en-US" sz="2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3E8F6F5-D330-4CB6-8D55-2EE05B6043F2}"/>
              </a:ext>
            </a:extLst>
          </p:cNvPr>
          <p:cNvPicPr>
            <a:picLocks noChangeAspect="1"/>
          </p:cNvPicPr>
          <p:nvPr/>
        </p:nvPicPr>
        <p:blipFill>
          <a:blip r:embed="rId4"/>
          <a:stretch>
            <a:fillRect/>
          </a:stretch>
        </p:blipFill>
        <p:spPr>
          <a:xfrm>
            <a:off x="8162930" y="3429000"/>
            <a:ext cx="3406637" cy="2725310"/>
          </a:xfrm>
          <a:prstGeom prst="rect">
            <a:avLst/>
          </a:prstGeom>
        </p:spPr>
      </p:pic>
      <p:sp>
        <p:nvSpPr>
          <p:cNvPr id="12" name="TextBox 11">
            <a:extLst>
              <a:ext uri="{FF2B5EF4-FFF2-40B4-BE49-F238E27FC236}">
                <a16:creationId xmlns:a16="http://schemas.microsoft.com/office/drawing/2014/main" id="{2C37A9F4-1075-4D6B-B9E0-3D6EB9389A35}"/>
              </a:ext>
            </a:extLst>
          </p:cNvPr>
          <p:cNvSpPr txBox="1"/>
          <p:nvPr/>
        </p:nvSpPr>
        <p:spPr>
          <a:xfrm>
            <a:off x="8687221" y="6191360"/>
            <a:ext cx="2630551"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Roma </a:t>
            </a:r>
            <a:r>
              <a:rPr lang="en-US" sz="2400" b="1" dirty="0" err="1">
                <a:latin typeface="Times New Roman" panose="02020603050405020304" pitchFamily="18" charset="0"/>
                <a:cs typeface="Times New Roman" panose="02020603050405020304" pitchFamily="18" charset="0"/>
              </a:rPr>
              <a:t>maşınları</a:t>
            </a:r>
            <a:endParaRPr lang="en-US" sz="2400" b="1" dirty="0"/>
          </a:p>
        </p:txBody>
      </p:sp>
    </p:spTree>
    <p:extLst>
      <p:ext uri="{BB962C8B-B14F-4D97-AF65-F5344CB8AC3E}">
        <p14:creationId xmlns:p14="http://schemas.microsoft.com/office/powerpoint/2010/main" val="1125852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2-03-18 at 12.57.40 (1)">
            <a:hlinkClick r:id="" action="ppaction://media"/>
            <a:extLst>
              <a:ext uri="{FF2B5EF4-FFF2-40B4-BE49-F238E27FC236}">
                <a16:creationId xmlns:a16="http://schemas.microsoft.com/office/drawing/2014/main" id="{895BC55B-1F83-4DC3-B0CA-71F28D616D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48061"/>
          </a:xfrm>
          <a:prstGeom prst="rect">
            <a:avLst/>
          </a:prstGeom>
        </p:spPr>
      </p:pic>
    </p:spTree>
    <p:extLst>
      <p:ext uri="{BB962C8B-B14F-4D97-AF65-F5344CB8AC3E}">
        <p14:creationId xmlns:p14="http://schemas.microsoft.com/office/powerpoint/2010/main" val="21720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2E27C-5E59-4873-ABF4-EC69EF239436}"/>
              </a:ext>
            </a:extLst>
          </p:cNvPr>
          <p:cNvSpPr txBox="1"/>
          <p:nvPr/>
        </p:nvSpPr>
        <p:spPr>
          <a:xfrm>
            <a:off x="0" y="39757"/>
            <a:ext cx="6481347" cy="3785652"/>
          </a:xfrm>
          <a:prstGeom prst="rect">
            <a:avLst/>
          </a:prstGeom>
          <a:noFill/>
        </p:spPr>
        <p:txBody>
          <a:bodyPr wrap="square">
            <a:spAutoFit/>
          </a:bodyPr>
          <a:lstStyle/>
          <a:p>
            <a:pPr algn="just"/>
            <a:r>
              <a:rPr lang="en-US" sz="2400" b="0" i="0" dirty="0">
                <a:effectLst/>
                <a:latin typeface="Times New Roman" panose="02020603050405020304" pitchFamily="18" charset="0"/>
                <a:cs typeface="Times New Roman" panose="02020603050405020304" pitchFamily="18" charset="0"/>
              </a:rPr>
              <a:t>The history of construction embraces many other fields like structural engineering, Civil engineering, cities growing and Population growth that are relatives to branches of Technology science, history, and architecture to investigate the buildings conservation and recorded their accomplishments. Those fields permit use to analyze modern or Latest construction and prehistoric constructions, as their structures, building Materials, and tools used.</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106C8F6-EDB6-4F93-9C40-DEA0D0531418}"/>
              </a:ext>
            </a:extLst>
          </p:cNvPr>
          <p:cNvPicPr>
            <a:picLocks noChangeAspect="1"/>
          </p:cNvPicPr>
          <p:nvPr/>
        </p:nvPicPr>
        <p:blipFill>
          <a:blip r:embed="rId2"/>
          <a:stretch>
            <a:fillRect/>
          </a:stretch>
        </p:blipFill>
        <p:spPr>
          <a:xfrm>
            <a:off x="0" y="3866322"/>
            <a:ext cx="7181850" cy="2438400"/>
          </a:xfrm>
          <a:prstGeom prst="rect">
            <a:avLst/>
          </a:prstGeom>
        </p:spPr>
      </p:pic>
      <p:pic>
        <p:nvPicPr>
          <p:cNvPr id="6" name="Picture 5">
            <a:extLst>
              <a:ext uri="{FF2B5EF4-FFF2-40B4-BE49-F238E27FC236}">
                <a16:creationId xmlns:a16="http://schemas.microsoft.com/office/drawing/2014/main" id="{2BC48547-3816-467A-B527-7FAF1093E718}"/>
              </a:ext>
            </a:extLst>
          </p:cNvPr>
          <p:cNvPicPr>
            <a:picLocks noChangeAspect="1"/>
          </p:cNvPicPr>
          <p:nvPr/>
        </p:nvPicPr>
        <p:blipFill>
          <a:blip r:embed="rId3"/>
          <a:stretch>
            <a:fillRect/>
          </a:stretch>
        </p:blipFill>
        <p:spPr>
          <a:xfrm>
            <a:off x="6481347" y="39757"/>
            <a:ext cx="4286250" cy="3124200"/>
          </a:xfrm>
          <a:prstGeom prst="rect">
            <a:avLst/>
          </a:prstGeom>
        </p:spPr>
      </p:pic>
      <p:pic>
        <p:nvPicPr>
          <p:cNvPr id="7" name="Picture 6">
            <a:extLst>
              <a:ext uri="{FF2B5EF4-FFF2-40B4-BE49-F238E27FC236}">
                <a16:creationId xmlns:a16="http://schemas.microsoft.com/office/drawing/2014/main" id="{28638BFA-3A37-410A-8931-B70AE6B860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5750" y="3191067"/>
            <a:ext cx="4147930" cy="3113655"/>
          </a:xfrm>
          <a:prstGeom prst="rect">
            <a:avLst/>
          </a:prstGeom>
        </p:spPr>
      </p:pic>
    </p:spTree>
    <p:extLst>
      <p:ext uri="{BB962C8B-B14F-4D97-AF65-F5344CB8AC3E}">
        <p14:creationId xmlns:p14="http://schemas.microsoft.com/office/powerpoint/2010/main" val="2639764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FA3592-E1E7-44F1-B45D-70B4749456C1}"/>
              </a:ext>
            </a:extLst>
          </p:cNvPr>
          <p:cNvSpPr txBox="1"/>
          <p:nvPr/>
        </p:nvSpPr>
        <p:spPr>
          <a:xfrm>
            <a:off x="0" y="0"/>
            <a:ext cx="1219200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History of building is evolving by different trends in time, marked by few key principles : durability of the materials used, the increasing of height and span, the degree of control exercised over the interior environment and finally the energy available to the construction process.</a:t>
            </a:r>
          </a:p>
        </p:txBody>
      </p:sp>
      <p:pic>
        <p:nvPicPr>
          <p:cNvPr id="1026" name="Picture 2" descr="Building Materials and Construction Equipment | Building construction  materials, Building materials architecture, Construction tools buildings">
            <a:extLst>
              <a:ext uri="{FF2B5EF4-FFF2-40B4-BE49-F238E27FC236}">
                <a16:creationId xmlns:a16="http://schemas.microsoft.com/office/drawing/2014/main" id="{50EDADF6-757D-456F-A8A8-5BBF9AC84D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66329"/>
            <a:ext cx="3628139" cy="30281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30596C-278C-42E5-AED2-FFFCCDB9C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7444" y="1566329"/>
            <a:ext cx="2821677" cy="3760122"/>
          </a:xfrm>
          <a:prstGeom prst="rect">
            <a:avLst/>
          </a:prstGeom>
        </p:spPr>
      </p:pic>
      <p:pic>
        <p:nvPicPr>
          <p:cNvPr id="7" name="Picture 6">
            <a:extLst>
              <a:ext uri="{FF2B5EF4-FFF2-40B4-BE49-F238E27FC236}">
                <a16:creationId xmlns:a16="http://schemas.microsoft.com/office/drawing/2014/main" id="{DBC0D5F7-DD44-4DD4-958D-E68F6DCB8A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1194" y="1566329"/>
            <a:ext cx="4361768" cy="2907845"/>
          </a:xfrm>
          <a:prstGeom prst="rect">
            <a:avLst/>
          </a:prstGeom>
        </p:spPr>
      </p:pic>
    </p:spTree>
    <p:extLst>
      <p:ext uri="{BB962C8B-B14F-4D97-AF65-F5344CB8AC3E}">
        <p14:creationId xmlns:p14="http://schemas.microsoft.com/office/powerpoint/2010/main" val="350147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362609-9E84-4E56-94BE-05AA5FA1BDC9}"/>
              </a:ext>
            </a:extLst>
          </p:cNvPr>
          <p:cNvSpPr/>
          <p:nvPr/>
        </p:nvSpPr>
        <p:spPr>
          <a:xfrm>
            <a:off x="4015408" y="1093304"/>
            <a:ext cx="3962400" cy="67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E62600F-3B6A-436C-BFCB-ED7639DEFD98}"/>
              </a:ext>
            </a:extLst>
          </p:cNvPr>
          <p:cNvSpPr txBox="1"/>
          <p:nvPr/>
        </p:nvSpPr>
        <p:spPr>
          <a:xfrm>
            <a:off x="4045751" y="1176949"/>
            <a:ext cx="3962400" cy="477054"/>
          </a:xfrm>
          <a:prstGeom prst="rect">
            <a:avLst/>
          </a:prstGeom>
          <a:noFill/>
        </p:spPr>
        <p:txBody>
          <a:bodyPr wrap="square">
            <a:spAutoFit/>
          </a:bodyPr>
          <a:lstStyle/>
          <a:p>
            <a:r>
              <a:rPr lang="en-US" sz="2500" b="1" dirty="0">
                <a:latin typeface="Times New Roman" panose="02020603050405020304" pitchFamily="18" charset="0"/>
                <a:cs typeface="Times New Roman" panose="02020603050405020304" pitchFamily="18" charset="0"/>
              </a:rPr>
              <a:t>Chronological development</a:t>
            </a:r>
          </a:p>
        </p:txBody>
      </p:sp>
      <p:sp>
        <p:nvSpPr>
          <p:cNvPr id="7" name="Arrow: Down 6">
            <a:extLst>
              <a:ext uri="{FF2B5EF4-FFF2-40B4-BE49-F238E27FC236}">
                <a16:creationId xmlns:a16="http://schemas.microsoft.com/office/drawing/2014/main" id="{7E669C7C-4045-4B57-ADA9-7200C99F59C7}"/>
              </a:ext>
            </a:extLst>
          </p:cNvPr>
          <p:cNvSpPr/>
          <p:nvPr/>
        </p:nvSpPr>
        <p:spPr>
          <a:xfrm rot="2149223">
            <a:off x="3366051" y="1745565"/>
            <a:ext cx="410817" cy="1520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A1617D-81BF-4566-8E24-A224249C1015}"/>
              </a:ext>
            </a:extLst>
          </p:cNvPr>
          <p:cNvSpPr/>
          <p:nvPr/>
        </p:nvSpPr>
        <p:spPr>
          <a:xfrm>
            <a:off x="1484243" y="3180522"/>
            <a:ext cx="2226366"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4915750-99CB-4015-8D8D-5006E37C058D}"/>
              </a:ext>
            </a:extLst>
          </p:cNvPr>
          <p:cNvSpPr txBox="1"/>
          <p:nvPr/>
        </p:nvSpPr>
        <p:spPr>
          <a:xfrm>
            <a:off x="1663147" y="3189147"/>
            <a:ext cx="1868557" cy="830997"/>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Neolithic construction</a:t>
            </a:r>
          </a:p>
        </p:txBody>
      </p:sp>
      <p:pic>
        <p:nvPicPr>
          <p:cNvPr id="11" name="Picture 10">
            <a:extLst>
              <a:ext uri="{FF2B5EF4-FFF2-40B4-BE49-F238E27FC236}">
                <a16:creationId xmlns:a16="http://schemas.microsoft.com/office/drawing/2014/main" id="{E123A265-6A2E-4D48-9370-279A685AF4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7339175">
            <a:off x="7914603" y="1820731"/>
            <a:ext cx="1048603" cy="1316850"/>
          </a:xfrm>
          <a:prstGeom prst="rect">
            <a:avLst/>
          </a:prstGeom>
        </p:spPr>
      </p:pic>
      <p:pic>
        <p:nvPicPr>
          <p:cNvPr id="12" name="Picture 11">
            <a:extLst>
              <a:ext uri="{FF2B5EF4-FFF2-40B4-BE49-F238E27FC236}">
                <a16:creationId xmlns:a16="http://schemas.microsoft.com/office/drawing/2014/main" id="{A2DA66D3-8EA6-455E-9B8D-256A295606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9479" y="3180522"/>
            <a:ext cx="2249619" cy="810838"/>
          </a:xfrm>
          <a:prstGeom prst="rect">
            <a:avLst/>
          </a:prstGeom>
        </p:spPr>
      </p:pic>
      <p:pic>
        <p:nvPicPr>
          <p:cNvPr id="14" name="Picture 13">
            <a:extLst>
              <a:ext uri="{FF2B5EF4-FFF2-40B4-BE49-F238E27FC236}">
                <a16:creationId xmlns:a16="http://schemas.microsoft.com/office/drawing/2014/main" id="{04442499-3857-4A41-87A9-5954D7991D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9934">
            <a:off x="5261913" y="1832730"/>
            <a:ext cx="1591194" cy="1426588"/>
          </a:xfrm>
          <a:prstGeom prst="rect">
            <a:avLst/>
          </a:prstGeom>
        </p:spPr>
      </p:pic>
      <p:pic>
        <p:nvPicPr>
          <p:cNvPr id="15" name="Picture 14">
            <a:extLst>
              <a:ext uri="{FF2B5EF4-FFF2-40B4-BE49-F238E27FC236}">
                <a16:creationId xmlns:a16="http://schemas.microsoft.com/office/drawing/2014/main" id="{B6A8313D-069F-4F5F-A0D1-2591753E70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183362">
            <a:off x="8006716" y="479413"/>
            <a:ext cx="1591194" cy="1426588"/>
          </a:xfrm>
          <a:prstGeom prst="rect">
            <a:avLst/>
          </a:prstGeom>
        </p:spPr>
      </p:pic>
      <p:pic>
        <p:nvPicPr>
          <p:cNvPr id="16" name="Picture 15">
            <a:extLst>
              <a:ext uri="{FF2B5EF4-FFF2-40B4-BE49-F238E27FC236}">
                <a16:creationId xmlns:a16="http://schemas.microsoft.com/office/drawing/2014/main" id="{7D2AFA2E-04B8-4BD3-98AE-5A9044D9A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573477">
            <a:off x="2383984" y="483954"/>
            <a:ext cx="1591194" cy="1426588"/>
          </a:xfrm>
          <a:prstGeom prst="rect">
            <a:avLst/>
          </a:prstGeom>
        </p:spPr>
      </p:pic>
      <p:pic>
        <p:nvPicPr>
          <p:cNvPr id="17" name="Picture 16">
            <a:extLst>
              <a:ext uri="{FF2B5EF4-FFF2-40B4-BE49-F238E27FC236}">
                <a16:creationId xmlns:a16="http://schemas.microsoft.com/office/drawing/2014/main" id="{6AE7FCD8-4EC0-4B55-AF26-1E6BF4D96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2113" y="3322016"/>
            <a:ext cx="2470478" cy="1205644"/>
          </a:xfrm>
          <a:prstGeom prst="rect">
            <a:avLst/>
          </a:prstGeom>
        </p:spPr>
      </p:pic>
      <p:pic>
        <p:nvPicPr>
          <p:cNvPr id="18" name="Picture 17">
            <a:extLst>
              <a:ext uri="{FF2B5EF4-FFF2-40B4-BE49-F238E27FC236}">
                <a16:creationId xmlns:a16="http://schemas.microsoft.com/office/drawing/2014/main" id="{EAFAE6A0-D84F-4858-89F8-32AD7014F4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3570" y="476892"/>
            <a:ext cx="2249619" cy="810838"/>
          </a:xfrm>
          <a:prstGeom prst="rect">
            <a:avLst/>
          </a:prstGeom>
        </p:spPr>
      </p:pic>
      <p:pic>
        <p:nvPicPr>
          <p:cNvPr id="19" name="Picture 18">
            <a:extLst>
              <a:ext uri="{FF2B5EF4-FFF2-40B4-BE49-F238E27FC236}">
                <a16:creationId xmlns:a16="http://schemas.microsoft.com/office/drawing/2014/main" id="{1729E294-5E01-421E-BBDA-908D3819D9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31" y="540698"/>
            <a:ext cx="2249619" cy="810838"/>
          </a:xfrm>
          <a:prstGeom prst="rect">
            <a:avLst/>
          </a:prstGeom>
        </p:spPr>
      </p:pic>
      <p:sp>
        <p:nvSpPr>
          <p:cNvPr id="21" name="TextBox 20">
            <a:extLst>
              <a:ext uri="{FF2B5EF4-FFF2-40B4-BE49-F238E27FC236}">
                <a16:creationId xmlns:a16="http://schemas.microsoft.com/office/drawing/2014/main" id="{8A36D3F6-6EBB-49D7-B04E-DF7BE84489EA}"/>
              </a:ext>
            </a:extLst>
          </p:cNvPr>
          <p:cNvSpPr txBox="1"/>
          <p:nvPr/>
        </p:nvSpPr>
        <p:spPr>
          <a:xfrm>
            <a:off x="4832113" y="3268386"/>
            <a:ext cx="2285862" cy="1200329"/>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Copper Age and Bronze Age construction</a:t>
            </a:r>
          </a:p>
        </p:txBody>
      </p:sp>
      <p:sp>
        <p:nvSpPr>
          <p:cNvPr id="23" name="TextBox 22">
            <a:extLst>
              <a:ext uri="{FF2B5EF4-FFF2-40B4-BE49-F238E27FC236}">
                <a16:creationId xmlns:a16="http://schemas.microsoft.com/office/drawing/2014/main" id="{FE4E9900-5F16-453E-8541-CABA547BC1AF}"/>
              </a:ext>
            </a:extLst>
          </p:cNvPr>
          <p:cNvSpPr txBox="1"/>
          <p:nvPr/>
        </p:nvSpPr>
        <p:spPr>
          <a:xfrm>
            <a:off x="8239479" y="3142671"/>
            <a:ext cx="2598076" cy="830997"/>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Iron Age construction</a:t>
            </a:r>
          </a:p>
        </p:txBody>
      </p:sp>
      <p:sp>
        <p:nvSpPr>
          <p:cNvPr id="25" name="TextBox 24">
            <a:extLst>
              <a:ext uri="{FF2B5EF4-FFF2-40B4-BE49-F238E27FC236}">
                <a16:creationId xmlns:a16="http://schemas.microsoft.com/office/drawing/2014/main" id="{6E97381E-DAF7-474F-BB2F-1D69C7A7B1C8}"/>
              </a:ext>
            </a:extLst>
          </p:cNvPr>
          <p:cNvSpPr txBox="1"/>
          <p:nvPr/>
        </p:nvSpPr>
        <p:spPr>
          <a:xfrm>
            <a:off x="220222" y="530618"/>
            <a:ext cx="2103715" cy="830997"/>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Middle-age century</a:t>
            </a:r>
          </a:p>
        </p:txBody>
      </p:sp>
      <p:sp>
        <p:nvSpPr>
          <p:cNvPr id="27" name="TextBox 26">
            <a:extLst>
              <a:ext uri="{FF2B5EF4-FFF2-40B4-BE49-F238E27FC236}">
                <a16:creationId xmlns:a16="http://schemas.microsoft.com/office/drawing/2014/main" id="{FA981F34-57E5-4647-AC04-DEB9636C77BD}"/>
              </a:ext>
            </a:extLst>
          </p:cNvPr>
          <p:cNvSpPr txBox="1"/>
          <p:nvPr/>
        </p:nvSpPr>
        <p:spPr>
          <a:xfrm>
            <a:off x="9847871" y="651478"/>
            <a:ext cx="1868559"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Renaissance</a:t>
            </a:r>
          </a:p>
        </p:txBody>
      </p:sp>
      <p:sp>
        <p:nvSpPr>
          <p:cNvPr id="28" name="Arrow: Down 27">
            <a:extLst>
              <a:ext uri="{FF2B5EF4-FFF2-40B4-BE49-F238E27FC236}">
                <a16:creationId xmlns:a16="http://schemas.microsoft.com/office/drawing/2014/main" id="{6D93567A-7550-4099-A2A4-B685229C3E4F}"/>
              </a:ext>
            </a:extLst>
          </p:cNvPr>
          <p:cNvSpPr/>
          <p:nvPr/>
        </p:nvSpPr>
        <p:spPr>
          <a:xfrm rot="10800000">
            <a:off x="5870177" y="616366"/>
            <a:ext cx="397573" cy="409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4A7D355-5A77-4402-9DE6-2FB1E0437B5F}"/>
              </a:ext>
            </a:extLst>
          </p:cNvPr>
          <p:cNvSpPr/>
          <p:nvPr/>
        </p:nvSpPr>
        <p:spPr>
          <a:xfrm>
            <a:off x="4477682" y="53959"/>
            <a:ext cx="3322515" cy="566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0524465-8A88-427F-8A57-83E8900DB949}"/>
              </a:ext>
            </a:extLst>
          </p:cNvPr>
          <p:cNvSpPr txBox="1"/>
          <p:nvPr/>
        </p:nvSpPr>
        <p:spPr>
          <a:xfrm>
            <a:off x="4590849" y="103496"/>
            <a:ext cx="3353801"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XVII - XVIII centuries</a:t>
            </a:r>
          </a:p>
        </p:txBody>
      </p:sp>
      <p:sp>
        <p:nvSpPr>
          <p:cNvPr id="32" name="Arrow: Down 31">
            <a:extLst>
              <a:ext uri="{FF2B5EF4-FFF2-40B4-BE49-F238E27FC236}">
                <a16:creationId xmlns:a16="http://schemas.microsoft.com/office/drawing/2014/main" id="{46B536D1-E787-4407-A629-D96DBDDDD74D}"/>
              </a:ext>
            </a:extLst>
          </p:cNvPr>
          <p:cNvSpPr/>
          <p:nvPr/>
        </p:nvSpPr>
        <p:spPr>
          <a:xfrm>
            <a:off x="4135654" y="1836649"/>
            <a:ext cx="399033" cy="27564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50225B9-E78E-4200-AABA-0E8C3F9E47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5931" y="1836649"/>
            <a:ext cx="457240" cy="2780017"/>
          </a:xfrm>
          <a:prstGeom prst="rect">
            <a:avLst/>
          </a:prstGeom>
        </p:spPr>
      </p:pic>
      <p:sp>
        <p:nvSpPr>
          <p:cNvPr id="34" name="Rectangle 33">
            <a:extLst>
              <a:ext uri="{FF2B5EF4-FFF2-40B4-BE49-F238E27FC236}">
                <a16:creationId xmlns:a16="http://schemas.microsoft.com/office/drawing/2014/main" id="{DD670308-15C9-4097-B63C-9D73B160AF61}"/>
              </a:ext>
            </a:extLst>
          </p:cNvPr>
          <p:cNvSpPr/>
          <p:nvPr/>
        </p:nvSpPr>
        <p:spPr>
          <a:xfrm>
            <a:off x="2571545" y="4624207"/>
            <a:ext cx="2698761" cy="894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E91C4953-DD62-4399-8F8C-FD06A59BFC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383" y="4634644"/>
            <a:ext cx="2854835" cy="1293013"/>
          </a:xfrm>
          <a:prstGeom prst="rect">
            <a:avLst/>
          </a:prstGeom>
        </p:spPr>
      </p:pic>
      <p:sp>
        <p:nvSpPr>
          <p:cNvPr id="37" name="TextBox 36">
            <a:extLst>
              <a:ext uri="{FF2B5EF4-FFF2-40B4-BE49-F238E27FC236}">
                <a16:creationId xmlns:a16="http://schemas.microsoft.com/office/drawing/2014/main" id="{63D2D864-EB6D-4B55-B147-C9E38F22B696}"/>
              </a:ext>
            </a:extLst>
          </p:cNvPr>
          <p:cNvSpPr txBox="1"/>
          <p:nvPr/>
        </p:nvSpPr>
        <p:spPr>
          <a:xfrm>
            <a:off x="7232399" y="4652336"/>
            <a:ext cx="3101565" cy="1200329"/>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Nineteenth Century: The Industrial Revolution</a:t>
            </a:r>
          </a:p>
        </p:txBody>
      </p:sp>
      <p:sp>
        <p:nvSpPr>
          <p:cNvPr id="39" name="TextBox 38">
            <a:extLst>
              <a:ext uri="{FF2B5EF4-FFF2-40B4-BE49-F238E27FC236}">
                <a16:creationId xmlns:a16="http://schemas.microsoft.com/office/drawing/2014/main" id="{626FE553-B2D6-4007-B291-5B968F820BF0}"/>
              </a:ext>
            </a:extLst>
          </p:cNvPr>
          <p:cNvSpPr txBox="1"/>
          <p:nvPr/>
        </p:nvSpPr>
        <p:spPr>
          <a:xfrm>
            <a:off x="2500274" y="4817301"/>
            <a:ext cx="2968813"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Academic discipline</a:t>
            </a:r>
          </a:p>
        </p:txBody>
      </p:sp>
    </p:spTree>
    <p:extLst>
      <p:ext uri="{BB962C8B-B14F-4D97-AF65-F5344CB8AC3E}">
        <p14:creationId xmlns:p14="http://schemas.microsoft.com/office/powerpoint/2010/main" val="2925416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5FD9D-3D43-4A71-A556-1AFBCB559423}"/>
              </a:ext>
            </a:extLst>
          </p:cNvPr>
          <p:cNvSpPr txBox="1"/>
          <p:nvPr/>
        </p:nvSpPr>
        <p:spPr>
          <a:xfrm>
            <a:off x="-65433" y="435984"/>
            <a:ext cx="7711937" cy="3554819"/>
          </a:xfrm>
          <a:prstGeom prst="rect">
            <a:avLst/>
          </a:prstGeom>
          <a:noFill/>
        </p:spPr>
        <p:txBody>
          <a:bodyPr wrap="square">
            <a:spAutoFit/>
          </a:bodyPr>
          <a:lstStyle/>
          <a:p>
            <a:pPr algn="just"/>
            <a:r>
              <a:rPr lang="en-US" sz="2500" dirty="0">
                <a:latin typeface="Times New Roman" panose="02020603050405020304" pitchFamily="18" charset="0"/>
                <a:cs typeface="Times New Roman" panose="02020603050405020304" pitchFamily="18" charset="0"/>
              </a:rPr>
              <a:t>The Neolithic, also known as the "New Stone Age", was a time period roughly from 9000 BC to 5000 BC named because it was the last period of the age before wood working began. The tools available were made from natural materials including bone, hide, stone, wood, grasses, animal fibers, and the use of water. These tools were used by people to cut such as with the hand axe, chopper, adze, and celt. Also to scrape, chop such as with a flake tool, pound, pierce, roll, pull and leaver.</a:t>
            </a:r>
          </a:p>
        </p:txBody>
      </p:sp>
      <p:pic>
        <p:nvPicPr>
          <p:cNvPr id="4" name="Picture 3">
            <a:extLst>
              <a:ext uri="{FF2B5EF4-FFF2-40B4-BE49-F238E27FC236}">
                <a16:creationId xmlns:a16="http://schemas.microsoft.com/office/drawing/2014/main" id="{1F8361A8-DA4B-4E9F-B382-FFD7F7AB13EF}"/>
              </a:ext>
            </a:extLst>
          </p:cNvPr>
          <p:cNvPicPr>
            <a:picLocks noChangeAspect="1"/>
          </p:cNvPicPr>
          <p:nvPr/>
        </p:nvPicPr>
        <p:blipFill>
          <a:blip r:embed="rId2"/>
          <a:stretch>
            <a:fillRect/>
          </a:stretch>
        </p:blipFill>
        <p:spPr>
          <a:xfrm>
            <a:off x="7751692" y="0"/>
            <a:ext cx="3870463" cy="2814882"/>
          </a:xfrm>
          <a:prstGeom prst="rect">
            <a:avLst/>
          </a:prstGeom>
        </p:spPr>
      </p:pic>
      <p:pic>
        <p:nvPicPr>
          <p:cNvPr id="5" name="Picture 4">
            <a:extLst>
              <a:ext uri="{FF2B5EF4-FFF2-40B4-BE49-F238E27FC236}">
                <a16:creationId xmlns:a16="http://schemas.microsoft.com/office/drawing/2014/main" id="{73D2FFFA-6CCA-4E2A-8FE0-B005071AABF7}"/>
              </a:ext>
            </a:extLst>
          </p:cNvPr>
          <p:cNvPicPr>
            <a:picLocks noChangeAspect="1"/>
          </p:cNvPicPr>
          <p:nvPr/>
        </p:nvPicPr>
        <p:blipFill>
          <a:blip r:embed="rId3"/>
          <a:stretch>
            <a:fillRect/>
          </a:stretch>
        </p:blipFill>
        <p:spPr>
          <a:xfrm>
            <a:off x="160683" y="3990803"/>
            <a:ext cx="2993334" cy="1990567"/>
          </a:xfrm>
          <a:prstGeom prst="rect">
            <a:avLst/>
          </a:prstGeom>
        </p:spPr>
      </p:pic>
      <p:pic>
        <p:nvPicPr>
          <p:cNvPr id="6" name="Picture 5">
            <a:extLst>
              <a:ext uri="{FF2B5EF4-FFF2-40B4-BE49-F238E27FC236}">
                <a16:creationId xmlns:a16="http://schemas.microsoft.com/office/drawing/2014/main" id="{470300AE-7B6A-4771-8201-8B53259B3C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39331" y="3930237"/>
            <a:ext cx="2870354" cy="2875347"/>
          </a:xfrm>
          <a:prstGeom prst="rect">
            <a:avLst/>
          </a:prstGeom>
        </p:spPr>
      </p:pic>
      <p:pic>
        <p:nvPicPr>
          <p:cNvPr id="7" name="Picture 6">
            <a:extLst>
              <a:ext uri="{FF2B5EF4-FFF2-40B4-BE49-F238E27FC236}">
                <a16:creationId xmlns:a16="http://schemas.microsoft.com/office/drawing/2014/main" id="{0618443F-514D-4186-AA24-C36B624832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81811" y="2941361"/>
            <a:ext cx="2307844" cy="3446187"/>
          </a:xfrm>
          <a:prstGeom prst="rect">
            <a:avLst/>
          </a:prstGeom>
        </p:spPr>
      </p:pic>
      <p:sp>
        <p:nvSpPr>
          <p:cNvPr id="9" name="TextBox 8">
            <a:extLst>
              <a:ext uri="{FF2B5EF4-FFF2-40B4-BE49-F238E27FC236}">
                <a16:creationId xmlns:a16="http://schemas.microsoft.com/office/drawing/2014/main" id="{72AEA2A7-448D-4A81-9A76-98FAE16102A0}"/>
              </a:ext>
            </a:extLst>
          </p:cNvPr>
          <p:cNvSpPr txBox="1"/>
          <p:nvPr/>
        </p:nvSpPr>
        <p:spPr>
          <a:xfrm>
            <a:off x="79513" y="61127"/>
            <a:ext cx="6149008"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Neolithic construction</a:t>
            </a:r>
          </a:p>
        </p:txBody>
      </p:sp>
    </p:spTree>
    <p:extLst>
      <p:ext uri="{BB962C8B-B14F-4D97-AF65-F5344CB8AC3E}">
        <p14:creationId xmlns:p14="http://schemas.microsoft.com/office/powerpoint/2010/main" val="1420529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BA270C-B08F-4C9E-BC17-86239E2D3415}"/>
              </a:ext>
            </a:extLst>
          </p:cNvPr>
          <p:cNvSpPr txBox="1"/>
          <p:nvPr/>
        </p:nvSpPr>
        <p:spPr>
          <a:xfrm>
            <a:off x="-1" y="0"/>
            <a:ext cx="12192001"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Neolithic architecture ranged from tents to megaliths (large stone formations) and rocky architecture with temples, tombs, and dwellings. The most notable Neolithic structure in Western Europe is the symbolic megalith known as Stonehenge, which demonstrates the methods of wooden construction by some archaeologists, such as </a:t>
            </a:r>
            <a:r>
              <a:rPr lang="en-US" sz="2400" dirty="0" err="1">
                <a:latin typeface="Times New Roman" panose="02020603050405020304" pitchFamily="18" charset="0"/>
                <a:cs typeface="Times New Roman" panose="02020603050405020304" pitchFamily="18" charset="0"/>
              </a:rPr>
              <a:t>Woodhenge</a:t>
            </a:r>
            <a:r>
              <a:rPr lang="en-US" sz="2400" dirty="0">
                <a:latin typeface="Times New Roman" panose="02020603050405020304" pitchFamily="18" charset="0"/>
                <a:cs typeface="Times New Roman" panose="02020603050405020304" pitchFamily="18" charset="0"/>
              </a:rPr>
              <a:t>.</a:t>
            </a:r>
          </a:p>
        </p:txBody>
      </p:sp>
      <p:pic>
        <p:nvPicPr>
          <p:cNvPr id="2050" name="Picture 2">
            <a:extLst>
              <a:ext uri="{FF2B5EF4-FFF2-40B4-BE49-F238E27FC236}">
                <a16:creationId xmlns:a16="http://schemas.microsoft.com/office/drawing/2014/main" id="{65AA96B7-6A5B-4526-B50C-129556B066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147" y="1714499"/>
            <a:ext cx="5930348" cy="4447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EBA699-559C-4989-8CBF-79BBE3ED9BF5}"/>
              </a:ext>
            </a:extLst>
          </p:cNvPr>
          <p:cNvPicPr>
            <a:picLocks noChangeAspect="1"/>
          </p:cNvPicPr>
          <p:nvPr/>
        </p:nvPicPr>
        <p:blipFill>
          <a:blip r:embed="rId3"/>
          <a:stretch>
            <a:fillRect/>
          </a:stretch>
        </p:blipFill>
        <p:spPr>
          <a:xfrm>
            <a:off x="6122507" y="1714498"/>
            <a:ext cx="5930348" cy="4447761"/>
          </a:xfrm>
          <a:prstGeom prst="rect">
            <a:avLst/>
          </a:prstGeom>
        </p:spPr>
      </p:pic>
    </p:spTree>
    <p:extLst>
      <p:ext uri="{BB962C8B-B14F-4D97-AF65-F5344CB8AC3E}">
        <p14:creationId xmlns:p14="http://schemas.microsoft.com/office/powerpoint/2010/main" val="858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BCE39B-F952-478D-AF25-115E99E59069}"/>
              </a:ext>
            </a:extLst>
          </p:cNvPr>
          <p:cNvSpPr txBox="1"/>
          <p:nvPr/>
        </p:nvSpPr>
        <p:spPr>
          <a:xfrm>
            <a:off x="0" y="0"/>
            <a:ext cx="5870713"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Copper Age and Bronze Age construction</a:t>
            </a:r>
          </a:p>
        </p:txBody>
      </p:sp>
      <p:sp>
        <p:nvSpPr>
          <p:cNvPr id="5" name="TextBox 4">
            <a:extLst>
              <a:ext uri="{FF2B5EF4-FFF2-40B4-BE49-F238E27FC236}">
                <a16:creationId xmlns:a16="http://schemas.microsoft.com/office/drawing/2014/main" id="{F0DCD337-311F-42C0-AE11-B51DD20411F2}"/>
              </a:ext>
            </a:extLst>
          </p:cNvPr>
          <p:cNvSpPr txBox="1"/>
          <p:nvPr/>
        </p:nvSpPr>
        <p:spPr>
          <a:xfrm>
            <a:off x="-1" y="461665"/>
            <a:ext cx="6334539" cy="5632311"/>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The Copper Age is the early part of the Bronze Age. Bronze is made when tin is added to copper, and brass is copper with zinc. Copper came into use before 5,000 BC and bronze around 3,100 BC, although the times vary by region. Copper and bronze were used for the same types of tools as stone such as axes and chisels, but the new, less brittle, more durable material cut better. Bronze was cast into desired shapes and if damaged could be recast. A new tool developed in the copper age is the saw. Other uses of copper and bronze were to "harden" the cutting edge of tools such as the Egyptians using copper and bronze points for working soft stone including quarrying blocks and making rock-cut architecture.</a:t>
            </a:r>
          </a:p>
        </p:txBody>
      </p:sp>
      <p:pic>
        <p:nvPicPr>
          <p:cNvPr id="6" name="Picture 5">
            <a:extLst>
              <a:ext uri="{FF2B5EF4-FFF2-40B4-BE49-F238E27FC236}">
                <a16:creationId xmlns:a16="http://schemas.microsoft.com/office/drawing/2014/main" id="{552272FF-B853-4B85-90D4-85B0A5813FE4}"/>
              </a:ext>
            </a:extLst>
          </p:cNvPr>
          <p:cNvPicPr>
            <a:picLocks noChangeAspect="1"/>
          </p:cNvPicPr>
          <p:nvPr/>
        </p:nvPicPr>
        <p:blipFill>
          <a:blip r:embed="rId2"/>
          <a:stretch>
            <a:fillRect/>
          </a:stretch>
        </p:blipFill>
        <p:spPr>
          <a:xfrm>
            <a:off x="6660667" y="0"/>
            <a:ext cx="5014499" cy="3441686"/>
          </a:xfrm>
          <a:prstGeom prst="rect">
            <a:avLst/>
          </a:prstGeom>
        </p:spPr>
      </p:pic>
      <p:pic>
        <p:nvPicPr>
          <p:cNvPr id="7" name="Picture 6">
            <a:extLst>
              <a:ext uri="{FF2B5EF4-FFF2-40B4-BE49-F238E27FC236}">
                <a16:creationId xmlns:a16="http://schemas.microsoft.com/office/drawing/2014/main" id="{66838105-5C19-4D10-A84F-BD0262ECAE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4539" y="3622867"/>
            <a:ext cx="5632173" cy="2354104"/>
          </a:xfrm>
          <a:prstGeom prst="rect">
            <a:avLst/>
          </a:prstGeom>
        </p:spPr>
      </p:pic>
    </p:spTree>
    <p:extLst>
      <p:ext uri="{BB962C8B-B14F-4D97-AF65-F5344CB8AC3E}">
        <p14:creationId xmlns:p14="http://schemas.microsoft.com/office/powerpoint/2010/main" val="288335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9F8EF6-E9F6-47DC-B887-15E5EF7EC2AA}"/>
              </a:ext>
            </a:extLst>
          </p:cNvPr>
          <p:cNvSpPr txBox="1"/>
          <p:nvPr/>
        </p:nvSpPr>
        <p:spPr>
          <a:xfrm>
            <a:off x="0" y="0"/>
            <a:ext cx="12192000" cy="1631216"/>
          </a:xfrm>
          <a:prstGeom prst="rect">
            <a:avLst/>
          </a:prstGeom>
          <a:noFill/>
        </p:spPr>
        <p:txBody>
          <a:bodyPr wrap="square">
            <a:spAutoFit/>
          </a:bodyPr>
          <a:lstStyle/>
          <a:p>
            <a:pPr algn="just"/>
            <a:r>
              <a:rPr lang="en-US" sz="2500" dirty="0">
                <a:latin typeface="Times New Roman" panose="02020603050405020304" pitchFamily="18" charset="0"/>
                <a:cs typeface="Times New Roman" panose="02020603050405020304" pitchFamily="18" charset="0"/>
              </a:rPr>
              <a:t>During the Bronze Age the corbelled arch came into use such as for beehive tombs. The wheel came into use but was not common until much later. Heavy loads were moved on boats, sledges (a primitive sled) or on rollers. The Egyptians began building stone temples with the post and lintel construction method and the Greeks and Romans followed this style.</a:t>
            </a:r>
          </a:p>
        </p:txBody>
      </p:sp>
      <p:pic>
        <p:nvPicPr>
          <p:cNvPr id="4" name="Picture 3">
            <a:extLst>
              <a:ext uri="{FF2B5EF4-FFF2-40B4-BE49-F238E27FC236}">
                <a16:creationId xmlns:a16="http://schemas.microsoft.com/office/drawing/2014/main" id="{763011FE-7C19-405D-82C4-78CB64F4B419}"/>
              </a:ext>
            </a:extLst>
          </p:cNvPr>
          <p:cNvPicPr>
            <a:picLocks noChangeAspect="1"/>
          </p:cNvPicPr>
          <p:nvPr/>
        </p:nvPicPr>
        <p:blipFill>
          <a:blip r:embed="rId2"/>
          <a:stretch>
            <a:fillRect/>
          </a:stretch>
        </p:blipFill>
        <p:spPr>
          <a:xfrm>
            <a:off x="371060" y="1631216"/>
            <a:ext cx="3750365" cy="2370031"/>
          </a:xfrm>
          <a:prstGeom prst="rect">
            <a:avLst/>
          </a:prstGeom>
        </p:spPr>
      </p:pic>
      <p:pic>
        <p:nvPicPr>
          <p:cNvPr id="5" name="Picture 4">
            <a:extLst>
              <a:ext uri="{FF2B5EF4-FFF2-40B4-BE49-F238E27FC236}">
                <a16:creationId xmlns:a16="http://schemas.microsoft.com/office/drawing/2014/main" id="{1F2A55A1-863C-4571-9BB4-B026B5332772}"/>
              </a:ext>
            </a:extLst>
          </p:cNvPr>
          <p:cNvPicPr>
            <a:picLocks noChangeAspect="1"/>
          </p:cNvPicPr>
          <p:nvPr/>
        </p:nvPicPr>
        <p:blipFill>
          <a:blip r:embed="rId3"/>
          <a:stretch>
            <a:fillRect/>
          </a:stretch>
        </p:blipFill>
        <p:spPr>
          <a:xfrm>
            <a:off x="371061" y="4001247"/>
            <a:ext cx="3750365" cy="2812774"/>
          </a:xfrm>
          <a:prstGeom prst="rect">
            <a:avLst/>
          </a:prstGeom>
        </p:spPr>
      </p:pic>
      <p:pic>
        <p:nvPicPr>
          <p:cNvPr id="6" name="Picture 5">
            <a:extLst>
              <a:ext uri="{FF2B5EF4-FFF2-40B4-BE49-F238E27FC236}">
                <a16:creationId xmlns:a16="http://schemas.microsoft.com/office/drawing/2014/main" id="{92638083-44D8-4145-86D4-DD213D09838B}"/>
              </a:ext>
            </a:extLst>
          </p:cNvPr>
          <p:cNvPicPr>
            <a:picLocks noChangeAspect="1"/>
          </p:cNvPicPr>
          <p:nvPr/>
        </p:nvPicPr>
        <p:blipFill>
          <a:blip r:embed="rId4"/>
          <a:stretch>
            <a:fillRect/>
          </a:stretch>
        </p:blipFill>
        <p:spPr>
          <a:xfrm>
            <a:off x="6096000" y="2402979"/>
            <a:ext cx="4794802" cy="3196535"/>
          </a:xfrm>
          <a:prstGeom prst="rect">
            <a:avLst/>
          </a:prstGeom>
        </p:spPr>
      </p:pic>
    </p:spTree>
    <p:extLst>
      <p:ext uri="{BB962C8B-B14F-4D97-AF65-F5344CB8AC3E}">
        <p14:creationId xmlns:p14="http://schemas.microsoft.com/office/powerpoint/2010/main" val="427620800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831</TotalTime>
  <Words>1705</Words>
  <Application>Microsoft Office PowerPoint</Application>
  <PresentationFormat>Широкоэкранный</PresentationFormat>
  <Paragraphs>61</Paragraphs>
  <Slides>21</Slides>
  <Notes>0</Notes>
  <HiddenSlides>0</HiddenSlides>
  <MMClips>3</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Calibri</vt:lpstr>
      <vt:lpstr>Calibri Light</vt:lpstr>
      <vt:lpstr>Times New Roman</vt:lpstr>
      <vt:lpstr>Retrospect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Рубина Наталия</cp:lastModifiedBy>
  <cp:revision>4</cp:revision>
  <dcterms:created xsi:type="dcterms:W3CDTF">2022-03-18T04:36:09Z</dcterms:created>
  <dcterms:modified xsi:type="dcterms:W3CDTF">2022-06-11T19:45:09Z</dcterms:modified>
</cp:coreProperties>
</file>