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82" r:id="rId3"/>
    <p:sldId id="283" r:id="rId4"/>
    <p:sldId id="284" r:id="rId5"/>
    <p:sldId id="342" r:id="rId6"/>
    <p:sldId id="258" r:id="rId7"/>
    <p:sldId id="289" r:id="rId8"/>
    <p:sldId id="265" r:id="rId9"/>
    <p:sldId id="393" r:id="rId10"/>
    <p:sldId id="394" r:id="rId11"/>
    <p:sldId id="336" r:id="rId12"/>
    <p:sldId id="355" r:id="rId13"/>
    <p:sldId id="346" r:id="rId14"/>
    <p:sldId id="347" r:id="rId15"/>
    <p:sldId id="362" r:id="rId16"/>
    <p:sldId id="364" r:id="rId17"/>
    <p:sldId id="367" r:id="rId18"/>
    <p:sldId id="368" r:id="rId19"/>
    <p:sldId id="369" r:id="rId20"/>
    <p:sldId id="370" r:id="rId21"/>
    <p:sldId id="379" r:id="rId22"/>
    <p:sldId id="386" r:id="rId23"/>
    <p:sldId id="365" r:id="rId24"/>
    <p:sldId id="387" r:id="rId25"/>
    <p:sldId id="366" r:id="rId26"/>
    <p:sldId id="348" r:id="rId27"/>
    <p:sldId id="349" r:id="rId28"/>
    <p:sldId id="350" r:id="rId29"/>
    <p:sldId id="388" r:id="rId30"/>
    <p:sldId id="389" r:id="rId31"/>
    <p:sldId id="262"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AB"/>
    <a:srgbClr val="FFF1C5"/>
    <a:srgbClr val="FFE89F"/>
    <a:srgbClr val="FFD8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80" autoAdjust="0"/>
  </p:normalViewPr>
  <p:slideViewPr>
    <p:cSldViewPr snapToGrid="0">
      <p:cViewPr varScale="1">
        <p:scale>
          <a:sx n="82" d="100"/>
          <a:sy n="82" d="100"/>
        </p:scale>
        <p:origin x="691"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8BF24-AA57-4AFB-94A2-71EEEB34E3BD}" type="datetimeFigureOut">
              <a:rPr lang="ru-RU" smtClean="0"/>
              <a:pPr/>
              <a:t>31.03.2023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F059C-7D02-4742-92BC-42BA0554909C}" type="slidenum">
              <a:rPr lang="ru-RU" smtClean="0"/>
              <a:pPr/>
              <a:t>‹#›</a:t>
            </a:fld>
            <a:endParaRPr lang="ru-RU"/>
          </a:p>
        </p:txBody>
      </p:sp>
    </p:spTree>
    <p:extLst>
      <p:ext uri="{BB962C8B-B14F-4D97-AF65-F5344CB8AC3E}">
        <p14:creationId xmlns:p14="http://schemas.microsoft.com/office/powerpoint/2010/main" val="51612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0C4422A5-CEDE-4C18-9D95-30077E5EA8F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914402"/>
            <a:ext cx="27432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914402"/>
            <a:ext cx="80264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4422A5-CEDE-4C18-9D95-30077E5EA8F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4422A5-CEDE-4C18-9D95-30077E5EA8FA}" type="slidenum">
              <a:rPr lang="ru-RU" smtClean="0"/>
              <a:pPr/>
              <a:t>‹#›</a:t>
            </a:fld>
            <a:endParaRPr lang="ru-RU"/>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9AE2BBE-10D4-418B-9D99-7EA86641ED2F}"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10769600" y="6356351"/>
            <a:ext cx="812800" cy="365125"/>
          </a:xfrm>
        </p:spPr>
        <p:txBody>
          <a:bodyPr/>
          <a:lstStyle/>
          <a:p>
            <a:fld id="{0C4422A5-CEDE-4C18-9D95-30077E5EA8FA}" type="slidenum">
              <a:rPr lang="ru-RU" smtClean="0"/>
              <a:pPr/>
              <a:t>‹#›</a:t>
            </a:fld>
            <a:endParaRPr lang="ru-RU"/>
          </a:p>
        </p:txBody>
      </p:sp>
      <p:sp>
        <p:nvSpPr>
          <p:cNvPr id="3" name="Рисунок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9AE2BBE-10D4-418B-9D99-7EA86641ED2F}" type="datetimeFigureOut">
              <a:rPr lang="ru-RU" smtClean="0"/>
              <a:pPr/>
              <a:t>31.03.2023</a:t>
            </a:fld>
            <a:endParaRPr lang="ru-RU"/>
          </a:p>
        </p:txBody>
      </p:sp>
      <p:sp>
        <p:nvSpPr>
          <p:cNvPr id="22" name="Нижний колонтитул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4422A5-CEDE-4C18-9D95-30077E5EA8FA}" type="slidenum">
              <a:rPr lang="ru-RU" smtClean="0"/>
              <a:pPr/>
              <a:t>‹#›</a:t>
            </a:fld>
            <a:endParaRPr lang="ru-RU"/>
          </a:p>
        </p:txBody>
      </p:sp>
      <p:grpSp>
        <p:nvGrpSpPr>
          <p:cNvPr id="2" name="Группа 1"/>
          <p:cNvGrpSpPr/>
          <p:nvPr/>
        </p:nvGrpSpPr>
        <p:grpSpPr>
          <a:xfrm>
            <a:off x="-25356" y="202408"/>
            <a:ext cx="12240731"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14" name="Прямоугольник 13">
            <a:extLst>
              <a:ext uri="{FF2B5EF4-FFF2-40B4-BE49-F238E27FC236}">
                <a16:creationId xmlns:a16="http://schemas.microsoft.com/office/drawing/2014/main" id="{6EE3B92E-E4E9-40AF-9900-E126E6C8D6EA}"/>
              </a:ext>
            </a:extLst>
          </p:cNvPr>
          <p:cNvSpPr/>
          <p:nvPr userDrawn="1"/>
        </p:nvSpPr>
        <p:spPr>
          <a:xfrm>
            <a:off x="0" y="0"/>
            <a:ext cx="12192000" cy="6858000"/>
          </a:xfrm>
          <a:prstGeom prst="rect">
            <a:avLst/>
          </a:prstGeom>
          <a:solidFill>
            <a:srgbClr val="FFE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Рамка 14">
            <a:extLst>
              <a:ext uri="{FF2B5EF4-FFF2-40B4-BE49-F238E27FC236}">
                <a16:creationId xmlns:a16="http://schemas.microsoft.com/office/drawing/2014/main" id="{1DA028C8-1325-4FC8-B28D-8987480C588C}"/>
              </a:ext>
            </a:extLst>
          </p:cNvPr>
          <p:cNvSpPr/>
          <p:nvPr userDrawn="1"/>
        </p:nvSpPr>
        <p:spPr>
          <a:xfrm>
            <a:off x="0" y="0"/>
            <a:ext cx="12192000" cy="6858000"/>
          </a:xfrm>
          <a:prstGeom prst="frame">
            <a:avLst>
              <a:gd name="adj1" fmla="val 2173"/>
            </a:avLst>
          </a:prstGeom>
          <a:pattFill prst="pct80">
            <a:fgClr>
              <a:schemeClr val="accent1"/>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salik.biz/articles/61222-kakimi-mogli-byt-letatelnye-apparaty-bogov-ili-vysokorazvitoi-civilizacii-proshlogo.html?utm_referrer=https://yandex.r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u.wikipedia.org/wiki/%D0%94%D1%80%D0%B5%D0%B2%D0%BD%D1%8F%D1%8F_%D0%9C%D0%B0%D0%BA%D0%B5%D0%B4%D0%BE%D0%BD%D0%B8%D1%8F" TargetMode="External"/><Relationship Id="rId7" Type="http://schemas.openxmlformats.org/officeDocument/2006/relationships/image" Target="../media/image5.jpeg"/><Relationship Id="rId2" Type="http://schemas.openxmlformats.org/officeDocument/2006/relationships/hyperlink" Target="https://ru.wikipedia.org/wiki/%D0%9C%D0%B0%D0%BA%D0%B5%D0%B4%D0%BE%D0%BD%D1%81%D0%BA%D0%B8%D0%B5_%D1%86%D0%B0%D1%80%D0%B8"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s://ru.wikipedia.org/wiki/%D0%90%D1%80%D0%B3%D0%B5%D0%B0%D0%B4%D1%8B"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углы 2">
            <a:extLst>
              <a:ext uri="{FF2B5EF4-FFF2-40B4-BE49-F238E27FC236}">
                <a16:creationId xmlns:a16="http://schemas.microsoft.com/office/drawing/2014/main" id="{0BF697F1-DAFB-46B6-8A51-6CC22BA66092}"/>
              </a:ext>
            </a:extLst>
          </p:cNvPr>
          <p:cNvSpPr/>
          <p:nvPr/>
        </p:nvSpPr>
        <p:spPr>
          <a:xfrm>
            <a:off x="3684955" y="1733884"/>
            <a:ext cx="6099350" cy="2048164"/>
          </a:xfrm>
          <a:prstGeom prst="roundRect">
            <a:avLst/>
          </a:prstGeom>
          <a:solidFill>
            <a:srgbClr val="7030A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1" dirty="0">
              <a:ln>
                <a:solidFill>
                  <a:schemeClr val="tx1"/>
                </a:solidFill>
              </a:ln>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0" y="74711"/>
            <a:ext cx="22955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4017818" y="2124017"/>
            <a:ext cx="5855855"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Номинация </a:t>
            </a:r>
            <a:r>
              <a:rPr kumimoji="0" lang="ru-RU" sz="32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Исследования</a:t>
            </a:r>
            <a:r>
              <a:rPr kumimoji="0" lang="ru-RU" sz="3200" b="1" i="0" u="sng" strike="noStrike" cap="none" normalizeH="0" baseline="0" dirty="0" smtClean="0">
                <a:ln>
                  <a:noFill/>
                </a:ln>
                <a:solidFill>
                  <a:schemeClr val="tx1"/>
                </a:solidFill>
                <a:effectLst/>
                <a:latin typeface="Calibri"/>
                <a:ea typeface="Calibri" pitchFamily="34" charset="0"/>
                <a:cs typeface="Times New Roman" pitchFamily="18" charset="0"/>
              </a:rPr>
              <a:t>»</a:t>
            </a:r>
          </a:p>
          <a:p>
            <a:pPr lvl="0" fontAlgn="base">
              <a:spcBef>
                <a:spcPct val="0"/>
              </a:spcBef>
              <a:spcAft>
                <a:spcPct val="0"/>
              </a:spcAft>
            </a:pPr>
            <a:r>
              <a:rPr lang="ru-RU" b="1" dirty="0"/>
              <a:t>Задание </a:t>
            </a:r>
            <a:r>
              <a:rPr lang="ru-RU" b="1" dirty="0" smtClean="0"/>
              <a:t>1</a:t>
            </a:r>
          </a:p>
          <a:p>
            <a:pPr lvl="0" fontAlgn="base">
              <a:spcBef>
                <a:spcPct val="0"/>
              </a:spcBef>
              <a:spcAft>
                <a:spcPct val="0"/>
              </a:spcAft>
            </a:pPr>
            <a:r>
              <a:rPr kumimoji="0" lang="ru-RU" b="1" i="0" u="none" strike="noStrike" cap="none" normalizeH="0" baseline="0" dirty="0" smtClean="0">
                <a:ln>
                  <a:noFill/>
                </a:ln>
                <a:solidFill>
                  <a:schemeClr val="tx1"/>
                </a:solidFill>
                <a:effectLst/>
                <a:latin typeface="Arial" pitchFamily="34" charset="0"/>
                <a:cs typeface="Arial" pitchFamily="34" charset="0"/>
              </a:rPr>
              <a:t>Первая часть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9" name="Picture 3" descr="C:\Users\Георгий\Desktop\для самолётов\samolet.jpg"/>
          <p:cNvPicPr>
            <a:picLocks noChangeAspect="1" noChangeArrowheads="1"/>
          </p:cNvPicPr>
          <p:nvPr/>
        </p:nvPicPr>
        <p:blipFill>
          <a:blip r:embed="rId2" cstate="print"/>
          <a:srcRect/>
          <a:stretch>
            <a:fillRect/>
          </a:stretch>
        </p:blipFill>
        <p:spPr bwMode="auto">
          <a:xfrm>
            <a:off x="408913" y="762994"/>
            <a:ext cx="3276042" cy="3276042"/>
          </a:xfrm>
          <a:prstGeom prst="rect">
            <a:avLst/>
          </a:prstGeom>
          <a:noFill/>
        </p:spPr>
      </p:pic>
      <p:sp>
        <p:nvSpPr>
          <p:cNvPr id="4" name="Прямоугольник 3"/>
          <p:cNvSpPr/>
          <p:nvPr/>
        </p:nvSpPr>
        <p:spPr>
          <a:xfrm>
            <a:off x="3047999" y="382488"/>
            <a:ext cx="8603531" cy="1043619"/>
          </a:xfrm>
          <a:prstGeom prst="rect">
            <a:avLst/>
          </a:prstGeom>
        </p:spPr>
        <p:txBody>
          <a:bodyPr wrap="square">
            <a:spAutoFit/>
          </a:bodyPr>
          <a:lstStyle/>
          <a:p>
            <a:pPr marL="449580" algn="r">
              <a:lnSpc>
                <a:spcPct val="115000"/>
              </a:lnSpc>
              <a:spcAft>
                <a:spcPts val="0"/>
              </a:spcAft>
            </a:pPr>
            <a:r>
              <a:rPr lang="ru-RU" sz="2800" b="1" dirty="0">
                <a:ln w="22225">
                  <a:solidFill>
                    <a:schemeClr val="accent2"/>
                  </a:solidFill>
                  <a:prstDash val="solid"/>
                </a:ln>
                <a:solidFill>
                  <a:schemeClr val="accent2">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Кубок ТРИЗ-Саммита – 2022/2023</a:t>
            </a:r>
          </a:p>
          <a:p>
            <a:pPr algn="r">
              <a:lnSpc>
                <a:spcPct val="115000"/>
              </a:lnSpc>
              <a:spcAft>
                <a:spcPts val="0"/>
              </a:spcAft>
            </a:pPr>
            <a:r>
              <a:rPr lang="ru-RU" sz="2800" b="1" u="sng" dirty="0">
                <a:ln w="22225">
                  <a:solidFill>
                    <a:schemeClr val="accent2"/>
                  </a:solidFill>
                  <a:prstDash val="solid"/>
                </a:ln>
                <a:solidFill>
                  <a:schemeClr val="accent2">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rPr>
              <a:t>Категория 8–10 лет </a:t>
            </a:r>
            <a:endParaRPr lang="ru-RU" sz="2800" b="1" dirty="0">
              <a:ln w="22225">
                <a:solidFill>
                  <a:schemeClr val="accent2"/>
                </a:solidFill>
                <a:prstDash val="solid"/>
              </a:ln>
              <a:solidFill>
                <a:schemeClr val="accent2">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900219" y="4232285"/>
            <a:ext cx="8839200" cy="2308324"/>
          </a:xfrm>
          <a:prstGeom prst="rect">
            <a:avLst/>
          </a:prstGeom>
        </p:spPr>
        <p:txBody>
          <a:bodyPr wrap="square">
            <a:spAutoFit/>
          </a:bodyPr>
          <a:lstStyle/>
          <a:p>
            <a:r>
              <a:rPr lang="ru-RU" sz="2400" b="1" dirty="0" smtClean="0">
                <a:ln w="22225">
                  <a:solidFill>
                    <a:schemeClr val="accent2"/>
                  </a:solidFill>
                  <a:prstDash val="solid"/>
                </a:ln>
                <a:solidFill>
                  <a:srgbClr val="7030A0"/>
                </a:solidFill>
                <a:latin typeface="Times New Roman" panose="02020603050405020304" pitchFamily="18" charset="0"/>
              </a:rPr>
              <a:t>Работу выполнили: </a:t>
            </a:r>
            <a:r>
              <a:rPr lang="ru-RU" sz="2400" b="1" dirty="0" err="1" smtClean="0">
                <a:ln w="22225">
                  <a:solidFill>
                    <a:schemeClr val="accent2"/>
                  </a:solidFill>
                  <a:prstDash val="solid"/>
                </a:ln>
                <a:solidFill>
                  <a:srgbClr val="7030A0"/>
                </a:solidFill>
                <a:latin typeface="Times New Roman" panose="02020603050405020304" pitchFamily="18" charset="0"/>
              </a:rPr>
              <a:t>Ковыляев</a:t>
            </a:r>
            <a:r>
              <a:rPr lang="ru-RU" sz="2400" b="1" dirty="0" smtClean="0">
                <a:ln w="22225">
                  <a:solidFill>
                    <a:schemeClr val="accent2"/>
                  </a:solidFill>
                  <a:prstDash val="solid"/>
                </a:ln>
                <a:solidFill>
                  <a:srgbClr val="7030A0"/>
                </a:solidFill>
                <a:latin typeface="Times New Roman" panose="02020603050405020304" pitchFamily="18" charset="0"/>
              </a:rPr>
              <a:t> Захар, Двойникова Вероника, </a:t>
            </a:r>
            <a:r>
              <a:rPr lang="ru-RU" sz="2400" b="1" dirty="0" err="1" smtClean="0">
                <a:ln w="22225">
                  <a:solidFill>
                    <a:schemeClr val="accent2"/>
                  </a:solidFill>
                  <a:prstDash val="solid"/>
                </a:ln>
                <a:solidFill>
                  <a:srgbClr val="7030A0"/>
                </a:solidFill>
                <a:latin typeface="Times New Roman" panose="02020603050405020304" pitchFamily="18" charset="0"/>
              </a:rPr>
              <a:t>Испуганов</a:t>
            </a:r>
            <a:r>
              <a:rPr lang="ru-RU" sz="2400" b="1" dirty="0" smtClean="0">
                <a:ln w="22225">
                  <a:solidFill>
                    <a:schemeClr val="accent2"/>
                  </a:solidFill>
                  <a:prstDash val="solid"/>
                </a:ln>
                <a:solidFill>
                  <a:srgbClr val="7030A0"/>
                </a:solidFill>
                <a:latin typeface="Times New Roman" panose="02020603050405020304" pitchFamily="18" charset="0"/>
              </a:rPr>
              <a:t> Артём - ученики 3 класса Филиала МБОУ СОШ с. Посёлки-ООШ с. Никольское Кузнецкого района Пензенской области</a:t>
            </a:r>
          </a:p>
          <a:p>
            <a:endParaRPr lang="ru-RU" sz="2400" b="1" dirty="0">
              <a:ln w="22225">
                <a:solidFill>
                  <a:schemeClr val="accent2"/>
                </a:solidFill>
                <a:prstDash val="solid"/>
              </a:ln>
              <a:solidFill>
                <a:srgbClr val="7030A0"/>
              </a:solidFill>
              <a:latin typeface="Times New Roman" panose="02020603050405020304" pitchFamily="18" charset="0"/>
            </a:endParaRPr>
          </a:p>
          <a:p>
            <a:r>
              <a:rPr lang="ru-RU" sz="2400" b="1" dirty="0" smtClean="0">
                <a:ln w="22225">
                  <a:solidFill>
                    <a:schemeClr val="accent2"/>
                  </a:solidFill>
                  <a:prstDash val="solid"/>
                </a:ln>
                <a:solidFill>
                  <a:srgbClr val="7030A0"/>
                </a:solidFill>
                <a:latin typeface="Times New Roman" panose="02020603050405020304" pitchFamily="18" charset="0"/>
              </a:rPr>
              <a:t>Руководитель: </a:t>
            </a:r>
            <a:r>
              <a:rPr lang="ru-RU" sz="2400" b="1" dirty="0" err="1" smtClean="0">
                <a:ln w="22225">
                  <a:solidFill>
                    <a:schemeClr val="accent2"/>
                  </a:solidFill>
                  <a:prstDash val="solid"/>
                </a:ln>
                <a:solidFill>
                  <a:srgbClr val="7030A0"/>
                </a:solidFill>
                <a:latin typeface="Times New Roman" panose="02020603050405020304" pitchFamily="18" charset="0"/>
              </a:rPr>
              <a:t>Стешкина</a:t>
            </a:r>
            <a:r>
              <a:rPr lang="ru-RU" sz="2400" b="1" dirty="0" smtClean="0">
                <a:ln w="22225">
                  <a:solidFill>
                    <a:schemeClr val="accent2"/>
                  </a:solidFill>
                  <a:prstDash val="solid"/>
                </a:ln>
                <a:solidFill>
                  <a:srgbClr val="7030A0"/>
                </a:solidFill>
                <a:latin typeface="Times New Roman" panose="02020603050405020304" pitchFamily="18" charset="0"/>
              </a:rPr>
              <a:t> Светлана Георгиевна</a:t>
            </a:r>
            <a:endParaRPr lang="ru-RU" sz="2400" b="1" dirty="0">
              <a:ln w="22225">
                <a:solidFill>
                  <a:schemeClr val="accent2"/>
                </a:solidFill>
                <a:prstDash val="solid"/>
              </a:ln>
              <a:solidFill>
                <a:srgbClr val="7030A0"/>
              </a:solidFill>
            </a:endParaRPr>
          </a:p>
        </p:txBody>
      </p:sp>
    </p:spTree>
    <p:extLst>
      <p:ext uri="{BB962C8B-B14F-4D97-AF65-F5344CB8AC3E}">
        <p14:creationId xmlns:p14="http://schemas.microsoft.com/office/powerpoint/2010/main" val="5507549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latin typeface="Times New Roman" panose="02020603050405020304" pitchFamily="18" charset="0"/>
                <a:cs typeface="Times New Roman" panose="02020603050405020304" pitchFamily="18" charset="0"/>
              </a:rPr>
              <a:t>В</a:t>
            </a:r>
            <a:r>
              <a:rPr lang="ru-RU" sz="3600" b="1" dirty="0" smtClean="0">
                <a:latin typeface="Times New Roman" panose="02020603050405020304" pitchFamily="18" charset="0"/>
                <a:cs typeface="Times New Roman" panose="02020603050405020304" pitchFamily="18" charset="0"/>
              </a:rPr>
              <a:t>озникает </a:t>
            </a:r>
            <a:r>
              <a:rPr lang="ru-RU" sz="3600" b="1" dirty="0">
                <a:latin typeface="Times New Roman" panose="02020603050405020304" pitchFamily="18" charset="0"/>
                <a:cs typeface="Times New Roman" panose="02020603050405020304" pitchFamily="18" charset="0"/>
              </a:rPr>
              <a:t>вопрос, для чего Дедалу понадобились еще и перья?</a:t>
            </a:r>
          </a:p>
        </p:txBody>
      </p:sp>
      <p:sp>
        <p:nvSpPr>
          <p:cNvPr id="3" name="Объект 2"/>
          <p:cNvSpPr>
            <a:spLocks noGrp="1"/>
          </p:cNvSpPr>
          <p:nvPr>
            <p:ph idx="1"/>
          </p:nvPr>
        </p:nvSpPr>
        <p:spPr>
          <a:xfrm>
            <a:off x="175491" y="1935480"/>
            <a:ext cx="11683999" cy="4389120"/>
          </a:xfrm>
        </p:spPr>
        <p:txBody>
          <a:bodyPr>
            <a:noAutofit/>
          </a:bodyPr>
          <a:lstStyle/>
          <a:p>
            <a:r>
              <a:rPr lang="ru-RU" sz="2000" dirty="0">
                <a:latin typeface="Times New Roman" panose="02020603050405020304" pitchFamily="18" charset="0"/>
                <a:cs typeface="Times New Roman" panose="02020603050405020304" pitchFamily="18" charset="0"/>
              </a:rPr>
              <a:t>Подъемная сила птичьего крыла феноменальна. В настоящее время учеными, согласно И. Б. </a:t>
            </a:r>
            <a:r>
              <a:rPr lang="ru-RU" sz="2000" dirty="0" err="1">
                <a:latin typeface="Times New Roman" panose="02020603050405020304" pitchFamily="18" charset="0"/>
                <a:cs typeface="Times New Roman" panose="02020603050405020304" pitchFamily="18" charset="0"/>
              </a:rPr>
              <a:t>Листеницкому</a:t>
            </a:r>
            <a:r>
              <a:rPr lang="ru-RU" sz="2000" dirty="0">
                <a:latin typeface="Times New Roman" panose="02020603050405020304" pitchFamily="18" charset="0"/>
                <a:cs typeface="Times New Roman" panose="02020603050405020304" pitchFamily="18" charset="0"/>
              </a:rPr>
              <a:t>, изучено более 20 эффектов живого крыла. Одни повышают подъемную силу, другие уравновешивают крыло в движущемся потоке воздуха и т. д. Перелистывая страницы истории, находим факты, когда авиационная наука возвращалась к «патентному бюро» природы. Французские авиаконструкторы, чтобы устранить вредную вибрацию крыла самолета, использовали для смягчения стекания турбулентных воздушных потоков с крыла концевые перья, скопировав строение крыла грифа Таким образом, Дедал, создавая искусственные крылья, не имел причин для отказа от птичьих перьев. Его оперенный аппарат не боялся ни высокой приморской влажности, ни дождя, ни соленых морских брызг, ни быстрого северного ветра Исходя из веса системы «аппарат— человек» 90—100 кг, можно определить и вес еще одной части аппарата: деревянной силовой рамы крыла. Вес перьев на одной стороне крыла 5 кг. Вес уместного теперь здесь </a:t>
            </a:r>
            <a:r>
              <a:rPr lang="ru-RU" sz="2000" dirty="0" err="1">
                <a:latin typeface="Times New Roman" panose="02020603050405020304" pitchFamily="18" charset="0"/>
                <a:cs typeface="Times New Roman" panose="02020603050405020304" pitchFamily="18" charset="0"/>
              </a:rPr>
              <a:t>дедаловского</a:t>
            </a:r>
            <a:r>
              <a:rPr lang="ru-RU" sz="2000" dirty="0">
                <a:latin typeface="Times New Roman" panose="02020603050405020304" pitchFamily="18" charset="0"/>
                <a:cs typeface="Times New Roman" panose="02020603050405020304" pitchFamily="18" charset="0"/>
              </a:rPr>
              <a:t> клея тоже 5 кг. На силовую раму крыла остается вполне достаточный вес: 18,5 кг. Но удачное изготовление крыла — еще не решение летного вопроса. Любой полет на дальность начинается с овладения техникой набора высоты.</a:t>
            </a:r>
          </a:p>
        </p:txBody>
      </p:sp>
    </p:spTree>
    <p:extLst>
      <p:ext uri="{BB962C8B-B14F-4D97-AF65-F5344CB8AC3E}">
        <p14:creationId xmlns:p14="http://schemas.microsoft.com/office/powerpoint/2010/main" val="333847747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782" y="212437"/>
            <a:ext cx="7472218" cy="1551708"/>
          </a:xfrm>
        </p:spPr>
        <p:txBody>
          <a:bodyPr>
            <a:normAutofit fontScale="90000"/>
          </a:bodyPr>
          <a:lstStyle/>
          <a:p>
            <a:pPr algn="ctr"/>
            <a:r>
              <a:rPr lang="ru-RU"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Летучий корабль</a:t>
            </a:r>
            <a:br>
              <a:rPr lang="ru-RU"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br>
            <a:endParaRPr lang="ru-RU"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237461096"/>
              </p:ext>
            </p:extLst>
          </p:nvPr>
        </p:nvGraphicFramePr>
        <p:xfrm>
          <a:off x="360220" y="3495449"/>
          <a:ext cx="11637815" cy="2748280"/>
        </p:xfrm>
        <a:graphic>
          <a:graphicData uri="http://schemas.openxmlformats.org/drawingml/2006/table">
            <a:tbl>
              <a:tblPr firstRow="1" bandRow="1">
                <a:tableStyleId>{5C22544A-7EE6-4342-B048-85BDC9FD1C3A}</a:tableStyleId>
              </a:tblPr>
              <a:tblGrid>
                <a:gridCol w="2327563">
                  <a:extLst>
                    <a:ext uri="{9D8B030D-6E8A-4147-A177-3AD203B41FA5}">
                      <a16:colId xmlns:a16="http://schemas.microsoft.com/office/drawing/2014/main" val="20000"/>
                    </a:ext>
                  </a:extLst>
                </a:gridCol>
                <a:gridCol w="2327563">
                  <a:extLst>
                    <a:ext uri="{9D8B030D-6E8A-4147-A177-3AD203B41FA5}">
                      <a16:colId xmlns:a16="http://schemas.microsoft.com/office/drawing/2014/main" val="20001"/>
                    </a:ext>
                  </a:extLst>
                </a:gridCol>
                <a:gridCol w="2327563">
                  <a:extLst>
                    <a:ext uri="{9D8B030D-6E8A-4147-A177-3AD203B41FA5}">
                      <a16:colId xmlns:a16="http://schemas.microsoft.com/office/drawing/2014/main" val="20002"/>
                    </a:ext>
                  </a:extLst>
                </a:gridCol>
                <a:gridCol w="2327563">
                  <a:extLst>
                    <a:ext uri="{9D8B030D-6E8A-4147-A177-3AD203B41FA5}">
                      <a16:colId xmlns:a16="http://schemas.microsoft.com/office/drawing/2014/main" val="20003"/>
                    </a:ext>
                  </a:extLst>
                </a:gridCol>
                <a:gridCol w="2327563">
                  <a:extLst>
                    <a:ext uri="{9D8B030D-6E8A-4147-A177-3AD203B41FA5}">
                      <a16:colId xmlns:a16="http://schemas.microsoft.com/office/drawing/2014/main" val="20004"/>
                    </a:ext>
                  </a:extLst>
                </a:gridCol>
              </a:tblGrid>
              <a:tr h="0">
                <a:tc>
                  <a:txBody>
                    <a:bodyPr/>
                    <a:lstStyle/>
                    <a:p>
                      <a:r>
                        <a:rPr lang="ru-RU" dirty="0" smtClean="0"/>
                        <a:t>Герой</a:t>
                      </a:r>
                    </a:p>
                    <a:p>
                      <a:r>
                        <a:rPr lang="ru-RU" dirty="0" smtClean="0"/>
                        <a:t>Где проживает</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bg1"/>
                          </a:solidFill>
                          <a:latin typeface="+mn-lt"/>
                          <a:ea typeface="+mn-ea"/>
                          <a:cs typeface="+mn-cs"/>
                        </a:rPr>
                        <a:t>Устройства для полета </a:t>
                      </a:r>
                      <a:endParaRPr lang="ru-RU" dirty="0" smtClean="0">
                        <a:solidFill>
                          <a:schemeClr val="bg1"/>
                        </a:solidFill>
                      </a:endParaRPr>
                    </a:p>
                    <a:p>
                      <a:endParaRPr lang="ru-RU" dirty="0" smtClean="0"/>
                    </a:p>
                    <a:p>
                      <a:endParaRPr lang="ru-RU" dirty="0"/>
                    </a:p>
                  </a:txBody>
                  <a:tcPr/>
                </a:tc>
                <a:tc>
                  <a:txBody>
                    <a:bodyPr/>
                    <a:lstStyle/>
                    <a:p>
                      <a:r>
                        <a:rPr lang="ru-RU" dirty="0" smtClean="0"/>
                        <a:t>Куда  совершает  полёт</a:t>
                      </a:r>
                    </a:p>
                    <a:p>
                      <a:r>
                        <a:rPr lang="ru-RU" dirty="0" smtClean="0"/>
                        <a:t>Цель.</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white"/>
                          </a:solidFill>
                          <a:effectLst/>
                          <a:uLnTx/>
                          <a:uFillTx/>
                          <a:latin typeface="+mn-lt"/>
                          <a:ea typeface="+mn-ea"/>
                          <a:cs typeface="+mn-cs"/>
                        </a:rPr>
                        <a:t>Что наблюдал</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effectLst/>
                          <a:latin typeface="+mn-lt"/>
                          <a:ea typeface="+mn-ea"/>
                          <a:cs typeface="+mn-cs"/>
                        </a:rPr>
                        <a:t>Сравнение устройств</a:t>
                      </a:r>
                      <a:r>
                        <a:rPr kumimoji="0" lang="ru-RU" sz="1800" b="1" kern="1200" baseline="0" dirty="0" smtClean="0">
                          <a:solidFill>
                            <a:schemeClr val="lt1"/>
                          </a:solidFill>
                          <a:effectLst/>
                          <a:latin typeface="+mn-lt"/>
                          <a:ea typeface="+mn-ea"/>
                          <a:cs typeface="+mn-cs"/>
                        </a:rPr>
                        <a:t> мифа и первого летательного аппарата</a:t>
                      </a:r>
                      <a:endParaRPr lang="ru-RU" dirty="0" smtClean="0"/>
                    </a:p>
                    <a:p>
                      <a:endParaRPr lang="ru-RU" dirty="0"/>
                    </a:p>
                  </a:txBody>
                  <a:tcPr/>
                </a:tc>
                <a:extLst>
                  <a:ext uri="{0D108BD9-81ED-4DB2-BD59-A6C34878D82A}">
                    <a16:rowId xmlns:a16="http://schemas.microsoft.com/office/drawing/2014/main" val="10000"/>
                  </a:ext>
                </a:extLst>
              </a:tr>
              <a:tr h="370840">
                <a:tc>
                  <a:txBody>
                    <a:bodyPr/>
                    <a:lstStyle/>
                    <a:p>
                      <a:r>
                        <a:rPr lang="ru-RU" dirty="0" smtClean="0"/>
                        <a:t>Иван.</a:t>
                      </a:r>
                    </a:p>
                    <a:p>
                      <a:r>
                        <a:rPr lang="ru-RU" dirty="0" smtClean="0"/>
                        <a:t>Тридевятое царство</a:t>
                      </a:r>
                      <a:endParaRPr lang="ru-RU" dirty="0"/>
                    </a:p>
                  </a:txBody>
                  <a:tcPr/>
                </a:tc>
                <a:tc>
                  <a:txBody>
                    <a:bodyPr/>
                    <a:lstStyle/>
                    <a:p>
                      <a:r>
                        <a:rPr lang="ru-RU"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Летучий корабль</a:t>
                      </a:r>
                      <a:endParaRPr lang="ru-RU" dirty="0"/>
                    </a:p>
                  </a:txBody>
                  <a:tcPr/>
                </a:tc>
                <a:tc>
                  <a:txBody>
                    <a:bodyPr/>
                    <a:lstStyle/>
                    <a:p>
                      <a:r>
                        <a:rPr lang="ru-RU" dirty="0" smtClean="0"/>
                        <a:t>В дальние страны</a:t>
                      </a:r>
                      <a:endParaRPr lang="ru-RU" dirty="0"/>
                    </a:p>
                  </a:txBody>
                  <a:tcPr/>
                </a:tc>
                <a:tc>
                  <a:txBody>
                    <a:bodyPr/>
                    <a:lstStyle/>
                    <a:p>
                      <a:r>
                        <a:rPr lang="ru-RU" dirty="0" smtClean="0"/>
                        <a:t>Уменьшенный вид земли( вид сверху)</a:t>
                      </a:r>
                      <a:endParaRPr lang="ru-RU" dirty="0"/>
                    </a:p>
                  </a:txBody>
                  <a:tcPr/>
                </a:tc>
                <a:tc>
                  <a:txBody>
                    <a:bodyPr/>
                    <a:lstStyle/>
                    <a:p>
                      <a:pPr fontAlgn="base"/>
                      <a:r>
                        <a:rPr kumimoji="0" lang="ru-RU" b="0" i="1" kern="1200" dirty="0" smtClean="0">
                          <a:solidFill>
                            <a:schemeClr val="dk1"/>
                          </a:solidFill>
                          <a:effectLst/>
                          <a:latin typeface="+mn-lt"/>
                          <a:ea typeface="+mn-ea"/>
                          <a:cs typeface="+mn-cs"/>
                        </a:rPr>
                        <a:t>Дирижабль</a:t>
                      </a:r>
                      <a:endParaRPr kumimoji="0" lang="ru-RU" b="0" i="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370840">
                <a:tc gridSpan="5">
                  <a:txBody>
                    <a:bodyPr/>
                    <a:lstStyle/>
                    <a:p>
                      <a:r>
                        <a:rPr kumimoji="0" lang="ru-RU" sz="1800" b="1" kern="1200" dirty="0" smtClean="0">
                          <a:solidFill>
                            <a:schemeClr val="dk1"/>
                          </a:solidFill>
                          <a:effectLst/>
                          <a:latin typeface="+mn-lt"/>
                          <a:ea typeface="+mn-ea"/>
                          <a:cs typeface="+mn-cs"/>
                        </a:rPr>
                        <a:t> Прием разрешения технического противоречия: посредник </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2"/>
                  </a:ext>
                </a:extLst>
              </a:tr>
            </a:tbl>
          </a:graphicData>
        </a:graphic>
      </p:graphicFrame>
      <p:pic>
        <p:nvPicPr>
          <p:cNvPr id="88066" name="Picture 2" descr="Летучий корабль"/>
          <p:cNvPicPr>
            <a:picLocks noChangeAspect="1" noChangeArrowheads="1"/>
          </p:cNvPicPr>
          <p:nvPr/>
        </p:nvPicPr>
        <p:blipFill>
          <a:blip r:embed="rId2" cstate="print"/>
          <a:srcRect/>
          <a:stretch>
            <a:fillRect/>
          </a:stretch>
        </p:blipFill>
        <p:spPr bwMode="auto">
          <a:xfrm>
            <a:off x="277092" y="231678"/>
            <a:ext cx="3343563" cy="30649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endParaRPr lang="ru-RU"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346689290"/>
              </p:ext>
            </p:extLst>
          </p:nvPr>
        </p:nvGraphicFramePr>
        <p:xfrm>
          <a:off x="307081" y="2799638"/>
          <a:ext cx="11515465" cy="3755524"/>
        </p:xfrm>
        <a:graphic>
          <a:graphicData uri="http://schemas.openxmlformats.org/drawingml/2006/table">
            <a:tbl>
              <a:tblPr firstRow="1" bandRow="1">
                <a:tableStyleId>{5C22544A-7EE6-4342-B048-85BDC9FD1C3A}</a:tableStyleId>
              </a:tblPr>
              <a:tblGrid>
                <a:gridCol w="2303093">
                  <a:extLst>
                    <a:ext uri="{9D8B030D-6E8A-4147-A177-3AD203B41FA5}">
                      <a16:colId xmlns:a16="http://schemas.microsoft.com/office/drawing/2014/main" val="20000"/>
                    </a:ext>
                  </a:extLst>
                </a:gridCol>
                <a:gridCol w="1915644">
                  <a:extLst>
                    <a:ext uri="{9D8B030D-6E8A-4147-A177-3AD203B41FA5}">
                      <a16:colId xmlns:a16="http://schemas.microsoft.com/office/drawing/2014/main" val="20001"/>
                    </a:ext>
                  </a:extLst>
                </a:gridCol>
                <a:gridCol w="2690542">
                  <a:extLst>
                    <a:ext uri="{9D8B030D-6E8A-4147-A177-3AD203B41FA5}">
                      <a16:colId xmlns:a16="http://schemas.microsoft.com/office/drawing/2014/main" val="20002"/>
                    </a:ext>
                  </a:extLst>
                </a:gridCol>
                <a:gridCol w="2303093">
                  <a:extLst>
                    <a:ext uri="{9D8B030D-6E8A-4147-A177-3AD203B41FA5}">
                      <a16:colId xmlns:a16="http://schemas.microsoft.com/office/drawing/2014/main" val="20003"/>
                    </a:ext>
                  </a:extLst>
                </a:gridCol>
                <a:gridCol w="2303093">
                  <a:extLst>
                    <a:ext uri="{9D8B030D-6E8A-4147-A177-3AD203B41FA5}">
                      <a16:colId xmlns:a16="http://schemas.microsoft.com/office/drawing/2014/main" val="20004"/>
                    </a:ext>
                  </a:extLst>
                </a:gridCol>
              </a:tblGrid>
              <a:tr h="1592852">
                <a:tc>
                  <a:txBody>
                    <a:bodyPr/>
                    <a:lstStyle/>
                    <a:p>
                      <a:r>
                        <a:rPr lang="ru-RU" dirty="0" smtClean="0"/>
                        <a:t>Герой</a:t>
                      </a:r>
                    </a:p>
                    <a:p>
                      <a:r>
                        <a:rPr lang="ru-RU" dirty="0" smtClean="0"/>
                        <a:t>Где проживает</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bg1"/>
                          </a:solidFill>
                          <a:latin typeface="+mn-lt"/>
                          <a:ea typeface="+mn-ea"/>
                          <a:cs typeface="+mn-cs"/>
                        </a:rPr>
                        <a:t>Устройства для полета </a:t>
                      </a:r>
                      <a:endParaRPr lang="ru-RU" dirty="0" smtClean="0">
                        <a:solidFill>
                          <a:schemeClr val="bg1"/>
                        </a:solidFill>
                      </a:endParaRPr>
                    </a:p>
                    <a:p>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Куда  совершает  полёт Цель</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Результат полёта</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Что наблюдал</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white"/>
                          </a:solidFill>
                          <a:effectLst/>
                          <a:uLnTx/>
                          <a:uFillTx/>
                          <a:latin typeface="+mn-lt"/>
                          <a:ea typeface="+mn-ea"/>
                          <a:cs typeface="+mn-cs"/>
                        </a:rPr>
                        <a:t>Сравнение устройств мифа </a:t>
                      </a:r>
                    </a:p>
                    <a:p>
                      <a:endParaRPr lang="ru-RU" dirty="0"/>
                    </a:p>
                  </a:txBody>
                  <a:tcPr/>
                </a:tc>
                <a:extLst>
                  <a:ext uri="{0D108BD9-81ED-4DB2-BD59-A6C34878D82A}">
                    <a16:rowId xmlns:a16="http://schemas.microsoft.com/office/drawing/2014/main" val="10000"/>
                  </a:ext>
                </a:extLst>
              </a:tr>
              <a:tr h="1758928">
                <a:tc>
                  <a:txBody>
                    <a:bodyPr/>
                    <a:lstStyle/>
                    <a:p>
                      <a:r>
                        <a:rPr lang="ru-RU" dirty="0" smtClean="0"/>
                        <a:t>Иван</a:t>
                      </a:r>
                      <a:r>
                        <a:rPr lang="ru-RU" baseline="0" dirty="0" smtClean="0"/>
                        <a:t> -</a:t>
                      </a:r>
                      <a:r>
                        <a:rPr lang="ru-RU" baseline="0" dirty="0" err="1" smtClean="0"/>
                        <a:t>царевмч</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Ковёр-самолёт</a:t>
                      </a:r>
                    </a:p>
                    <a:p>
                      <a:endParaRPr lang="ru-RU" dirty="0"/>
                    </a:p>
                  </a:txBody>
                  <a:tcPr/>
                </a:tc>
                <a:tc>
                  <a:txBody>
                    <a:bodyPr/>
                    <a:lstStyle/>
                    <a:p>
                      <a:r>
                        <a:rPr lang="ru-RU" dirty="0" smtClean="0"/>
                        <a:t>Может отнести героя куда угодно – хоть в Тридевятое царство, хоть в загробный мир</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Бескрайние  земли</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Счастливое</a:t>
                      </a:r>
                      <a:r>
                        <a:rPr lang="ru-RU" baseline="0" dirty="0" smtClean="0"/>
                        <a:t> возвращение на землю</a:t>
                      </a:r>
                      <a:endParaRPr lang="ru-RU" dirty="0" smtClean="0"/>
                    </a:p>
                    <a:p>
                      <a:endParaRPr lang="ru-RU" dirty="0"/>
                    </a:p>
                  </a:txBody>
                  <a:tcPr/>
                </a:tc>
                <a:tc>
                  <a:txBody>
                    <a:bodyPr/>
                    <a:lstStyle/>
                    <a:p>
                      <a:r>
                        <a:rPr lang="ru-RU" dirty="0" smtClean="0"/>
                        <a:t>Дельтаплан, самолёт</a:t>
                      </a:r>
                      <a:endParaRPr lang="ru-RU" dirty="0"/>
                    </a:p>
                  </a:txBody>
                  <a:tcPr/>
                </a:tc>
                <a:extLst>
                  <a:ext uri="{0D108BD9-81ED-4DB2-BD59-A6C34878D82A}">
                    <a16:rowId xmlns:a16="http://schemas.microsoft.com/office/drawing/2014/main" val="10001"/>
                  </a:ext>
                </a:extLst>
              </a:tr>
              <a:tr h="403744">
                <a:tc gridSpan="5">
                  <a:txBody>
                    <a:bodyPr/>
                    <a:lstStyle/>
                    <a:p>
                      <a:r>
                        <a:rPr kumimoji="0" lang="ru-RU" sz="1800" b="1" kern="1200" dirty="0" smtClean="0">
                          <a:solidFill>
                            <a:schemeClr val="dk1"/>
                          </a:solidFill>
                          <a:effectLst/>
                          <a:latin typeface="+mn-lt"/>
                          <a:ea typeface="+mn-ea"/>
                          <a:cs typeface="+mn-cs"/>
                        </a:rPr>
                        <a:t> Прием разрешения технического противоречия: посредник </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2"/>
                  </a:ext>
                </a:extLst>
              </a:tr>
            </a:tbl>
          </a:graphicData>
        </a:graphic>
      </p:graphicFrame>
      <p:pic>
        <p:nvPicPr>
          <p:cNvPr id="6" name="Picture 2" descr="&quot;Ковёр Самолёт&quot;, В. М. Васнецов "/>
          <p:cNvPicPr>
            <a:picLocks noChangeAspect="1" noChangeArrowheads="1"/>
          </p:cNvPicPr>
          <p:nvPr/>
        </p:nvPicPr>
        <p:blipFill>
          <a:blip r:embed="rId2" cstate="print"/>
          <a:srcRect/>
          <a:stretch>
            <a:fillRect/>
          </a:stretch>
        </p:blipFill>
        <p:spPr bwMode="auto">
          <a:xfrm>
            <a:off x="307081" y="206294"/>
            <a:ext cx="4488907" cy="24688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4669277" y="330740"/>
            <a:ext cx="6167336" cy="646331"/>
          </a:xfrm>
          <a:prstGeom prst="rect">
            <a:avLst/>
          </a:prstGeom>
        </p:spPr>
        <p:txBody>
          <a:bodyPr wrap="square">
            <a:spAutoFit/>
          </a:bodyPr>
          <a:lstStyle/>
          <a:p>
            <a:r>
              <a:rPr lang="ru-RU"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Ковёр-самолёт</a:t>
            </a:r>
            <a:endParaRPr lang="ru-RU"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 name="Прямоугольник 2"/>
          <p:cNvSpPr/>
          <p:nvPr/>
        </p:nvSpPr>
        <p:spPr>
          <a:xfrm>
            <a:off x="4969164" y="1350419"/>
            <a:ext cx="7010400" cy="1200329"/>
          </a:xfrm>
          <a:prstGeom prst="rect">
            <a:avLst/>
          </a:prstGeom>
        </p:spPr>
        <p:txBody>
          <a:bodyPr wrap="square">
            <a:spAutoFit/>
          </a:bodyPr>
          <a:lstStyle/>
          <a:p>
            <a:r>
              <a:rPr lang="ru-RU" sz="2400" b="1" dirty="0">
                <a:solidFill>
                  <a:srgbClr val="002060"/>
                </a:solidFill>
                <a:latin typeface="Times New Roman" panose="02020603050405020304" pitchFamily="18" charset="0"/>
                <a:cs typeface="Times New Roman" panose="02020603050405020304" pitchFamily="18" charset="0"/>
              </a:rPr>
              <a:t>Транспортное средство из русских, азербайджанских, арабских и еврейских сказок и легенд</a:t>
            </a:r>
          </a:p>
        </p:txBody>
      </p:sp>
    </p:spTree>
    <p:extLst>
      <p:ext uri="{BB962C8B-B14F-4D97-AF65-F5344CB8AC3E}">
        <p14:creationId xmlns:p14="http://schemas.microsoft.com/office/powerpoint/2010/main" val="309489913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4546" y="140677"/>
            <a:ext cx="10913472" cy="1308744"/>
          </a:xfrm>
        </p:spPr>
        <p:txBody>
          <a:bodyPr>
            <a:normAutofit fontScale="90000"/>
          </a:bodyPr>
          <a:lstStyle/>
          <a:p>
            <a:pPr algn="ct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Конёк-горбунок</a:t>
            </a:r>
            <a:r>
              <a:rPr lang="ru-RU"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r>
            <a:br>
              <a:rPr lang="ru-RU"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br>
            <a:endParaRPr lang="ru-RU"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3523013948"/>
              </p:ext>
            </p:extLst>
          </p:nvPr>
        </p:nvGraphicFramePr>
        <p:xfrm>
          <a:off x="214814" y="734468"/>
          <a:ext cx="11508090" cy="4942840"/>
        </p:xfrm>
        <a:graphic>
          <a:graphicData uri="http://schemas.openxmlformats.org/drawingml/2006/table">
            <a:tbl>
              <a:tblPr firstRow="1" bandRow="1">
                <a:tableStyleId>{5C22544A-7EE6-4342-B048-85BDC9FD1C3A}</a:tableStyleId>
              </a:tblPr>
              <a:tblGrid>
                <a:gridCol w="2032001">
                  <a:extLst>
                    <a:ext uri="{9D8B030D-6E8A-4147-A177-3AD203B41FA5}">
                      <a16:colId xmlns:a16="http://schemas.microsoft.com/office/drawing/2014/main" val="20000"/>
                    </a:ext>
                  </a:extLst>
                </a:gridCol>
                <a:gridCol w="2078181">
                  <a:extLst>
                    <a:ext uri="{9D8B030D-6E8A-4147-A177-3AD203B41FA5}">
                      <a16:colId xmlns:a16="http://schemas.microsoft.com/office/drawing/2014/main" val="20001"/>
                    </a:ext>
                  </a:extLst>
                </a:gridCol>
                <a:gridCol w="2272146">
                  <a:extLst>
                    <a:ext uri="{9D8B030D-6E8A-4147-A177-3AD203B41FA5}">
                      <a16:colId xmlns:a16="http://schemas.microsoft.com/office/drawing/2014/main" val="20002"/>
                    </a:ext>
                  </a:extLst>
                </a:gridCol>
                <a:gridCol w="2336800">
                  <a:extLst>
                    <a:ext uri="{9D8B030D-6E8A-4147-A177-3AD203B41FA5}">
                      <a16:colId xmlns:a16="http://schemas.microsoft.com/office/drawing/2014/main" val="20003"/>
                    </a:ext>
                  </a:extLst>
                </a:gridCol>
                <a:gridCol w="2788962">
                  <a:extLst>
                    <a:ext uri="{9D8B030D-6E8A-4147-A177-3AD203B41FA5}">
                      <a16:colId xmlns:a16="http://schemas.microsoft.com/office/drawing/2014/main" val="20004"/>
                    </a:ext>
                  </a:extLst>
                </a:gridCol>
              </a:tblGrid>
              <a:tr h="1179514">
                <a:tc>
                  <a:txBody>
                    <a:bodyPr/>
                    <a:lstStyle/>
                    <a:p>
                      <a:r>
                        <a:rPr lang="ru-RU" dirty="0" smtClean="0"/>
                        <a:t>Герой</a:t>
                      </a:r>
                    </a:p>
                    <a:p>
                      <a:r>
                        <a:rPr lang="ru-RU" dirty="0" smtClean="0"/>
                        <a:t>Где проживает</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bg1"/>
                          </a:solidFill>
                          <a:latin typeface="+mn-lt"/>
                          <a:ea typeface="+mn-ea"/>
                          <a:cs typeface="+mn-cs"/>
                        </a:rPr>
                        <a:t>Устройства для полета (существо)</a:t>
                      </a:r>
                      <a:endParaRPr lang="ru-RU" dirty="0" smtClean="0">
                        <a:solidFill>
                          <a:schemeClr val="bg1"/>
                        </a:solidFill>
                      </a:endParaRPr>
                    </a:p>
                    <a:p>
                      <a:endParaRPr lang="ru-RU" dirty="0" smtClean="0"/>
                    </a:p>
                    <a:p>
                      <a:endParaRPr lang="ru-RU" dirty="0"/>
                    </a:p>
                  </a:txBody>
                  <a:tcPr/>
                </a:tc>
                <a:tc>
                  <a:txBody>
                    <a:bodyPr/>
                    <a:lstStyle/>
                    <a:p>
                      <a:r>
                        <a:rPr lang="ru-RU" dirty="0" smtClean="0"/>
                        <a:t>Куда  совершает  полёт</a:t>
                      </a:r>
                    </a:p>
                    <a:p>
                      <a:r>
                        <a:rPr lang="ru-RU" dirty="0" smtClean="0"/>
                        <a:t>Цель.</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Что наблюдал</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effectLst/>
                          <a:latin typeface="+mn-lt"/>
                          <a:ea typeface="+mn-ea"/>
                          <a:cs typeface="+mn-cs"/>
                        </a:rPr>
                        <a:t>Сравнение устройств</a:t>
                      </a:r>
                      <a:r>
                        <a:rPr kumimoji="0" lang="ru-RU" sz="1800" b="1" kern="1200" baseline="0" dirty="0" smtClean="0">
                          <a:solidFill>
                            <a:schemeClr val="lt1"/>
                          </a:solidFill>
                          <a:effectLst/>
                          <a:latin typeface="+mn-lt"/>
                          <a:ea typeface="+mn-ea"/>
                          <a:cs typeface="+mn-cs"/>
                        </a:rPr>
                        <a:t> мифа и первого летательного аппарата </a:t>
                      </a:r>
                      <a:endParaRPr lang="ru-RU" dirty="0" smtClean="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a:t>
                      </a:r>
                      <a:r>
                        <a:rPr lang="ru-RU" baseline="0" dirty="0" smtClean="0"/>
                        <a:t> литературной сказке  Петра </a:t>
                      </a:r>
                      <a:r>
                        <a:rPr lang="ru-RU" dirty="0" smtClean="0"/>
                        <a:t> Ершова</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волшебный помощник  Ивана</a:t>
                      </a:r>
                      <a:r>
                        <a:rPr lang="ru-RU" baseline="0" dirty="0" smtClean="0"/>
                        <a:t> </a:t>
                      </a:r>
                      <a:r>
                        <a:rPr lang="ru-RU"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Конёк-горбунок</a:t>
                      </a:r>
                      <a:endParaRPr lang="ru-RU" dirty="0" smtClean="0"/>
                    </a:p>
                    <a:p>
                      <a:endParaRPr lang="ru-RU" dirty="0" smtClean="0"/>
                    </a:p>
                    <a:p>
                      <a:endParaRPr lang="ru-RU" dirty="0"/>
                    </a:p>
                  </a:txBody>
                  <a:tcPr/>
                </a:tc>
                <a:tc>
                  <a:txBody>
                    <a:bodyPr/>
                    <a:lstStyle/>
                    <a:p>
                      <a:r>
                        <a:rPr lang="ru-RU"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Конёк-горбунок сказочный</a:t>
                      </a:r>
                      <a:r>
                        <a:rPr lang="ru-RU" b="1" baseline="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персонаж </a:t>
                      </a:r>
                      <a:r>
                        <a:rPr lang="ru-RU" dirty="0" smtClean="0"/>
                        <a:t>подобно античному Пегасу, он может высоко парить над землёй</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Путешествует небесному по</a:t>
                      </a:r>
                      <a:r>
                        <a:rPr lang="ru-RU" baseline="0" dirty="0" smtClean="0"/>
                        <a:t> царству .</a:t>
                      </a:r>
                      <a:r>
                        <a:rPr lang="ru-RU" dirty="0" smtClean="0"/>
                        <a:t>Тут Иван с землей простился</a:t>
                      </a:r>
                      <a:br>
                        <a:rPr lang="ru-RU" dirty="0" smtClean="0"/>
                      </a:br>
                      <a:r>
                        <a:rPr lang="ru-RU" dirty="0" smtClean="0"/>
                        <a:t>И на небе очутился,</a:t>
                      </a:r>
                      <a:br>
                        <a:rPr lang="ru-RU" dirty="0" smtClean="0"/>
                      </a:br>
                      <a:r>
                        <a:rPr lang="ru-RU" dirty="0" smtClean="0"/>
                        <a:t>И поехал, будто князь Счастливое</a:t>
                      </a:r>
                      <a:r>
                        <a:rPr lang="ru-RU" baseline="0" dirty="0" smtClean="0"/>
                        <a:t> возвращение  на землю</a:t>
                      </a:r>
                      <a:endParaRPr lang="ru-RU" dirty="0" smtClean="0"/>
                    </a:p>
                    <a:p>
                      <a:r>
                        <a:rPr lang="ru-RU" dirty="0" smtClean="0"/>
                        <a:t/>
                      </a:r>
                      <a:br>
                        <a:rPr lang="ru-RU" dirty="0" smtClean="0"/>
                      </a:b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Здесь земля-то голубая,</a:t>
                      </a:r>
                      <a:br>
                        <a:rPr lang="ru-RU" dirty="0" smtClean="0"/>
                      </a:br>
                      <a:r>
                        <a:rPr lang="ru-RU" dirty="0" smtClean="0"/>
                        <a:t>А уж светлая какая!.. «Конь с златой узды сорвался</a:t>
                      </a:r>
                      <a:br>
                        <a:rPr lang="ru-RU" dirty="0" smtClean="0"/>
                      </a:br>
                      <a:r>
                        <a:rPr lang="ru-RU" dirty="0" smtClean="0"/>
                        <a:t>Прямо к солнцу поднимался»</a:t>
                      </a:r>
                      <a:br>
                        <a:rPr lang="ru-RU" dirty="0" smtClean="0"/>
                      </a:br>
                      <a:endParaRPr lang="ru-RU" dirty="0" smtClean="0"/>
                    </a:p>
                    <a:p>
                      <a:endParaRPr lang="ru-RU" dirty="0"/>
                    </a:p>
                  </a:txBody>
                  <a:tcPr/>
                </a:tc>
                <a:tc>
                  <a:txBody>
                    <a:bodyPr/>
                    <a:lstStyle/>
                    <a:p>
                      <a:endParaRPr lang="ru-RU" dirty="0"/>
                    </a:p>
                  </a:txBody>
                  <a:tcPr/>
                </a:tc>
                <a:extLst>
                  <a:ext uri="{0D108BD9-81ED-4DB2-BD59-A6C34878D82A}">
                    <a16:rowId xmlns:a16="http://schemas.microsoft.com/office/drawing/2014/main" val="10001"/>
                  </a:ext>
                </a:extLst>
              </a:tr>
              <a:tr h="370840">
                <a:tc>
                  <a:txBody>
                    <a:bodyPr/>
                    <a:lstStyle/>
                    <a:p>
                      <a:endParaRPr lang="ru-RU" dirty="0"/>
                    </a:p>
                  </a:txBody>
                  <a:tcPr/>
                </a:tc>
                <a:tc gridSpan="4">
                  <a:txBody>
                    <a:bodyPr/>
                    <a:lstStyle/>
                    <a:p>
                      <a:r>
                        <a:rPr kumimoji="0" lang="ru-RU" sz="1800" b="1" kern="1200" dirty="0" smtClean="0">
                          <a:solidFill>
                            <a:schemeClr val="dk1"/>
                          </a:solidFill>
                          <a:effectLst/>
                          <a:latin typeface="+mn-lt"/>
                          <a:ea typeface="+mn-ea"/>
                          <a:cs typeface="+mn-cs"/>
                        </a:rPr>
                        <a:t>Прием разрешения технического противоречия: посредник </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2"/>
                  </a:ext>
                </a:extLst>
              </a:tr>
            </a:tbl>
          </a:graphicData>
        </a:graphic>
      </p:graphicFrame>
      <p:pic>
        <p:nvPicPr>
          <p:cNvPr id="6" name="Picture 2" descr="Мультфильм Конек-Горбунок ,1975, СССР"/>
          <p:cNvPicPr>
            <a:picLocks noChangeAspect="1" noChangeArrowheads="1"/>
          </p:cNvPicPr>
          <p:nvPr/>
        </p:nvPicPr>
        <p:blipFill>
          <a:blip r:embed="rId2" cstate="print"/>
          <a:srcRect/>
          <a:stretch>
            <a:fillRect/>
          </a:stretch>
        </p:blipFill>
        <p:spPr bwMode="auto">
          <a:xfrm>
            <a:off x="258619" y="4962354"/>
            <a:ext cx="2229738" cy="1734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https://sun9-61.userapi.com/c1369/u19710042/98308399/x_9863c242.jpg"/>
          <p:cNvPicPr>
            <a:picLocks noChangeAspect="1" noChangeArrowheads="1"/>
          </p:cNvPicPr>
          <p:nvPr/>
        </p:nvPicPr>
        <p:blipFill>
          <a:blip r:embed="rId3" cstate="print"/>
          <a:srcRect/>
          <a:stretch>
            <a:fillRect/>
          </a:stretch>
        </p:blipFill>
        <p:spPr bwMode="auto">
          <a:xfrm>
            <a:off x="9144002" y="3125180"/>
            <a:ext cx="2602836" cy="2148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Волшебные туфли</a:t>
            </a:r>
            <a:r>
              <a:rPr lang="ru-RU" b="1" dirty="0" smtClean="0"/>
              <a:t/>
            </a:r>
            <a:br>
              <a:rPr lang="ru-RU" b="1" dirty="0" smtClean="0"/>
            </a:br>
            <a:endParaRPr lang="ru-RU"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2822937320"/>
              </p:ext>
            </p:extLst>
          </p:nvPr>
        </p:nvGraphicFramePr>
        <p:xfrm>
          <a:off x="270214" y="1182255"/>
          <a:ext cx="11607749" cy="3860214"/>
        </p:xfrm>
        <a:graphic>
          <a:graphicData uri="http://schemas.openxmlformats.org/drawingml/2006/table">
            <a:tbl>
              <a:tblPr firstRow="1" bandRow="1">
                <a:tableStyleId>{5C22544A-7EE6-4342-B048-85BDC9FD1C3A}</a:tableStyleId>
              </a:tblPr>
              <a:tblGrid>
                <a:gridCol w="2367118">
                  <a:extLst>
                    <a:ext uri="{9D8B030D-6E8A-4147-A177-3AD203B41FA5}">
                      <a16:colId xmlns:a16="http://schemas.microsoft.com/office/drawing/2014/main" val="20000"/>
                    </a:ext>
                  </a:extLst>
                </a:gridCol>
                <a:gridCol w="2275981">
                  <a:extLst>
                    <a:ext uri="{9D8B030D-6E8A-4147-A177-3AD203B41FA5}">
                      <a16:colId xmlns:a16="http://schemas.microsoft.com/office/drawing/2014/main" val="20001"/>
                    </a:ext>
                  </a:extLst>
                </a:gridCol>
                <a:gridCol w="2321550">
                  <a:extLst>
                    <a:ext uri="{9D8B030D-6E8A-4147-A177-3AD203B41FA5}">
                      <a16:colId xmlns:a16="http://schemas.microsoft.com/office/drawing/2014/main" val="20002"/>
                    </a:ext>
                  </a:extLst>
                </a:gridCol>
                <a:gridCol w="2321550">
                  <a:extLst>
                    <a:ext uri="{9D8B030D-6E8A-4147-A177-3AD203B41FA5}">
                      <a16:colId xmlns:a16="http://schemas.microsoft.com/office/drawing/2014/main" val="20003"/>
                    </a:ext>
                  </a:extLst>
                </a:gridCol>
                <a:gridCol w="2321550">
                  <a:extLst>
                    <a:ext uri="{9D8B030D-6E8A-4147-A177-3AD203B41FA5}">
                      <a16:colId xmlns:a16="http://schemas.microsoft.com/office/drawing/2014/main" val="20004"/>
                    </a:ext>
                  </a:extLst>
                </a:gridCol>
              </a:tblGrid>
              <a:tr h="1235694">
                <a:tc>
                  <a:txBody>
                    <a:bodyPr/>
                    <a:lstStyle/>
                    <a:p>
                      <a:r>
                        <a:rPr lang="ru-RU" dirty="0" smtClean="0"/>
                        <a:t>Герой</a:t>
                      </a:r>
                    </a:p>
                    <a:p>
                      <a:r>
                        <a:rPr lang="ru-RU" dirty="0" smtClean="0"/>
                        <a:t>Где проживает</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bg1"/>
                          </a:solidFill>
                          <a:latin typeface="+mn-lt"/>
                          <a:ea typeface="+mn-ea"/>
                          <a:cs typeface="+mn-cs"/>
                        </a:rPr>
                        <a:t>Устройства для полета </a:t>
                      </a:r>
                      <a:endParaRPr lang="ru-RU" dirty="0" smtClean="0">
                        <a:solidFill>
                          <a:schemeClr val="bg1"/>
                        </a:solidFill>
                      </a:endParaRPr>
                    </a:p>
                    <a:p>
                      <a:endParaRPr lang="ru-RU" dirty="0" smtClean="0"/>
                    </a:p>
                    <a:p>
                      <a:endParaRPr lang="ru-RU" dirty="0"/>
                    </a:p>
                  </a:txBody>
                  <a:tcPr/>
                </a:tc>
                <a:tc>
                  <a:txBody>
                    <a:bodyPr/>
                    <a:lstStyle/>
                    <a:p>
                      <a:r>
                        <a:rPr lang="ru-RU" dirty="0" smtClean="0"/>
                        <a:t>Куда  совершает  полёт</a:t>
                      </a:r>
                    </a:p>
                    <a:p>
                      <a:r>
                        <a:rPr lang="ru-RU" dirty="0" smtClean="0"/>
                        <a:t>Цель</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Что наблюдал</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Результат полёта</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effectLst/>
                          <a:latin typeface="+mn-lt"/>
                          <a:ea typeface="+mn-ea"/>
                          <a:cs typeface="+mn-cs"/>
                        </a:rPr>
                        <a:t>Сравнение устройств</a:t>
                      </a:r>
                      <a:r>
                        <a:rPr kumimoji="0" lang="ru-RU" sz="1800" b="1" kern="1200" baseline="0" dirty="0" smtClean="0">
                          <a:solidFill>
                            <a:schemeClr val="lt1"/>
                          </a:solidFill>
                          <a:effectLst/>
                          <a:latin typeface="+mn-lt"/>
                          <a:ea typeface="+mn-ea"/>
                          <a:cs typeface="+mn-cs"/>
                        </a:rPr>
                        <a:t> мифа и  первого летательного аппарата</a:t>
                      </a:r>
                      <a:endParaRPr lang="ru-RU" dirty="0" smtClean="0"/>
                    </a:p>
                    <a:p>
                      <a:endParaRPr lang="ru-RU" dirty="0"/>
                    </a:p>
                  </a:txBody>
                  <a:tcPr/>
                </a:tc>
                <a:extLst>
                  <a:ext uri="{0D108BD9-81ED-4DB2-BD59-A6C34878D82A}">
                    <a16:rowId xmlns:a16="http://schemas.microsoft.com/office/drawing/2014/main" val="10000"/>
                  </a:ext>
                </a:extLst>
              </a:tr>
              <a:tr h="1312546">
                <a:tc>
                  <a:txBody>
                    <a:bodyPr/>
                    <a:lstStyle/>
                    <a:p>
                      <a:r>
                        <a:rPr lang="ru-RU" dirty="0" smtClean="0"/>
                        <a:t>Маленький Мук из одноимённой сказки </a:t>
                      </a:r>
                      <a:r>
                        <a:rPr lang="ru-RU" dirty="0" err="1" smtClean="0"/>
                        <a:t>Гауфа</a:t>
                      </a:r>
                      <a:r>
                        <a:rPr lang="ru-RU" dirty="0" smtClean="0"/>
                        <a:t> скороход</a:t>
                      </a:r>
                      <a:endParaRPr lang="ru-RU" dirty="0"/>
                    </a:p>
                  </a:txBody>
                  <a:tcPr/>
                </a:tc>
                <a:tc>
                  <a:txBody>
                    <a:bodyPr/>
                    <a:lstStyle/>
                    <a:p>
                      <a:r>
                        <a:rPr lang="ru-RU" dirty="0" smtClean="0"/>
                        <a:t> С помощью своих туфель передвигался именно по воздуху</a:t>
                      </a:r>
                      <a:endParaRPr lang="ru-RU" dirty="0"/>
                    </a:p>
                  </a:txBody>
                  <a:tcPr/>
                </a:tc>
                <a:tc>
                  <a:txBody>
                    <a:bodyPr/>
                    <a:lstStyle/>
                    <a:p>
                      <a:r>
                        <a:rPr lang="ru-RU" dirty="0" smtClean="0"/>
                        <a:t>Путешествует по</a:t>
                      </a:r>
                      <a:r>
                        <a:rPr lang="ru-RU" baseline="0" dirty="0" smtClean="0"/>
                        <a:t>  сказочной  стране .</a:t>
                      </a:r>
                    </a:p>
                    <a:p>
                      <a:r>
                        <a:rPr lang="ru-RU" baseline="0" dirty="0" smtClean="0"/>
                        <a:t>Совершает  добрые поступки</a:t>
                      </a:r>
                      <a:br>
                        <a:rPr lang="ru-RU" baseline="0" dirty="0" smtClean="0"/>
                      </a:br>
                      <a:r>
                        <a:rPr lang="ru-RU" baseline="0" dirty="0" smtClean="0"/>
                        <a:t>помогает бедным и обездоленным</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Счастливое</a:t>
                      </a:r>
                      <a:r>
                        <a:rPr lang="ru-RU" baseline="0" dirty="0" smtClean="0"/>
                        <a:t> возвращение на землю</a:t>
                      </a:r>
                      <a:endParaRPr lang="ru-RU" dirty="0" smtClean="0"/>
                    </a:p>
                    <a:p>
                      <a:endParaRPr lang="ru-RU" dirty="0"/>
                    </a:p>
                  </a:txBody>
                  <a:tcPr/>
                </a:tc>
                <a:tc>
                  <a:txBody>
                    <a:bodyPr/>
                    <a:lstStyle/>
                    <a:p>
                      <a:endParaRPr lang="ru-RU" dirty="0"/>
                    </a:p>
                  </a:txBody>
                  <a:tcPr/>
                </a:tc>
                <a:extLst>
                  <a:ext uri="{0D108BD9-81ED-4DB2-BD59-A6C34878D82A}">
                    <a16:rowId xmlns:a16="http://schemas.microsoft.com/office/drawing/2014/main" val="10001"/>
                  </a:ext>
                </a:extLst>
              </a:tr>
              <a:tr h="385494">
                <a:tc gridSpan="5">
                  <a:txBody>
                    <a:bodyPr/>
                    <a:lstStyle/>
                    <a:p>
                      <a:r>
                        <a:rPr kumimoji="0" lang="ru-RU" sz="1800" b="1" kern="1200" dirty="0" smtClean="0">
                          <a:solidFill>
                            <a:schemeClr val="dk1"/>
                          </a:solidFill>
                          <a:effectLst/>
                          <a:latin typeface="+mn-lt"/>
                          <a:ea typeface="+mn-ea"/>
                          <a:cs typeface="+mn-cs"/>
                        </a:rPr>
                        <a:t>                                                                                    Прием разрешения технического противоречия: посредник </a:t>
                      </a:r>
                      <a:endParaRPr lang="ru-RU" dirty="0"/>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2"/>
                  </a:ext>
                </a:extLst>
              </a:tr>
            </a:tbl>
          </a:graphicData>
        </a:graphic>
      </p:graphicFrame>
      <p:pic>
        <p:nvPicPr>
          <p:cNvPr id="6" name="Picture 2" descr="Мультфильм Мук-скороход , 1975, СССР"/>
          <p:cNvPicPr>
            <a:picLocks noChangeAspect="1" noChangeArrowheads="1"/>
          </p:cNvPicPr>
          <p:nvPr/>
        </p:nvPicPr>
        <p:blipFill>
          <a:blip r:embed="rId2" cstate="print"/>
          <a:srcRect/>
          <a:stretch>
            <a:fillRect/>
          </a:stretch>
        </p:blipFill>
        <p:spPr bwMode="auto">
          <a:xfrm>
            <a:off x="156134" y="4604519"/>
            <a:ext cx="2979810" cy="2253481"/>
          </a:xfrm>
          <a:prstGeom prst="rect">
            <a:avLst/>
          </a:prstGeom>
          <a:ln>
            <a:noFill/>
          </a:ln>
          <a:effectLst>
            <a:softEdge rad="112500"/>
          </a:effectLst>
        </p:spPr>
      </p:pic>
      <p:sp>
        <p:nvSpPr>
          <p:cNvPr id="7" name="Прямоугольник 6"/>
          <p:cNvSpPr/>
          <p:nvPr/>
        </p:nvSpPr>
        <p:spPr>
          <a:xfrm>
            <a:off x="3352800" y="6198987"/>
            <a:ext cx="7130473" cy="369332"/>
          </a:xfrm>
          <a:prstGeom prst="rect">
            <a:avLst/>
          </a:prstGeom>
        </p:spPr>
        <p:txBody>
          <a:bodyPr wrap="square">
            <a:spAutoFit/>
          </a:bodyPr>
          <a:lstStyle/>
          <a:p>
            <a:r>
              <a:rPr lang="ru-RU"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Мультфильм </a:t>
            </a:r>
            <a:r>
              <a:rPr lang="ru-RU"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Мук-скороход</a:t>
            </a:r>
            <a:r>
              <a:rPr lang="ru-RU"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 1975, СССР</a:t>
            </a:r>
            <a:endParaRPr lang="ru-RU"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091" y="341746"/>
            <a:ext cx="11693235" cy="544945"/>
          </a:xfrm>
        </p:spPr>
        <p:txBody>
          <a:bodyPr>
            <a:noAutofit/>
          </a:bodyPr>
          <a:lstStyle/>
          <a:p>
            <a:pPr algn="ctr"/>
            <a:r>
              <a:rPr lang="ru-RU" sz="3600" b="1" dirty="0">
                <a:ln w="22225">
                  <a:solidFill>
                    <a:schemeClr val="accent2"/>
                  </a:solidFill>
                  <a:prstDash val="solid"/>
                </a:ln>
                <a:solidFill>
                  <a:srgbClr val="C00000"/>
                </a:solidFill>
              </a:rPr>
              <a:t>Полет в арабских и персидских сказках, мифах и легендах</a:t>
            </a:r>
          </a:p>
        </p:txBody>
      </p:sp>
      <p:sp>
        <p:nvSpPr>
          <p:cNvPr id="3" name="Содержимое 2"/>
          <p:cNvSpPr>
            <a:spLocks noGrp="1"/>
          </p:cNvSpPr>
          <p:nvPr>
            <p:ph idx="1"/>
          </p:nvPr>
        </p:nvSpPr>
        <p:spPr>
          <a:xfrm>
            <a:off x="203200" y="4119418"/>
            <a:ext cx="2909456" cy="2205183"/>
          </a:xfrm>
        </p:spPr>
        <p:txBody>
          <a:bodyPr>
            <a:noAutofit/>
          </a:bodyPr>
          <a:lstStyle/>
          <a:p>
            <a:r>
              <a:rPr lang="ru-RU" sz="1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Полет в арабских и персидских сказках, мифах и легендах</a:t>
            </a:r>
            <a:br>
              <a:rPr lang="ru-RU" sz="1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1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Подумайте только, разве это не прекрасно: на турецком языке понятия «рай» и «полет» обозначаются одним словом!</a:t>
            </a:r>
            <a:endParaRPr lang="ru-RU" sz="1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3010" name="Picture 2" descr="https://sun9-23.userapi.com/c1369/u19710042/98308399/x_acc3c3a9.jpg"/>
          <p:cNvPicPr>
            <a:picLocks noChangeAspect="1" noChangeArrowheads="1"/>
          </p:cNvPicPr>
          <p:nvPr/>
        </p:nvPicPr>
        <p:blipFill>
          <a:blip r:embed="rId2" cstate="print"/>
          <a:srcRect/>
          <a:stretch>
            <a:fillRect/>
          </a:stretch>
        </p:blipFill>
        <p:spPr bwMode="auto">
          <a:xfrm>
            <a:off x="360217" y="819191"/>
            <a:ext cx="2354763" cy="3376108"/>
          </a:xfrm>
          <a:prstGeom prst="rect">
            <a:avLst/>
          </a:prstGeom>
          <a:noFill/>
        </p:spPr>
      </p:pic>
      <p:graphicFrame>
        <p:nvGraphicFramePr>
          <p:cNvPr id="5" name="Таблица 4"/>
          <p:cNvGraphicFramePr>
            <a:graphicFrameLocks noGrp="1"/>
          </p:cNvGraphicFramePr>
          <p:nvPr>
            <p:extLst>
              <p:ext uri="{D42A27DB-BD31-4B8C-83A1-F6EECF244321}">
                <p14:modId xmlns:p14="http://schemas.microsoft.com/office/powerpoint/2010/main" val="2711021356"/>
              </p:ext>
            </p:extLst>
          </p:nvPr>
        </p:nvGraphicFramePr>
        <p:xfrm>
          <a:off x="2964874" y="886691"/>
          <a:ext cx="9005451" cy="5120640"/>
        </p:xfrm>
        <a:graphic>
          <a:graphicData uri="http://schemas.openxmlformats.org/drawingml/2006/table">
            <a:tbl>
              <a:tblPr firstRow="1" bandRow="1">
                <a:tableStyleId>{5C22544A-7EE6-4342-B048-85BDC9FD1C3A}</a:tableStyleId>
              </a:tblPr>
              <a:tblGrid>
                <a:gridCol w="1361774">
                  <a:extLst>
                    <a:ext uri="{9D8B030D-6E8A-4147-A177-3AD203B41FA5}">
                      <a16:colId xmlns:a16="http://schemas.microsoft.com/office/drawing/2014/main" val="20000"/>
                    </a:ext>
                  </a:extLst>
                </a:gridCol>
                <a:gridCol w="2415899">
                  <a:extLst>
                    <a:ext uri="{9D8B030D-6E8A-4147-A177-3AD203B41FA5}">
                      <a16:colId xmlns:a16="http://schemas.microsoft.com/office/drawing/2014/main" val="20001"/>
                    </a:ext>
                  </a:extLst>
                </a:gridCol>
                <a:gridCol w="1533235">
                  <a:extLst>
                    <a:ext uri="{9D8B030D-6E8A-4147-A177-3AD203B41FA5}">
                      <a16:colId xmlns:a16="http://schemas.microsoft.com/office/drawing/2014/main" val="20002"/>
                    </a:ext>
                  </a:extLst>
                </a:gridCol>
                <a:gridCol w="1736435">
                  <a:extLst>
                    <a:ext uri="{9D8B030D-6E8A-4147-A177-3AD203B41FA5}">
                      <a16:colId xmlns:a16="http://schemas.microsoft.com/office/drawing/2014/main" val="20003"/>
                    </a:ext>
                  </a:extLst>
                </a:gridCol>
                <a:gridCol w="1958108">
                  <a:extLst>
                    <a:ext uri="{9D8B030D-6E8A-4147-A177-3AD203B41FA5}">
                      <a16:colId xmlns:a16="http://schemas.microsoft.com/office/drawing/2014/main" val="20004"/>
                    </a:ext>
                  </a:extLst>
                </a:gridCol>
              </a:tblGrid>
              <a:tr h="1784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Герой</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Где проживает</a:t>
                      </a:r>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Устройство</a:t>
                      </a:r>
                      <a:r>
                        <a:rPr lang="ru-RU" baseline="0" dirty="0" smtClean="0"/>
                        <a:t> для полёта</a:t>
                      </a:r>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Куда  совершает  </a:t>
                      </a:r>
                      <a:r>
                        <a:rPr lang="ru-RU" dirty="0" err="1" smtClean="0"/>
                        <a:t>полёЦель</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Что наблюдал</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white"/>
                          </a:solidFill>
                          <a:effectLst/>
                          <a:uLnTx/>
                          <a:uFillTx/>
                          <a:latin typeface="+mn-lt"/>
                          <a:ea typeface="+mn-ea"/>
                          <a:cs typeface="+mn-cs"/>
                        </a:rPr>
                        <a:t>Сравнение устройств мифа </a:t>
                      </a:r>
                    </a:p>
                    <a:p>
                      <a:endParaRPr lang="ru-RU"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0004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b="0" i="0" kern="1200" dirty="0" smtClean="0">
                          <a:solidFill>
                            <a:schemeClr val="dk1"/>
                          </a:solidFill>
                          <a:latin typeface="+mn-lt"/>
                          <a:ea typeface="+mn-ea"/>
                          <a:cs typeface="+mn-cs"/>
                        </a:rPr>
                        <a:t>персидский шах</a:t>
                      </a:r>
                      <a:r>
                        <a:rPr kumimoji="0" lang="ru-RU" b="0" i="0" kern="1200" baseline="0" dirty="0" smtClean="0">
                          <a:solidFill>
                            <a:schemeClr val="dk1"/>
                          </a:solidFill>
                          <a:latin typeface="+mn-lt"/>
                          <a:ea typeface="+mn-ea"/>
                          <a:cs typeface="+mn-cs"/>
                        </a:rPr>
                        <a:t> </a:t>
                      </a:r>
                      <a:r>
                        <a:rPr kumimoji="0" lang="ru-RU" b="0" i="0" kern="1200" dirty="0" err="1" smtClean="0">
                          <a:solidFill>
                            <a:schemeClr val="dk1"/>
                          </a:solidFill>
                          <a:latin typeface="+mn-lt"/>
                          <a:ea typeface="+mn-ea"/>
                          <a:cs typeface="+mn-cs"/>
                        </a:rPr>
                        <a:t>Ке</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0" lang="ru-RU" b="0" i="0" kern="1200" dirty="0" smtClean="0">
                          <a:solidFill>
                            <a:schemeClr val="dk1"/>
                          </a:solidFill>
                          <a:latin typeface="+mn-lt"/>
                          <a:ea typeface="+mn-ea"/>
                          <a:cs typeface="+mn-cs"/>
                        </a:rPr>
                        <a:t>й-</a:t>
                      </a:r>
                      <a:r>
                        <a:rPr kumimoji="0" lang="ru-RU" b="0" i="0" kern="1200" dirty="0" err="1" smtClean="0">
                          <a:solidFill>
                            <a:schemeClr val="dk1"/>
                          </a:solidFill>
                          <a:latin typeface="+mn-lt"/>
                          <a:ea typeface="+mn-ea"/>
                          <a:cs typeface="+mn-cs"/>
                        </a:rPr>
                        <a:t>Каус</a:t>
                      </a:r>
                      <a:r>
                        <a:rPr kumimoji="0" lang="ru-RU" b="0" i="0" kern="1200" dirty="0" smtClean="0">
                          <a:solidFill>
                            <a:schemeClr val="dk1"/>
                          </a:solidFill>
                          <a:latin typeface="+mn-lt"/>
                          <a:ea typeface="+mn-ea"/>
                          <a:cs typeface="+mn-cs"/>
                        </a:rPr>
                        <a:t>,</a:t>
                      </a:r>
                      <a:r>
                        <a:rPr lang="ru-RU" sz="1800" dirty="0" smtClean="0"/>
                        <a:t> в арабских и персидских сказках, мифах и легендах</a:t>
                      </a:r>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b="0" i="0" kern="1200" dirty="0" smtClean="0">
                          <a:solidFill>
                            <a:schemeClr val="dk1"/>
                          </a:solidFill>
                          <a:latin typeface="+mn-lt"/>
                          <a:ea typeface="+mn-ea"/>
                          <a:cs typeface="+mn-cs"/>
                        </a:rPr>
                        <a:t>аппарат  виде трона, состоящий из сидения с прикрепленными к нему четырьмя стойками, к которым он привязывает четырех сильных орлов</a:t>
                      </a:r>
                      <a:endParaRPr lang="ru-RU" dirty="0" smtClean="0"/>
                    </a:p>
                    <a:p>
                      <a:endParaRPr lang="ru-RU" dirty="0" smtClean="0"/>
                    </a:p>
                    <a:p>
                      <a:endParaRPr lang="ru-RU" dirty="0"/>
                    </a:p>
                  </a:txBody>
                  <a:tcPr/>
                </a:tc>
                <a:tc>
                  <a:txBody>
                    <a:bodyPr/>
                    <a:lstStyle/>
                    <a:p>
                      <a:r>
                        <a:rPr kumimoji="0" lang="ru-RU" b="0" i="0" kern="1200" dirty="0" smtClean="0">
                          <a:solidFill>
                            <a:schemeClr val="dk1"/>
                          </a:solidFill>
                          <a:latin typeface="+mn-lt"/>
                          <a:ea typeface="+mn-ea"/>
                          <a:cs typeface="+mn-cs"/>
                        </a:rPr>
                        <a:t>решает завоевать небо, солнце и луну</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b="0" i="0" kern="1200" dirty="0" smtClean="0">
                          <a:solidFill>
                            <a:schemeClr val="dk1"/>
                          </a:solidFill>
                          <a:latin typeface="+mn-lt"/>
                          <a:ea typeface="+mn-ea"/>
                          <a:cs typeface="+mn-cs"/>
                        </a:rPr>
                        <a:t>лететь в желанном направлении.</a:t>
                      </a:r>
                      <a:endParaRPr lang="ru-RU" dirty="0" smtClean="0"/>
                    </a:p>
                    <a:p>
                      <a:endParaRPr lang="ru-RU" dirty="0"/>
                    </a:p>
                  </a:txBody>
                  <a:tcPr>
                    <a:lnR w="12700" cap="flat" cmpd="sng" algn="ctr">
                      <a:solidFill>
                        <a:schemeClr val="tx1"/>
                      </a:solidFill>
                      <a:prstDash val="solid"/>
                      <a:round/>
                      <a:headEnd type="none" w="med" len="med"/>
                      <a:tailEnd type="none" w="med" len="med"/>
                    </a:lnR>
                  </a:tcPr>
                </a:tc>
                <a:tc>
                  <a:txBody>
                    <a:bodyPr/>
                    <a:lstStyle/>
                    <a:p>
                      <a:r>
                        <a:rPr lang="ru-RU" dirty="0" smtClean="0"/>
                        <a:t>Дирижабль</a:t>
                      </a:r>
                      <a:endParaRPr lang="ru-RU"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4" name="Прямоугольник 3"/>
          <p:cNvSpPr/>
          <p:nvPr/>
        </p:nvSpPr>
        <p:spPr>
          <a:xfrm>
            <a:off x="2964874" y="5812970"/>
            <a:ext cx="8754376" cy="461665"/>
          </a:xfrm>
          <a:prstGeom prst="rect">
            <a:avLst/>
          </a:prstGeom>
        </p:spPr>
        <p:txBody>
          <a:bodyPr wrap="square">
            <a:spAutoFit/>
          </a:bodyPr>
          <a:lstStyle/>
          <a:p>
            <a:r>
              <a:rPr lang="ru-RU" sz="2400" b="1" dirty="0">
                <a:solidFill>
                  <a:srgbClr val="002060"/>
                </a:solidFill>
                <a:latin typeface="Times New Roman" panose="02020603050405020304" pitchFamily="18" charset="0"/>
                <a:ea typeface="Times New Roman" panose="02020603050405020304" pitchFamily="18" charset="0"/>
              </a:rPr>
              <a:t>Прием разрешения технического противоречия: посредник </a:t>
            </a:r>
            <a:endParaRPr lang="ru-RU" sz="2400" dirty="0">
              <a:solidFill>
                <a:srgbClr val="002060"/>
              </a:solidFill>
            </a:endParaRPr>
          </a:p>
        </p:txBody>
      </p:sp>
    </p:spTree>
    <p:extLst>
      <p:ext uri="{BB962C8B-B14F-4D97-AF65-F5344CB8AC3E}">
        <p14:creationId xmlns:p14="http://schemas.microsoft.com/office/powerpoint/2010/main" val="51943243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id="{9D12D4FC-CD22-4223-AEB7-7D47F1B4A756}"/>
              </a:ext>
            </a:extLst>
          </p:cNvPr>
          <p:cNvSpPr/>
          <p:nvPr/>
        </p:nvSpPr>
        <p:spPr>
          <a:xfrm>
            <a:off x="5005126" y="447040"/>
            <a:ext cx="6688109" cy="1270924"/>
          </a:xfrm>
          <a:prstGeom prst="roundRect">
            <a:avLst/>
          </a:prstGeom>
          <a:solidFill>
            <a:srgbClr val="7030A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В древних </a:t>
            </a:r>
            <a:r>
              <a:rPr lang="ru-RU" sz="4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индийских мифах</a:t>
            </a:r>
          </a:p>
        </p:txBody>
      </p:sp>
      <p:pic>
        <p:nvPicPr>
          <p:cNvPr id="13314" name="Picture 2" descr="https://sun9-53.userapi.com/c1369/u19710042/98308399/x_1e97722b.jpg"/>
          <p:cNvPicPr>
            <a:picLocks noChangeAspect="1" noChangeArrowheads="1"/>
          </p:cNvPicPr>
          <p:nvPr/>
        </p:nvPicPr>
        <p:blipFill>
          <a:blip r:embed="rId2" cstate="print"/>
          <a:srcRect/>
          <a:stretch>
            <a:fillRect/>
          </a:stretch>
        </p:blipFill>
        <p:spPr bwMode="auto">
          <a:xfrm>
            <a:off x="300501" y="239443"/>
            <a:ext cx="4584553" cy="2601033"/>
          </a:xfrm>
          <a:prstGeom prst="rect">
            <a:avLst/>
          </a:prstGeom>
          <a:noFill/>
        </p:spPr>
      </p:pic>
      <p:sp>
        <p:nvSpPr>
          <p:cNvPr id="7" name="Прямоугольник 6"/>
          <p:cNvSpPr/>
          <p:nvPr/>
        </p:nvSpPr>
        <p:spPr>
          <a:xfrm>
            <a:off x="447473" y="2840476"/>
            <a:ext cx="11371634" cy="3970318"/>
          </a:xfrm>
          <a:prstGeom prst="rect">
            <a:avLst/>
          </a:prstGeom>
        </p:spPr>
        <p:txBody>
          <a:bodyPr wrap="square">
            <a:spAutoFit/>
          </a:bodyPr>
          <a:lstStyle/>
          <a:p>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Образы Икара и Дедала имели предшественников в древних индийских мифах. Именно, в великой индийской эпопее,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Рамайяне</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относящейся к середине первого тысячелетия до Р.X. и заключающей в себе еще более древние мифы, описывается следующее co6ытиe:</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 судьбой героя Эпоса, Рамы, супруга которого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Зита</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была похищена Злым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Раваной</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связана и судьба двух братьев,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Сампати</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Эатайюса</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Последний был убит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Раваной</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когда хотел помешать ему похитить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Зиту</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Узнав о смерти брата,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Сампати</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горько его оплакивал. Его жалобы заключаются в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Зундараканде</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3-й книги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Рамайяны</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«Я и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Эатайюс</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соперничая в безумном честолюбии и стремясь ко всемирной славе, взлетели в пространство. На вершины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Кайлазы</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в присутствие судьи, мы побились об заклад, что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полетим по пути солнца до вершины </a:t>
            </a:r>
            <a:r>
              <a:rPr lang="ru-RU" b="1" dirty="0" err="1"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Асты</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Вылетели мы в путь одновременно. На земле под собой мы видели один за другим города, которые казались не более колес повозки. Много раз слышалась музыка и прекрасное пение. — Мы видели поющих женщин, одетых в красное.</a:t>
            </a:r>
          </a:p>
          <a:p>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endParaRPr lang="ru-RU"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71644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459345"/>
            <a:ext cx="10972800" cy="1357746"/>
          </a:xfrm>
        </p:spPr>
        <p:txBody>
          <a:bodyPr>
            <a:normAutofit fontScale="90000"/>
          </a:bodyPr>
          <a:lstStyle/>
          <a:p>
            <a:pPr algn="ct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dirty="0"/>
              <a:t/>
            </a:r>
            <a:br>
              <a:rPr lang="ru-RU" dirty="0"/>
            </a:br>
            <a:r>
              <a:rPr lang="ru-RU"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Полет </a:t>
            </a:r>
            <a:r>
              <a:rPr lang="ru-RU"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в мифах и легендах Древнего Рима и средневековой Италии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550595" y="1935480"/>
            <a:ext cx="8365787" cy="4389120"/>
          </a:xfrm>
        </p:spPr>
        <p:txBody>
          <a:bodyPr>
            <a:normAutofit fontScale="77500" lnSpcReduction="20000"/>
          </a:bodyPr>
          <a:lstStyle/>
          <a:p>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Римский писатель Овидий в своих «Метаморфозах» пересказывает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греческий миф о герое «Фаэтоне»,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который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решился на колеснице, запряженной конями, подняться на небо, но был низвергнут вниз громом с молнией Юпитера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(Зевса). У бога Солнца Гелиоса и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Климены</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дочери морской богини Фетиды, был сын Фаэтон. Юноша усомнился в том, что он сын Солнца и отец дал ему обещание исполнить любое желание. Фаэтон попросил разрешить ему поехать по небу вместо Гелиоса в его золотой колеснице. Бог не смог отказать сыну и позволил ему править колесницей.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Поднявшемуся в небо Фаэтону не удалось сдержать огнедышащих коней, и они бешено бросились в сторону, отклоняясь от обычного пути Солнца. Начался страшный пожар, и всемогущий Зевс поразил смельчака молнией</a:t>
            </a:r>
            <a:r>
              <a:rPr lang="ru-RU"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ru-RU" b="1" dirty="0"/>
              <a:t> </a:t>
            </a:r>
            <a:endParaRPr lang="ru-RU" b="1" dirty="0" smtClean="0"/>
          </a:p>
          <a:p>
            <a:r>
              <a:rPr lang="ru-RU" b="1" u="sng" dirty="0" smtClean="0">
                <a:solidFill>
                  <a:srgbClr val="7030A0"/>
                </a:solidFill>
              </a:rPr>
              <a:t>Прием </a:t>
            </a:r>
            <a:r>
              <a:rPr lang="ru-RU" b="1" u="sng" dirty="0">
                <a:solidFill>
                  <a:srgbClr val="7030A0"/>
                </a:solidFill>
              </a:rPr>
              <a:t>разрешения технического противоречия: посредник </a:t>
            </a:r>
            <a:endParaRPr lang="ru-RU" u="sng"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45058" name="Picture 2" descr="https://sun9-56.userapi.com/c1369/u19710042/98308399/x_86f000d3.jpg"/>
          <p:cNvPicPr>
            <a:picLocks noChangeAspect="1" noChangeArrowheads="1"/>
          </p:cNvPicPr>
          <p:nvPr/>
        </p:nvPicPr>
        <p:blipFill>
          <a:blip r:embed="rId2" cstate="print"/>
          <a:srcRect/>
          <a:stretch>
            <a:fillRect/>
          </a:stretch>
        </p:blipFill>
        <p:spPr bwMode="auto">
          <a:xfrm>
            <a:off x="275618" y="1459345"/>
            <a:ext cx="3374532" cy="4722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418576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58618"/>
            <a:ext cx="11342255" cy="489527"/>
          </a:xfrm>
        </p:spPr>
        <p:txBody>
          <a:bodyPr>
            <a:normAutofit fontScale="90000"/>
          </a:bodyPr>
          <a:lstStyle/>
          <a:p>
            <a:pPr algn="ctr"/>
            <a:r>
              <a:rPr lang="ru-RU" sz="32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С</a:t>
            </a:r>
            <a:r>
              <a:rPr lang="ru-RU" sz="32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казка </a:t>
            </a:r>
            <a:r>
              <a:rPr lang="ru-RU" sz="32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«История </a:t>
            </a:r>
            <a:r>
              <a:rPr lang="ru-RU" sz="32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Синдбада</a:t>
            </a:r>
            <a:r>
              <a:rPr lang="ru-RU" sz="32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-мореплавателя»</a:t>
            </a:r>
          </a:p>
        </p:txBody>
      </p:sp>
      <p:sp>
        <p:nvSpPr>
          <p:cNvPr id="3" name="Содержимое 2"/>
          <p:cNvSpPr>
            <a:spLocks noGrp="1"/>
          </p:cNvSpPr>
          <p:nvPr>
            <p:ph idx="1"/>
          </p:nvPr>
        </p:nvSpPr>
        <p:spPr>
          <a:xfrm>
            <a:off x="4849090" y="748145"/>
            <a:ext cx="7102764" cy="4352971"/>
          </a:xfrm>
        </p:spPr>
        <p:txBody>
          <a:bodyPr>
            <a:noAutofit/>
          </a:bodyPr>
          <a:lstStyle/>
          <a:p>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Синдбад</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во время своего последнего, седьмого, путешествия, попал к людям, </a:t>
            </a:r>
            <a:r>
              <a:rPr lang="ru-RU" sz="2000" b="1" u="sng"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у которых каждую весну вырастали крылья,</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 которые, благодаря этому, </a:t>
            </a:r>
            <a:r>
              <a:rPr lang="ru-RU" sz="2000" b="1" u="sng"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могли летать.</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Желая испытать ощущение полета, он упросил одного из жителей взять его с собою в полет. Вот как рассказывает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Синдбад</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sz="2000"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о своем полете: «Я уцепился за него, обвившись руками вокруг его пояса, и он унес меня в воздушное пространство, взмахнув широко развернутыми крыльями . Наш полет был сначала, в течение довольно долгого времени, восходящим по прямой линии, и мы поднялись так высоко в глубину небесной лазури, что я мог отчетливо слышать звуки пения ангелов под сводами небес».</a:t>
            </a:r>
            <a:br>
              <a:rPr lang="ru-RU" sz="2000"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Однако этот полет кончился </a:t>
            </a:r>
            <a:r>
              <a:rPr lang="ru-RU" sz="2000" b="1" u="sng"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катастрофой.</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Восхищенный пением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Синдбад</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произнес имя Аллаха, и его возница, бывший демоном, стремглав спустился к высокой горе и сбросил там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Синдбада</a:t>
            </a:r>
            <a:endPar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ru-RU" sz="2000" b="1" u="sng" dirty="0"/>
              <a:t>Прием разрешения физического противоречия: в пространстве</a:t>
            </a:r>
            <a:endParaRPr lang="ru-RU" sz="2000" b="1" u="sng"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48130" name="Picture 2" descr="https://sun9-45.userapi.com/c1369/u19710042/98308399/x_c419ef03.jpg"/>
          <p:cNvPicPr>
            <a:picLocks noChangeAspect="1" noChangeArrowheads="1"/>
          </p:cNvPicPr>
          <p:nvPr/>
        </p:nvPicPr>
        <p:blipFill>
          <a:blip r:embed="rId2" cstate="print"/>
          <a:srcRect/>
          <a:stretch>
            <a:fillRect/>
          </a:stretch>
        </p:blipFill>
        <p:spPr bwMode="auto">
          <a:xfrm>
            <a:off x="243162" y="858982"/>
            <a:ext cx="4750563" cy="5033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997009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92365"/>
            <a:ext cx="11249891" cy="785090"/>
          </a:xfrm>
        </p:spPr>
        <p:txBody>
          <a:bodyPr>
            <a:normAutofit/>
          </a:bodyPr>
          <a:lstStyle/>
          <a:p>
            <a:r>
              <a:rPr lang="ru-RU" sz="36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«Волшебная история коня из эбенового дерева»</a:t>
            </a:r>
          </a:p>
        </p:txBody>
      </p:sp>
      <p:sp>
        <p:nvSpPr>
          <p:cNvPr id="3" name="Содержимое 2"/>
          <p:cNvSpPr>
            <a:spLocks noGrp="1"/>
          </p:cNvSpPr>
          <p:nvPr>
            <p:ph idx="1"/>
          </p:nvPr>
        </p:nvSpPr>
        <p:spPr>
          <a:xfrm>
            <a:off x="212437" y="5335568"/>
            <a:ext cx="11785600" cy="1305377"/>
          </a:xfrm>
        </p:spPr>
        <p:txBody>
          <a:bodyPr>
            <a:normAutofit fontScale="70000" lnSpcReduction="20000"/>
          </a:bodyPr>
          <a:lstStyle/>
          <a:p>
            <a:r>
              <a:rPr lang="ru-RU" dirty="0" smtClean="0"/>
              <a:t>В другой сказке «Волшебная история коня из эбенового дерева» рассказывается о том, как персидский царевич сел верхом на деревянною коня, нажал гвоздик на нем, и конь понесся с царевичем ввысь и летел безостановочно так долго, что почти долетел до солнца. Царевич, видя какая ужасная смерть ждет его в этих небесных краях, стал искать другой гвоздик, и, найдя и нажав его, заставил коня спуститься на землю.</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470800644"/>
              </p:ext>
            </p:extLst>
          </p:nvPr>
        </p:nvGraphicFramePr>
        <p:xfrm>
          <a:off x="350985" y="997529"/>
          <a:ext cx="11508506" cy="4194231"/>
        </p:xfrm>
        <a:graphic>
          <a:graphicData uri="http://schemas.openxmlformats.org/drawingml/2006/table">
            <a:tbl>
              <a:tblPr firstRow="1" bandRow="1">
                <a:tableStyleId>{5C22544A-7EE6-4342-B048-85BDC9FD1C3A}</a:tableStyleId>
              </a:tblPr>
              <a:tblGrid>
                <a:gridCol w="1579029">
                  <a:extLst>
                    <a:ext uri="{9D8B030D-6E8A-4147-A177-3AD203B41FA5}">
                      <a16:colId xmlns:a16="http://schemas.microsoft.com/office/drawing/2014/main" val="2274097684"/>
                    </a:ext>
                  </a:extLst>
                </a:gridCol>
                <a:gridCol w="1181851">
                  <a:extLst>
                    <a:ext uri="{9D8B030D-6E8A-4147-A177-3AD203B41FA5}">
                      <a16:colId xmlns:a16="http://schemas.microsoft.com/office/drawing/2014/main" val="2086346556"/>
                    </a:ext>
                  </a:extLst>
                </a:gridCol>
                <a:gridCol w="3944717">
                  <a:extLst>
                    <a:ext uri="{9D8B030D-6E8A-4147-A177-3AD203B41FA5}">
                      <a16:colId xmlns:a16="http://schemas.microsoft.com/office/drawing/2014/main" val="986340339"/>
                    </a:ext>
                  </a:extLst>
                </a:gridCol>
                <a:gridCol w="3103418">
                  <a:extLst>
                    <a:ext uri="{9D8B030D-6E8A-4147-A177-3AD203B41FA5}">
                      <a16:colId xmlns:a16="http://schemas.microsoft.com/office/drawing/2014/main" val="821815412"/>
                    </a:ext>
                  </a:extLst>
                </a:gridCol>
                <a:gridCol w="1699491">
                  <a:extLst>
                    <a:ext uri="{9D8B030D-6E8A-4147-A177-3AD203B41FA5}">
                      <a16:colId xmlns:a16="http://schemas.microsoft.com/office/drawing/2014/main" val="2502659924"/>
                    </a:ext>
                  </a:extLst>
                </a:gridCol>
              </a:tblGrid>
              <a:tr h="1542471">
                <a:tc>
                  <a:txBody>
                    <a:bodyPr/>
                    <a:lstStyle/>
                    <a:p>
                      <a:r>
                        <a:rPr lang="ru-RU" dirty="0" smtClean="0"/>
                        <a:t>Герой</a:t>
                      </a:r>
                    </a:p>
                    <a:p>
                      <a:r>
                        <a:rPr lang="ru-RU" dirty="0" smtClean="0"/>
                        <a:t>Где проживает</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bg1"/>
                          </a:solidFill>
                          <a:latin typeface="+mn-lt"/>
                          <a:ea typeface="+mn-ea"/>
                          <a:cs typeface="+mn-cs"/>
                        </a:rPr>
                        <a:t>Устройство для полета </a:t>
                      </a:r>
                      <a:endParaRPr lang="ru-RU" dirty="0" smtClean="0">
                        <a:solidFill>
                          <a:schemeClr val="bg1"/>
                        </a:solidFill>
                      </a:endParaRPr>
                    </a:p>
                    <a:p>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Куда  совершает  полёт.</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Цель</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Что наблюдал</a:t>
                      </a:r>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white"/>
                          </a:solidFill>
                          <a:effectLst/>
                          <a:uLnTx/>
                          <a:uFillTx/>
                          <a:latin typeface="+mn-lt"/>
                          <a:ea typeface="+mn-ea"/>
                          <a:cs typeface="+mn-cs"/>
                        </a:rPr>
                        <a:t>Сравнение устройств мифа </a:t>
                      </a:r>
                    </a:p>
                    <a:p>
                      <a:endParaRPr lang="ru-RU" dirty="0"/>
                    </a:p>
                  </a:txBody>
                  <a:tcPr/>
                </a:tc>
                <a:extLst>
                  <a:ext uri="{0D108BD9-81ED-4DB2-BD59-A6C34878D82A}">
                    <a16:rowId xmlns:a16="http://schemas.microsoft.com/office/drawing/2014/main" val="2591101"/>
                  </a:ext>
                </a:extLst>
              </a:tr>
              <a:tr h="1908196">
                <a:tc>
                  <a:txBody>
                    <a:bodyPr/>
                    <a:lstStyle/>
                    <a:p>
                      <a:r>
                        <a:rPr lang="ru-RU" dirty="0" smtClean="0"/>
                        <a:t>Персидский царевич </a:t>
                      </a:r>
                    </a:p>
                    <a:p>
                      <a:r>
                        <a:rPr lang="ru-RU" dirty="0" smtClean="0"/>
                        <a:t>В </a:t>
                      </a:r>
                      <a:r>
                        <a:rPr lang="ru-RU" baseline="0" dirty="0" smtClean="0"/>
                        <a:t> персидской</a:t>
                      </a:r>
                      <a:r>
                        <a:rPr lang="ru-RU" dirty="0" smtClean="0"/>
                        <a:t> сказке</a:t>
                      </a:r>
                      <a:endParaRPr lang="ru-RU" dirty="0"/>
                    </a:p>
                  </a:txBody>
                  <a:tcPr/>
                </a:tc>
                <a:tc>
                  <a:txBody>
                    <a:bodyPr/>
                    <a:lstStyle/>
                    <a:p>
                      <a:r>
                        <a:rPr lang="ru-RU" sz="18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Конь из эбенового дерева</a:t>
                      </a:r>
                      <a:endParaRPr lang="ru-RU" dirty="0"/>
                    </a:p>
                  </a:txBody>
                  <a:tcPr/>
                </a:tc>
                <a:tc>
                  <a:txBody>
                    <a:bodyPr/>
                    <a:lstStyle/>
                    <a:p>
                      <a:r>
                        <a:rPr lang="ru-RU" dirty="0" smtClean="0"/>
                        <a:t>Царевич сел верхом на деревянною коня, нажал гвоздик на нем, и конь понесся с царевичем ввысь и летел безостановочно так долго, что почти долетел до солнца нажав на другой гвоздик</a:t>
                      </a:r>
                      <a:r>
                        <a:rPr lang="ru-RU" baseline="0" dirty="0" smtClean="0"/>
                        <a:t> </a:t>
                      </a:r>
                      <a:r>
                        <a:rPr lang="ru-RU" dirty="0" smtClean="0"/>
                        <a:t>, заставил коня спуститься на землю</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Почти долетел до солнца . Царевич, видя какая ужасная смерть ждет его в этих небесных краях. Счастливое</a:t>
                      </a:r>
                      <a:r>
                        <a:rPr lang="ru-RU" baseline="0" dirty="0" smtClean="0"/>
                        <a:t> возвращение на землю</a:t>
                      </a:r>
                      <a:endParaRPr lang="ru-RU" dirty="0" smtClean="0"/>
                    </a:p>
                    <a:p>
                      <a:endParaRPr lang="ru-RU" dirty="0"/>
                    </a:p>
                  </a:txBody>
                  <a:tcPr/>
                </a:tc>
                <a:tc>
                  <a:txBody>
                    <a:bodyPr/>
                    <a:lstStyle/>
                    <a:p>
                      <a:r>
                        <a:rPr lang="ru-RU" dirty="0" smtClean="0"/>
                        <a:t>Дельтаплан, самолёт</a:t>
                      </a:r>
                      <a:endParaRPr lang="ru-RU" dirty="0"/>
                    </a:p>
                  </a:txBody>
                  <a:tcPr/>
                </a:tc>
                <a:extLst>
                  <a:ext uri="{0D108BD9-81ED-4DB2-BD59-A6C34878D82A}">
                    <a16:rowId xmlns:a16="http://schemas.microsoft.com/office/drawing/2014/main" val="1043809121"/>
                  </a:ext>
                </a:extLst>
              </a:tr>
              <a:tr h="418163">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u="sng" dirty="0" smtClean="0">
                          <a:solidFill>
                            <a:srgbClr val="7030A0"/>
                          </a:solidFill>
                        </a:rPr>
                        <a:t>Прием разрешения технического противоречия: посредник </a:t>
                      </a:r>
                      <a:r>
                        <a:rPr lang="ru-RU" b="1" u="sng" dirty="0" smtClean="0">
                          <a:solidFill>
                            <a:srgbClr val="7030A0"/>
                          </a:solidFill>
                        </a:rPr>
                        <a:t>, объединение </a:t>
                      </a:r>
                      <a:endParaRPr lang="ru-RU" u="sng" dirty="0" smtClean="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275217504"/>
                  </a:ext>
                </a:extLst>
              </a:tr>
            </a:tbl>
          </a:graphicData>
        </a:graphic>
      </p:graphicFrame>
    </p:spTree>
    <p:extLst>
      <p:ext uri="{BB962C8B-B14F-4D97-AF65-F5344CB8AC3E}">
        <p14:creationId xmlns:p14="http://schemas.microsoft.com/office/powerpoint/2010/main" val="329582125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b="1" dirty="0" smtClean="0">
                <a:ln w="22225">
                  <a:solidFill>
                    <a:schemeClr val="accent2"/>
                  </a:solidFill>
                  <a:prstDash val="solid"/>
                </a:ln>
                <a:solidFill>
                  <a:srgbClr val="FF0000"/>
                </a:solidFill>
                <a:latin typeface="Times New Roman" panose="02020603050405020304" pitchFamily="18" charset="0"/>
                <a:ea typeface="Calibri" panose="020F0502020204030204" pitchFamily="34" charset="0"/>
              </a:rPr>
              <a:t>Мифы </a:t>
            </a:r>
            <a:r>
              <a:rPr lang="ru-RU" sz="5400" b="1" dirty="0">
                <a:ln w="22225">
                  <a:solidFill>
                    <a:schemeClr val="accent2"/>
                  </a:solidFill>
                  <a:prstDash val="solid"/>
                </a:ln>
                <a:solidFill>
                  <a:srgbClr val="FF0000"/>
                </a:solidFill>
                <a:latin typeface="Times New Roman" panose="02020603050405020304" pitchFamily="18" charset="0"/>
                <a:ea typeface="Calibri" panose="020F0502020204030204" pitchFamily="34" charset="0"/>
              </a:rPr>
              <a:t>и легенды о полете человека в небо</a:t>
            </a:r>
            <a:endParaRPr lang="ru-RU" b="1" dirty="0">
              <a:ln w="22225">
                <a:solidFill>
                  <a:schemeClr val="accent2"/>
                </a:solidFill>
                <a:prstDash val="solid"/>
              </a:ln>
              <a:solidFill>
                <a:srgbClr val="FF0000"/>
              </a:solidFill>
            </a:endParaRPr>
          </a:p>
        </p:txBody>
      </p:sp>
      <p:sp>
        <p:nvSpPr>
          <p:cNvPr id="3" name="Содержимое 2"/>
          <p:cNvSpPr>
            <a:spLocks noGrp="1"/>
          </p:cNvSpPr>
          <p:nvPr>
            <p:ph idx="1"/>
          </p:nvPr>
        </p:nvSpPr>
        <p:spPr>
          <a:xfrm>
            <a:off x="258618" y="1935480"/>
            <a:ext cx="11628582" cy="4389120"/>
          </a:xfrm>
        </p:spPr>
        <p:txBody>
          <a:bodyPr>
            <a:normAutofit fontScale="85000" lnSpcReduction="10000"/>
          </a:bodyPr>
          <a:lstStyle/>
          <a:p>
            <a:pPr>
              <a:buNone/>
            </a:pPr>
            <a:r>
              <a:rPr lang="ru-RU" dirty="0" smtClean="0"/>
              <a:t>        </a:t>
            </a:r>
            <a:r>
              <a:rPr lang="ru-RU" b="1" dirty="0" smtClean="0">
                <a:ln w="22225">
                  <a:solidFill>
                    <a:schemeClr val="accent2"/>
                  </a:solidFill>
                  <a:prstDash val="solid"/>
                </a:ln>
                <a:solidFill>
                  <a:srgbClr val="002060"/>
                </a:solidFill>
              </a:rPr>
              <a:t>Мечта </a:t>
            </a:r>
            <a:r>
              <a:rPr lang="ru-RU" b="1" dirty="0">
                <a:ln w="22225">
                  <a:solidFill>
                    <a:schemeClr val="accent2"/>
                  </a:solidFill>
                  <a:prstDash val="solid"/>
                </a:ln>
                <a:solidFill>
                  <a:srgbClr val="002060"/>
                </a:solidFill>
              </a:rPr>
              <a:t>летать. Летать, летать как птицы. Человек всегда мечтал о полёте.</a:t>
            </a:r>
            <a:br>
              <a:rPr lang="ru-RU" b="1" dirty="0">
                <a:ln w="22225">
                  <a:solidFill>
                    <a:schemeClr val="accent2"/>
                  </a:solidFill>
                  <a:prstDash val="solid"/>
                </a:ln>
                <a:solidFill>
                  <a:srgbClr val="002060"/>
                </a:solidFill>
              </a:rPr>
            </a:br>
            <a:r>
              <a:rPr lang="ru-RU" b="1" dirty="0">
                <a:ln w="22225">
                  <a:solidFill>
                    <a:schemeClr val="accent2"/>
                  </a:solidFill>
                  <a:prstDash val="solid"/>
                </a:ln>
                <a:solidFill>
                  <a:srgbClr val="002060"/>
                </a:solidFill>
              </a:rPr>
              <a:t>Из глубины веков дошли до нас сотни легенд, рассказов, сказок о попытках летать. А поскольку эта мечта зачастую казалась вообще несбыточной, то нет ничего удивительного, что человеческая фантазия наделяла крыльями богов, ангелов и прочих небожителей, созданных человеческим воображением. И даже знаменитая баба-яга в русских народных сказках умела летать на метле.</a:t>
            </a:r>
            <a:br>
              <a:rPr lang="ru-RU" b="1" dirty="0">
                <a:ln w="22225">
                  <a:solidFill>
                    <a:schemeClr val="accent2"/>
                  </a:solidFill>
                  <a:prstDash val="solid"/>
                </a:ln>
                <a:solidFill>
                  <a:srgbClr val="002060"/>
                </a:solidFill>
              </a:rPr>
            </a:br>
            <a:r>
              <a:rPr lang="ru-RU" b="1" dirty="0">
                <a:ln w="22225">
                  <a:solidFill>
                    <a:schemeClr val="accent2"/>
                  </a:solidFill>
                  <a:prstDash val="solid"/>
                </a:ln>
                <a:solidFill>
                  <a:srgbClr val="002060"/>
                </a:solidFill>
              </a:rPr>
              <a:t>Что касается богов, то они в фантазии человеческой не только запросто летали, но и жили на небе. Так, например, древние египтяне своего бога солнца Ра изображали непременно крылатым. Мы знаем крылья Сатурна, орла Юпитера, павлинов Юноны, голубей Венеры, крылья Меркурия и крылья, полученные от него в дар Персеем для борьбы с Медузой...</a:t>
            </a:r>
            <a:br>
              <a:rPr lang="ru-RU" b="1" dirty="0">
                <a:ln w="22225">
                  <a:solidFill>
                    <a:schemeClr val="accent2"/>
                  </a:solidFill>
                  <a:prstDash val="solid"/>
                </a:ln>
                <a:solidFill>
                  <a:srgbClr val="002060"/>
                </a:solidFill>
              </a:rPr>
            </a:br>
            <a:r>
              <a:rPr lang="ru-RU" b="1" dirty="0">
                <a:ln w="22225">
                  <a:solidFill>
                    <a:schemeClr val="accent2"/>
                  </a:solidFill>
                  <a:prstDash val="solid"/>
                </a:ln>
                <a:solidFill>
                  <a:srgbClr val="002060"/>
                </a:solidFill>
              </a:rPr>
              <a:t>Крылатые боги были и у многих других народов.</a:t>
            </a:r>
            <a:br>
              <a:rPr lang="ru-RU" b="1" dirty="0">
                <a:ln w="22225">
                  <a:solidFill>
                    <a:schemeClr val="accent2"/>
                  </a:solidFill>
                  <a:prstDash val="solid"/>
                </a:ln>
                <a:solidFill>
                  <a:srgbClr val="002060"/>
                </a:solidFill>
              </a:rPr>
            </a:br>
            <a:r>
              <a:rPr lang="ru-RU" b="1" dirty="0">
                <a:ln w="22225">
                  <a:solidFill>
                    <a:schemeClr val="accent2"/>
                  </a:solidFill>
                  <a:prstDash val="solid"/>
                </a:ln>
                <a:solidFill>
                  <a:srgbClr val="002060"/>
                </a:solidFill>
              </a:rPr>
              <a:t>В целом, идея полета встречается в мифах и легендах практически всех народов, населяющих нашу планету. Давайте вспомним хотя бы некоторые из них.</a:t>
            </a:r>
          </a:p>
          <a:p>
            <a:pPr>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5526" y="704088"/>
            <a:ext cx="10076873" cy="607476"/>
          </a:xfrm>
        </p:spPr>
        <p:txBody>
          <a:bodyPr>
            <a:normAutofit fontScale="90000"/>
          </a:bodyPr>
          <a:lstStyle/>
          <a:p>
            <a:pPr algn="ctr"/>
            <a:r>
              <a:rPr lang="ru-RU"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Древняя Индия</a:t>
            </a:r>
            <a:endParaRPr lang="ru-RU"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498108" y="1634247"/>
            <a:ext cx="7296728" cy="4690353"/>
          </a:xfrm>
        </p:spPr>
        <p:txBody>
          <a:bodyPr>
            <a:normAutofit fontScale="77500" lnSpcReduction="20000"/>
          </a:bodyPr>
          <a:lstStyle/>
          <a:p>
            <a:r>
              <a:rPr lang="ru-RU" dirty="0" smtClean="0"/>
              <a:t>Древний Индийский эпос повествует о полётах не только в атмосфере Земли, но и о полётах в Космос. Одним из летательных аппаратов был ВИМАНА. Его стилизованное изображение применяется сегодня в футуристических описаниях </a:t>
            </a:r>
            <a:r>
              <a:rPr lang="ru-RU" dirty="0" err="1" smtClean="0"/>
              <a:t>дисколётов</a:t>
            </a:r>
            <a:r>
              <a:rPr lang="ru-RU" dirty="0" smtClean="0"/>
              <a:t>, летающих тарелок</a:t>
            </a:r>
          </a:p>
          <a:p>
            <a:r>
              <a:rPr lang="ru-RU" dirty="0" smtClean="0"/>
              <a:t>Образ </a:t>
            </a:r>
            <a:r>
              <a:rPr lang="ru-RU" dirty="0" err="1" smtClean="0"/>
              <a:t>виманы</a:t>
            </a:r>
            <a:r>
              <a:rPr lang="ru-RU" dirty="0" smtClean="0"/>
              <a:t> восходит к колесящим по небу повозкам Индры и иных арийских божеств, которые упоминаются в «Ведах» и имеют параллели в мифологии греков (колесница Гелиоса), германцев (солнечная повозка) и других индоевропейских народов. А. Ч. </a:t>
            </a:r>
            <a:r>
              <a:rPr lang="ru-RU" dirty="0" err="1" smtClean="0"/>
              <a:t>Бхактиведанта</a:t>
            </a:r>
            <a:r>
              <a:rPr lang="ru-RU" dirty="0" smtClean="0"/>
              <a:t> Свами </a:t>
            </a:r>
            <a:r>
              <a:rPr lang="ru-RU" dirty="0" err="1" smtClean="0"/>
              <a:t>Прабхупада</a:t>
            </a:r>
            <a:r>
              <a:rPr lang="ru-RU" dirty="0" smtClean="0"/>
              <a:t> называл </a:t>
            </a:r>
            <a:r>
              <a:rPr lang="ru-RU" dirty="0" err="1" smtClean="0"/>
              <a:t>виманы</a:t>
            </a:r>
            <a:r>
              <a:rPr lang="ru-RU" dirty="0" smtClean="0"/>
              <a:t> «духовными самолётами».</a:t>
            </a:r>
            <a:br>
              <a:rPr lang="ru-RU" dirty="0" smtClean="0"/>
            </a:br>
            <a:r>
              <a:rPr lang="ru-RU" u="sng" dirty="0" smtClean="0">
                <a:solidFill>
                  <a:srgbClr val="002060"/>
                </a:solidFill>
              </a:rPr>
              <a:t/>
            </a:r>
            <a:br>
              <a:rPr lang="ru-RU" u="sng" dirty="0" smtClean="0">
                <a:solidFill>
                  <a:srgbClr val="002060"/>
                </a:solidFill>
              </a:rPr>
            </a:br>
            <a:r>
              <a:rPr lang="ru-RU" b="1" u="sng" dirty="0">
                <a:solidFill>
                  <a:srgbClr val="002060"/>
                </a:solidFill>
              </a:rPr>
              <a:t>Прием разрешения технического противоречия: матрешка.</a:t>
            </a:r>
            <a:endParaRPr lang="ru-RU" u="sng" dirty="0">
              <a:solidFill>
                <a:srgbClr val="002060"/>
              </a:solidFill>
            </a:endParaRPr>
          </a:p>
          <a:p>
            <a:r>
              <a:rPr lang="ru-RU" b="1" u="sng" dirty="0">
                <a:solidFill>
                  <a:srgbClr val="002060"/>
                </a:solidFill>
              </a:rPr>
              <a:t>Прием разрешения физического противоречия: в пространстве</a:t>
            </a:r>
            <a:endParaRPr lang="ru-RU" u="sng" dirty="0">
              <a:solidFill>
                <a:srgbClr val="002060"/>
              </a:solidFill>
            </a:endParaRPr>
          </a:p>
        </p:txBody>
      </p:sp>
      <p:pic>
        <p:nvPicPr>
          <p:cNvPr id="59394" name="Picture 2" descr="https://sun9-22.userapi.com/c1369/u19710042/98308399/x_7ceacc7d.jpg"/>
          <p:cNvPicPr>
            <a:picLocks noChangeAspect="1" noChangeArrowheads="1"/>
          </p:cNvPicPr>
          <p:nvPr/>
        </p:nvPicPr>
        <p:blipFill>
          <a:blip r:embed="rId2" cstate="print"/>
          <a:srcRect/>
          <a:stretch>
            <a:fillRect/>
          </a:stretch>
        </p:blipFill>
        <p:spPr bwMode="auto">
          <a:xfrm>
            <a:off x="467944" y="490590"/>
            <a:ext cx="3494455" cy="4894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2930398"/>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1090" y="535709"/>
            <a:ext cx="9781309" cy="738909"/>
          </a:xfrm>
        </p:spPr>
        <p:txBody>
          <a:bodyPr>
            <a:normAutofit/>
          </a:bodyPr>
          <a:lstStyle/>
          <a:p>
            <a:r>
              <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В китайской культуре</a:t>
            </a:r>
          </a:p>
        </p:txBody>
      </p:sp>
      <p:sp>
        <p:nvSpPr>
          <p:cNvPr id="3" name="Содержимое 2"/>
          <p:cNvSpPr>
            <a:spLocks noGrp="1"/>
          </p:cNvSpPr>
          <p:nvPr>
            <p:ph idx="1"/>
          </p:nvPr>
        </p:nvSpPr>
        <p:spPr>
          <a:xfrm>
            <a:off x="3620655" y="1505527"/>
            <a:ext cx="8423563" cy="4819073"/>
          </a:xfrm>
        </p:spPr>
        <p:txBody>
          <a:bodyPr>
            <a:normAutofit fontScale="77500" lnSpcReduction="20000"/>
          </a:bodyPr>
          <a:lstStyle/>
          <a:p>
            <a:r>
              <a:rPr lang="ru-RU" dirty="0" smtClean="0"/>
              <a:t/>
            </a:r>
            <a:br>
              <a:rPr lang="ru-RU" dirty="0" smtClean="0"/>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За хитрость и удачу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Чжугэ</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Лян получил прозвание «Невидимый дракон» (другие возможные переводы: «Спящий дракон» ((</a:t>
            </a:r>
            <a:r>
              <a:rPr lang="ja-JP" altLang="en-US"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伏龍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пиньинь</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fú</a:t>
            </a:r>
            <a:r>
              <a:rPr lang="en-US"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lóng</a:t>
            </a:r>
            <a:r>
              <a:rPr lang="en-US"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Свернувшийся дракон» (</a:t>
            </a:r>
            <a:r>
              <a:rPr lang="ja-JP" altLang="en-US"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臥龍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пиньинь</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wò</a:t>
            </a:r>
            <a:r>
              <a:rPr lang="en-US"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lóng</a:t>
            </a:r>
            <a:r>
              <a:rPr lang="en-US"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a:t>
            </a:r>
            <a:br>
              <a:rPr lang="en-US"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Чжугэ</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Лян — один из персонажей китайского классического романа «Троецарствие» (</a:t>
            </a:r>
            <a:r>
              <a:rPr lang="en-US"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XIV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век), где он выступает как олицетворение мудрости, опыта, военной хитрости и изобретательности. Его реальные военные победы приукрашены и романтизированы, так как автором романа использовались не только исторические, но и фольклорно-легендарные источники.</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Различные предания приписывают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Чжугэ</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Ляну изобретение мины, тачки, скоростного самострела,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сигнального фонаря (фактически ранней формы беспилотного воздушного шара).</a:t>
            </a:r>
            <a:r>
              <a:rPr lang="ru-RU" b="1" dirty="0"/>
              <a:t> </a:t>
            </a:r>
            <a:endParaRPr lang="ru-RU" b="1" dirty="0" smtClean="0"/>
          </a:p>
          <a:p>
            <a:r>
              <a:rPr lang="ru-RU" b="1" u="sng" dirty="0" smtClean="0"/>
              <a:t>Прием </a:t>
            </a:r>
            <a:r>
              <a:rPr lang="ru-RU" b="1" u="sng" dirty="0"/>
              <a:t>разрешения технического противоречия: предварительное действие.</a:t>
            </a:r>
            <a:endParaRPr lang="ru-RU" u="sng" dirty="0"/>
          </a:p>
          <a:p>
            <a:r>
              <a:rPr lang="ru-RU" b="1" u="sng" dirty="0"/>
              <a:t>Прием разрешения физического противоречия: во времени</a:t>
            </a:r>
            <a:endParaRPr lang="ru-RU" b="1" u="sng"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73730" name="Picture 2" descr="https://sun9-1.userapi.com/c1369/u19710042/98308399/x_cf43b5d4.jpg"/>
          <p:cNvPicPr>
            <a:picLocks noChangeAspect="1" noChangeArrowheads="1"/>
          </p:cNvPicPr>
          <p:nvPr/>
        </p:nvPicPr>
        <p:blipFill>
          <a:blip r:embed="rId2" cstate="print"/>
          <a:srcRect/>
          <a:stretch>
            <a:fillRect/>
          </a:stretch>
        </p:blipFill>
        <p:spPr bwMode="auto">
          <a:xfrm>
            <a:off x="389140" y="1754909"/>
            <a:ext cx="3009842" cy="3803997"/>
          </a:xfrm>
          <a:prstGeom prst="rect">
            <a:avLst/>
          </a:prstGeom>
          <a:noFill/>
        </p:spPr>
      </p:pic>
    </p:spTree>
    <p:extLst>
      <p:ext uri="{BB962C8B-B14F-4D97-AF65-F5344CB8AC3E}">
        <p14:creationId xmlns:p14="http://schemas.microsoft.com/office/powerpoint/2010/main" val="4169288205"/>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61818"/>
            <a:ext cx="10972800" cy="988291"/>
          </a:xfrm>
        </p:spPr>
        <p:txBody>
          <a:bodyPr/>
          <a:lstStyle/>
          <a:p>
            <a:r>
              <a:rPr lang="ru-RU"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Следует </a:t>
            </a:r>
            <a:r>
              <a:rPr lang="ru-RU"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воспринимать как легенду</a:t>
            </a:r>
          </a:p>
        </p:txBody>
      </p:sp>
      <p:sp>
        <p:nvSpPr>
          <p:cNvPr id="3" name="Содержимое 2"/>
          <p:cNvSpPr>
            <a:spLocks noGrp="1"/>
          </p:cNvSpPr>
          <p:nvPr>
            <p:ph idx="1"/>
          </p:nvPr>
        </p:nvSpPr>
        <p:spPr>
          <a:xfrm>
            <a:off x="4405744" y="1450109"/>
            <a:ext cx="7693892" cy="4874491"/>
          </a:xfrm>
        </p:spPr>
        <p:txBody>
          <a:bodyPr>
            <a:noAutofit/>
          </a:bodyPr>
          <a:lstStyle/>
          <a:p>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Полёт Ахмета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Челеби</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Хезафрена</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в 1630 году через Босфор.</a:t>
            </a:r>
            <a:b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Челеби</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изготовил птицеподобный аппарат и перелетел через Босфор, прыгнув с башни высотой 55-61 м. </a:t>
            </a:r>
            <a:r>
              <a:rPr lang="ru-RU" sz="2000"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Технически и технологически в то время это было невозможно</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Поэтому следует воспринимать как легенду. подчёркивающую высокие достижения арабской цивилизации.</a:t>
            </a:r>
            <a:b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Примечание. Аэродинамическое качество планёра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Челеби</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должно было быть не менее 30, что возможно только сегодня при применении сверхлёгких и сверхпрочных материалов. </a:t>
            </a:r>
            <a:endParaRPr lang="ru-RU"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r>
            <a:b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 1178 году, а 'сарацин' Константинопольского обязался парус в воздух из верхней части башни ипподроме в присутствии императора,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Мануэль</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Комнина</a:t>
            </a:r>
            <a:r>
              <a:rPr lang="ru-RU"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Попытка описаны в истории Константинополя двоюродный брат, и рассказал в нескольких книгах 19 века по аэронавигации</a:t>
            </a:r>
            <a:r>
              <a:rPr lang="ru-RU"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ru-RU" sz="24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79874" name="Picture 2" descr="https://sun9-63.userapi.com/c1369/u19710042/98308399/x_333d1e60.jpg"/>
          <p:cNvPicPr>
            <a:picLocks noChangeAspect="1" noChangeArrowheads="1"/>
          </p:cNvPicPr>
          <p:nvPr/>
        </p:nvPicPr>
        <p:blipFill>
          <a:blip r:embed="rId2" cstate="print"/>
          <a:srcRect/>
          <a:stretch>
            <a:fillRect/>
          </a:stretch>
        </p:blipFill>
        <p:spPr bwMode="auto">
          <a:xfrm>
            <a:off x="249382" y="2355273"/>
            <a:ext cx="4276436" cy="2912964"/>
          </a:xfrm>
          <a:prstGeom prst="rect">
            <a:avLst/>
          </a:prstGeom>
          <a:noFill/>
        </p:spPr>
      </p:pic>
    </p:spTree>
    <p:extLst>
      <p:ext uri="{BB962C8B-B14F-4D97-AF65-F5344CB8AC3E}">
        <p14:creationId xmlns:p14="http://schemas.microsoft.com/office/powerpoint/2010/main" val="346049070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33091" y="387927"/>
            <a:ext cx="7980217" cy="785091"/>
          </a:xfrm>
        </p:spPr>
        <p:txBody>
          <a:bodyPr>
            <a:normAutofit fontScale="90000"/>
          </a:bodyPr>
          <a:lstStyle/>
          <a:p>
            <a:r>
              <a:rPr lang="ru-RU" b="1" dirty="0">
                <a:ln w="22225">
                  <a:solidFill>
                    <a:schemeClr val="accent2"/>
                  </a:solidFill>
                  <a:prstDash val="solid"/>
                </a:ln>
                <a:solidFill>
                  <a:schemeClr val="accent2">
                    <a:lumMod val="40000"/>
                    <a:lumOff val="60000"/>
                  </a:schemeClr>
                </a:solidFill>
              </a:rPr>
              <a:t>В преданиях северных народов</a:t>
            </a:r>
          </a:p>
        </p:txBody>
      </p:sp>
      <p:sp>
        <p:nvSpPr>
          <p:cNvPr id="3" name="Содержимое 2"/>
          <p:cNvSpPr>
            <a:spLocks noGrp="1"/>
          </p:cNvSpPr>
          <p:nvPr>
            <p:ph idx="1"/>
          </p:nvPr>
        </p:nvSpPr>
        <p:spPr>
          <a:xfrm>
            <a:off x="4655126" y="2318327"/>
            <a:ext cx="7019637" cy="3288146"/>
          </a:xfrm>
        </p:spPr>
        <p:txBody>
          <a:bodyPr>
            <a:normAutofit fontScale="77500" lnSpcReduction="20000"/>
          </a:bodyPr>
          <a:lstStyle/>
          <a:p>
            <a:r>
              <a:rPr lang="ru-RU" sz="3000" b="1" dirty="0" smtClean="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rPr>
              <a:t>В преданиях северных народов техника полета описывалась очень просто: разжигался костер из стружек, накрывался мокрой рогожей, на рогожу мог садиться любой желающий, и его жаром поднимало на небеса аж до самого Господа Бога.</a:t>
            </a:r>
            <a:br>
              <a:rPr lang="ru-RU" sz="3000" b="1" dirty="0" smtClean="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rPr>
            </a:br>
            <a:r>
              <a:rPr lang="ru-RU" sz="3000" b="1" dirty="0" smtClean="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rPr>
              <a:t>Это фактически первый прообраз монгольфьера</a:t>
            </a:r>
            <a:r>
              <a:rPr lang="ru-RU" dirty="0" smtClean="0"/>
              <a:t>.</a:t>
            </a:r>
          </a:p>
          <a:p>
            <a:r>
              <a:rPr lang="ru-RU" sz="2900" b="1" u="sng" dirty="0" smtClean="0">
                <a:solidFill>
                  <a:srgbClr val="002060"/>
                </a:solidFill>
              </a:rPr>
              <a:t> </a:t>
            </a:r>
            <a:r>
              <a:rPr lang="ru-RU" sz="2900" b="1" u="sng" dirty="0">
                <a:solidFill>
                  <a:srgbClr val="002060"/>
                </a:solidFill>
              </a:rPr>
              <a:t>Прием разрешения технического противоречия: предварительное действие.</a:t>
            </a:r>
            <a:endParaRPr lang="ru-RU" sz="2900" u="sng" dirty="0">
              <a:solidFill>
                <a:srgbClr val="002060"/>
              </a:solidFill>
            </a:endParaRPr>
          </a:p>
          <a:p>
            <a:r>
              <a:rPr lang="ru-RU" sz="2900" b="1" u="sng" dirty="0">
                <a:solidFill>
                  <a:srgbClr val="002060"/>
                </a:solidFill>
              </a:rPr>
              <a:t>Прием разрешения физического противоречия: во </a:t>
            </a:r>
            <a:r>
              <a:rPr lang="ru-RU" sz="2900" b="1" u="sng" dirty="0" smtClean="0">
                <a:solidFill>
                  <a:srgbClr val="002060"/>
                </a:solidFill>
              </a:rPr>
              <a:t>времени и в пространстве</a:t>
            </a:r>
            <a:endParaRPr lang="ru-RU" sz="2900" u="sng" dirty="0">
              <a:solidFill>
                <a:srgbClr val="002060"/>
              </a:solidFill>
            </a:endParaRPr>
          </a:p>
        </p:txBody>
      </p:sp>
      <p:pic>
        <p:nvPicPr>
          <p:cNvPr id="44034" name="Picture 2" descr="https://sun9-55.userapi.com/c1369/u19710042/98308399/x_e23edd83.jpg"/>
          <p:cNvPicPr>
            <a:picLocks noChangeAspect="1" noChangeArrowheads="1"/>
          </p:cNvPicPr>
          <p:nvPr/>
        </p:nvPicPr>
        <p:blipFill>
          <a:blip r:embed="rId2" cstate="print"/>
          <a:srcRect/>
          <a:stretch>
            <a:fillRect/>
          </a:stretch>
        </p:blipFill>
        <p:spPr bwMode="auto">
          <a:xfrm>
            <a:off x="600362" y="1173018"/>
            <a:ext cx="3800629" cy="5387952"/>
          </a:xfrm>
          <a:prstGeom prst="rect">
            <a:avLst/>
          </a:prstGeom>
          <a:noFill/>
        </p:spPr>
      </p:pic>
    </p:spTree>
    <p:extLst>
      <p:ext uri="{BB962C8B-B14F-4D97-AF65-F5344CB8AC3E}">
        <p14:creationId xmlns:p14="http://schemas.microsoft.com/office/powerpoint/2010/main" val="260703474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3274"/>
            <a:ext cx="10972800" cy="775854"/>
          </a:xfrm>
        </p:spPr>
        <p:txBody>
          <a:bodyPr>
            <a:normAutofit fontScale="90000"/>
          </a:bodyPr>
          <a:lstStyle/>
          <a:p>
            <a:pPr algn="ctr"/>
            <a:r>
              <a:rPr lang="ru-RU"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Еноха</a:t>
            </a:r>
          </a:p>
        </p:txBody>
      </p:sp>
      <p:sp>
        <p:nvSpPr>
          <p:cNvPr id="3" name="Содержимое 2"/>
          <p:cNvSpPr>
            <a:spLocks noGrp="1"/>
          </p:cNvSpPr>
          <p:nvPr>
            <p:ph idx="1"/>
          </p:nvPr>
        </p:nvSpPr>
        <p:spPr>
          <a:xfrm>
            <a:off x="5070763" y="1246909"/>
            <a:ext cx="6511635" cy="5077691"/>
          </a:xfrm>
        </p:spPr>
        <p:txBody>
          <a:bodyPr>
            <a:normAutofit fontScale="70000" lnSpcReduction="20000"/>
          </a:bodyPr>
          <a:lstStyle/>
          <a:p>
            <a:r>
              <a:rPr lang="ru-RU" b="1" dirty="0" smtClean="0"/>
              <a:t>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Отражение идеи полета мы видим в истории путешествия на небо Еноха, изложенной в «Славянской книге Еноха», являющейся апокрифическим произведением I века нашей эры..</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Содержание книги составляют следующие события. К Еноху явились два очень высоких человека, каких он, по его словам, никогда не видел на Земле, и передали ему волю бога: «Не бойся, не страшись. Сегодня ты вознесешься с нами на небо». Своим сыновьям Енох сказал: «Я не знаю, куда иду и что ожидает меня». Пришельцы взяли Еноха на крылья и усадили на облако, на котором он летел все выше и выше, видел воздух, а затем достиг «эфира». Сначала ему показали сокровища снегов и льдов. Затем он увидел «тьму, темнее земной». Потом Енох увидел «райский сад» и т.д. На «четвертом» небе он был поражен блеском лучей светивших одновременно Солнца и Луны, причем, по словам героя, Солнце светит в семь раз ярче Луны</a:t>
            </a:r>
          </a:p>
          <a:p>
            <a:r>
              <a:rPr lang="ru-RU" b="1" u="sng" dirty="0" smtClean="0">
                <a:solidFill>
                  <a:srgbClr val="002060"/>
                </a:solidFill>
              </a:rPr>
              <a:t>Прием </a:t>
            </a:r>
            <a:r>
              <a:rPr lang="ru-RU" b="1" u="sng" dirty="0">
                <a:solidFill>
                  <a:srgbClr val="002060"/>
                </a:solidFill>
              </a:rPr>
              <a:t>разрешения технического противоречия: предварительное действие.</a:t>
            </a:r>
            <a:endParaRPr lang="ru-RU" u="sng" dirty="0">
              <a:solidFill>
                <a:srgbClr val="002060"/>
              </a:solidFill>
            </a:endParaRPr>
          </a:p>
          <a:p>
            <a:r>
              <a:rPr lang="ru-RU" b="1" u="sng" dirty="0">
                <a:solidFill>
                  <a:srgbClr val="002060"/>
                </a:solidFill>
              </a:rPr>
              <a:t>Прием разрешения физического противоречия: во времени</a:t>
            </a:r>
            <a:endParaRPr lang="ru-RU" b="1" u="sng"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49154" name="Picture 2" descr="https://sun9-41.userapi.com/c1369/u19710042/98308399/x_f3593e81.jpg"/>
          <p:cNvPicPr>
            <a:picLocks noChangeAspect="1" noChangeArrowheads="1"/>
          </p:cNvPicPr>
          <p:nvPr/>
        </p:nvPicPr>
        <p:blipFill>
          <a:blip r:embed="rId2" cstate="print"/>
          <a:srcRect/>
          <a:stretch>
            <a:fillRect/>
          </a:stretch>
        </p:blipFill>
        <p:spPr bwMode="auto">
          <a:xfrm>
            <a:off x="370974" y="1246909"/>
            <a:ext cx="4540187" cy="5077691"/>
          </a:xfrm>
          <a:prstGeom prst="rect">
            <a:avLst/>
          </a:prstGeom>
          <a:noFill/>
        </p:spPr>
      </p:pic>
    </p:spTree>
    <p:extLst>
      <p:ext uri="{BB962C8B-B14F-4D97-AF65-F5344CB8AC3E}">
        <p14:creationId xmlns:p14="http://schemas.microsoft.com/office/powerpoint/2010/main" val="2244825148"/>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091"/>
            <a:ext cx="10972800" cy="831273"/>
          </a:xfrm>
        </p:spPr>
        <p:txBody>
          <a:bodyPr>
            <a:normAutofit/>
          </a:bodyPr>
          <a:lstStyle/>
          <a:p>
            <a:pPr algn="ctr"/>
            <a:r>
              <a:rPr lang="ru-RU"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У </a:t>
            </a:r>
            <a:r>
              <a:rPr lang="ru-RU"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аборигенов Океании</a:t>
            </a:r>
          </a:p>
        </p:txBody>
      </p:sp>
      <p:sp>
        <p:nvSpPr>
          <p:cNvPr id="3" name="Содержимое 2"/>
          <p:cNvSpPr>
            <a:spLocks noGrp="1"/>
          </p:cNvSpPr>
          <p:nvPr>
            <p:ph idx="1"/>
          </p:nvPr>
        </p:nvSpPr>
        <p:spPr/>
        <p:txBody>
          <a:bodyPr>
            <a:normAutofit lnSpcReduction="10000"/>
          </a:bodyPr>
          <a:lstStyle/>
          <a:p>
            <a:r>
              <a:rPr lang="ru-RU" dirty="0" smtClean="0"/>
              <a:t>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На другом конце земли, у аборигенов Океании, есть подобный миф о путешествии в небесную страну предков с помощью дымовой струи: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Иолофат</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сел на струю дыма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 поднялся в </a:t>
            </a:r>
            <a:r>
              <a:rPr lang="ru-RU"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Ланг</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или "Женщина </a:t>
            </a:r>
            <a:r>
              <a:rPr lang="ru-RU" b="1" dirty="0" smtClean="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вошла в дымовой столб и поднялась с ним </a:t>
            </a: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на небо..."</a:t>
            </a:r>
            <a:b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ru-RU"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 финских народных былинах «Калевала» имеется ряд повествования о том, как люди или животные летали на небо к разным светилам.</a:t>
            </a:r>
            <a:r>
              <a:rPr lang="ru-RU" b="1" dirty="0"/>
              <a:t> </a:t>
            </a:r>
            <a:endParaRPr lang="ru-RU" b="1" dirty="0" smtClean="0"/>
          </a:p>
          <a:p>
            <a:r>
              <a:rPr lang="ru-RU" b="1" u="sng" dirty="0" smtClean="0">
                <a:solidFill>
                  <a:srgbClr val="002060"/>
                </a:solidFill>
              </a:rPr>
              <a:t>Прием </a:t>
            </a:r>
            <a:r>
              <a:rPr lang="ru-RU" b="1" u="sng" dirty="0">
                <a:solidFill>
                  <a:srgbClr val="002060"/>
                </a:solidFill>
              </a:rPr>
              <a:t>разрешения технического противоречия: предварительное действие.</a:t>
            </a:r>
            <a:endParaRPr lang="ru-RU" u="sng" dirty="0">
              <a:solidFill>
                <a:srgbClr val="002060"/>
              </a:solidFill>
            </a:endParaRPr>
          </a:p>
          <a:p>
            <a:r>
              <a:rPr lang="ru-RU" b="1" u="sng" dirty="0">
                <a:solidFill>
                  <a:srgbClr val="002060"/>
                </a:solidFill>
              </a:rPr>
              <a:t>Прием разрешения физического противоречия</a:t>
            </a:r>
            <a:r>
              <a:rPr lang="ru-RU" b="1" u="sng" dirty="0" smtClean="0">
                <a:solidFill>
                  <a:srgbClr val="002060"/>
                </a:solidFill>
              </a:rPr>
              <a:t>: в пространстве и  </a:t>
            </a:r>
            <a:r>
              <a:rPr lang="ru-RU" b="1" u="sng" dirty="0">
                <a:solidFill>
                  <a:srgbClr val="002060"/>
                </a:solidFill>
              </a:rPr>
              <a:t>во времени</a:t>
            </a:r>
            <a:endParaRPr lang="ru-RU" b="1" u="sng"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74554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778" y="1371600"/>
            <a:ext cx="10972800" cy="301556"/>
          </a:xfrm>
        </p:spPr>
        <p:txBody>
          <a:bodyPr>
            <a:normAutofit fontScale="90000"/>
          </a:bodyPr>
          <a:lstStyle/>
          <a:p>
            <a:pPr algn="ct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sz="3600"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t>
            </a:r>
            <a:r>
              <a:rPr lang="ru-RU" sz="3600" b="1" dirty="0" smtClean="0">
                <a:ln w="22225">
                  <a:solidFill>
                    <a:schemeClr val="accent2"/>
                  </a:solidFill>
                  <a:prstDash val="solid"/>
                </a:ln>
                <a:solidFill>
                  <a:srgbClr val="C00000"/>
                </a:solidFill>
              </a:rPr>
              <a:t>Полет </a:t>
            </a:r>
            <a:r>
              <a:rPr lang="ru-RU" sz="3600" b="1" dirty="0">
                <a:ln w="22225">
                  <a:solidFill>
                    <a:schemeClr val="accent2"/>
                  </a:solidFill>
                  <a:prstDash val="solid"/>
                </a:ln>
                <a:solidFill>
                  <a:srgbClr val="C00000"/>
                </a:solidFill>
              </a:rPr>
              <a:t>в русских сказках </a:t>
            </a:r>
            <a:r>
              <a:rPr lang="ru-RU" sz="3600" b="1" dirty="0" smtClean="0">
                <a:ln w="22225">
                  <a:solidFill>
                    <a:schemeClr val="accent2"/>
                  </a:solidFill>
                  <a:prstDash val="solid"/>
                </a:ln>
                <a:solidFill>
                  <a:srgbClr val="C00000"/>
                </a:solidFill>
              </a:rPr>
              <a:t/>
            </a:r>
            <a:br>
              <a:rPr lang="ru-RU" sz="3600" b="1" dirty="0" smtClean="0">
                <a:ln w="22225">
                  <a:solidFill>
                    <a:schemeClr val="accent2"/>
                  </a:solidFill>
                  <a:prstDash val="solid"/>
                </a:ln>
                <a:solidFill>
                  <a:srgbClr val="C00000"/>
                </a:solidFill>
              </a:rPr>
            </a:br>
            <a:r>
              <a:rPr lang="ru-RU" sz="3600" b="1" dirty="0" smtClean="0">
                <a:ln w="22225">
                  <a:solidFill>
                    <a:schemeClr val="accent2"/>
                  </a:solidFill>
                  <a:prstDash val="solid"/>
                </a:ln>
                <a:solidFill>
                  <a:srgbClr val="C00000"/>
                </a:solidFill>
              </a:rPr>
              <a:t>                                 </a:t>
            </a:r>
            <a:r>
              <a:rPr lang="ru-RU" sz="36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Ступа и помело Бабы-Яги</a:t>
            </a:r>
            <a:br>
              <a:rPr lang="ru-RU" sz="36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br>
            <a:endParaRPr lang="ru-RU" sz="36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401511626"/>
              </p:ext>
            </p:extLst>
          </p:nvPr>
        </p:nvGraphicFramePr>
        <p:xfrm>
          <a:off x="203199" y="2905157"/>
          <a:ext cx="11785600" cy="3871493"/>
        </p:xfrm>
        <a:graphic>
          <a:graphicData uri="http://schemas.openxmlformats.org/drawingml/2006/table">
            <a:tbl>
              <a:tblPr firstRow="1" bandRow="1">
                <a:tableStyleId>{5C22544A-7EE6-4342-B048-85BDC9FD1C3A}</a:tableStyleId>
              </a:tblPr>
              <a:tblGrid>
                <a:gridCol w="2357120">
                  <a:extLst>
                    <a:ext uri="{9D8B030D-6E8A-4147-A177-3AD203B41FA5}">
                      <a16:colId xmlns:a16="http://schemas.microsoft.com/office/drawing/2014/main" val="20000"/>
                    </a:ext>
                  </a:extLst>
                </a:gridCol>
                <a:gridCol w="1880504">
                  <a:extLst>
                    <a:ext uri="{9D8B030D-6E8A-4147-A177-3AD203B41FA5}">
                      <a16:colId xmlns:a16="http://schemas.microsoft.com/office/drawing/2014/main" val="20001"/>
                    </a:ext>
                  </a:extLst>
                </a:gridCol>
                <a:gridCol w="2833736">
                  <a:extLst>
                    <a:ext uri="{9D8B030D-6E8A-4147-A177-3AD203B41FA5}">
                      <a16:colId xmlns:a16="http://schemas.microsoft.com/office/drawing/2014/main" val="20002"/>
                    </a:ext>
                  </a:extLst>
                </a:gridCol>
                <a:gridCol w="2357120">
                  <a:extLst>
                    <a:ext uri="{9D8B030D-6E8A-4147-A177-3AD203B41FA5}">
                      <a16:colId xmlns:a16="http://schemas.microsoft.com/office/drawing/2014/main" val="20003"/>
                    </a:ext>
                  </a:extLst>
                </a:gridCol>
                <a:gridCol w="2357120">
                  <a:extLst>
                    <a:ext uri="{9D8B030D-6E8A-4147-A177-3AD203B41FA5}">
                      <a16:colId xmlns:a16="http://schemas.microsoft.com/office/drawing/2014/main" val="20004"/>
                    </a:ext>
                  </a:extLst>
                </a:gridCol>
              </a:tblGrid>
              <a:tr h="1712492">
                <a:tc>
                  <a:txBody>
                    <a:bodyPr/>
                    <a:lstStyle/>
                    <a:p>
                      <a:r>
                        <a:rPr lang="ru-RU" dirty="0" smtClean="0"/>
                        <a:t>Герой</a:t>
                      </a:r>
                    </a:p>
                    <a:p>
                      <a:r>
                        <a:rPr lang="ru-RU" dirty="0" smtClean="0"/>
                        <a:t>Где проживает</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bg1"/>
                          </a:solidFill>
                          <a:latin typeface="+mn-lt"/>
                          <a:ea typeface="+mn-ea"/>
                          <a:cs typeface="+mn-cs"/>
                        </a:rPr>
                        <a:t>Устройства для полета </a:t>
                      </a:r>
                      <a:endParaRPr lang="ru-RU" dirty="0" smtClean="0">
                        <a:solidFill>
                          <a:schemeClr val="bg1"/>
                        </a:solidFill>
                      </a:endParaRPr>
                    </a:p>
                    <a:p>
                      <a:endParaRPr lang="ru-RU" dirty="0" smtClean="0"/>
                    </a:p>
                    <a:p>
                      <a:endParaRPr lang="ru-RU" dirty="0"/>
                    </a:p>
                  </a:txBody>
                  <a:tcPr/>
                </a:tc>
                <a:tc>
                  <a:txBody>
                    <a:bodyPr/>
                    <a:lstStyle/>
                    <a:p>
                      <a:r>
                        <a:rPr lang="ru-RU" dirty="0" smtClean="0"/>
                        <a:t>Куда  совершает  полёт</a:t>
                      </a:r>
                    </a:p>
                    <a:p>
                      <a:r>
                        <a:rPr lang="ru-RU" dirty="0" smtClean="0"/>
                        <a:t>Цель</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Что наблюдал</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Результат полёта</a:t>
                      </a:r>
                    </a:p>
                    <a:p>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effectLst/>
                          <a:latin typeface="+mn-lt"/>
                          <a:ea typeface="+mn-ea"/>
                          <a:cs typeface="+mn-cs"/>
                        </a:rPr>
                        <a:t>Сравнение устройств</a:t>
                      </a:r>
                      <a:r>
                        <a:rPr kumimoji="0" lang="ru-RU" sz="1800" b="1" kern="1200" baseline="0" dirty="0" smtClean="0">
                          <a:solidFill>
                            <a:schemeClr val="lt1"/>
                          </a:solidFill>
                          <a:effectLst/>
                          <a:latin typeface="+mn-lt"/>
                          <a:ea typeface="+mn-ea"/>
                          <a:cs typeface="+mn-cs"/>
                        </a:rPr>
                        <a:t> мифа и  летательного аппарата</a:t>
                      </a:r>
                      <a:endParaRPr lang="ru-RU" dirty="0" smtClean="0"/>
                    </a:p>
                    <a:p>
                      <a:endParaRPr lang="ru-RU" dirty="0"/>
                    </a:p>
                  </a:txBody>
                  <a:tcPr/>
                </a:tc>
                <a:extLst>
                  <a:ext uri="{0D108BD9-81ED-4DB2-BD59-A6C34878D82A}">
                    <a16:rowId xmlns:a16="http://schemas.microsoft.com/office/drawing/2014/main" val="10000"/>
                  </a:ext>
                </a:extLst>
              </a:tr>
              <a:tr h="1425774">
                <a:tc>
                  <a:txBody>
                    <a:bodyPr/>
                    <a:lstStyle/>
                    <a:p>
                      <a:r>
                        <a:rPr lang="ru-RU" dirty="0" smtClean="0"/>
                        <a:t>Баба-яга.</a:t>
                      </a:r>
                      <a:r>
                        <a:rPr lang="ru-RU" b="1" dirty="0" smtClean="0"/>
                        <a:t/>
                      </a:r>
                      <a:br>
                        <a:rPr lang="ru-RU" b="1" dirty="0" smtClean="0"/>
                      </a:br>
                      <a:r>
                        <a:rPr lang="ru-RU" dirty="0" smtClean="0"/>
                        <a:t>В русской народной сказке</a:t>
                      </a:r>
                      <a:endParaRPr lang="ru-RU" dirty="0"/>
                    </a:p>
                  </a:txBody>
                  <a:tcPr/>
                </a:tc>
                <a:tc>
                  <a:txBody>
                    <a:bodyPr/>
                    <a:lstStyle/>
                    <a:p>
                      <a:r>
                        <a:rPr lang="ru-RU"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Ступа и помело </a:t>
                      </a:r>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Путешествует по</a:t>
                      </a:r>
                      <a:r>
                        <a:rPr lang="ru-RU" baseline="0" dirty="0" smtClean="0"/>
                        <a:t> непроходимым местам . </a:t>
                      </a:r>
                      <a:r>
                        <a:rPr lang="ru-RU" dirty="0" smtClean="0"/>
                        <a:t>Счастливое</a:t>
                      </a:r>
                      <a:r>
                        <a:rPr lang="ru-RU" baseline="0" dirty="0" smtClean="0"/>
                        <a:t> возвращение  в избушку на курьих ножках</a:t>
                      </a:r>
                      <a:endParaRPr lang="ru-RU" dirty="0" smtClean="0"/>
                    </a:p>
                    <a:p>
                      <a:endParaRPr lang="ru-RU" dirty="0"/>
                    </a:p>
                  </a:txBody>
                  <a:tcPr/>
                </a:tc>
                <a:tc>
                  <a:txBody>
                    <a:bodyPr/>
                    <a:lstStyle/>
                    <a:p>
                      <a:r>
                        <a:rPr lang="ru-RU"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внезапные вихри</a:t>
                      </a:r>
                      <a:endParaRPr lang="ru-RU" dirty="0"/>
                    </a:p>
                  </a:txBody>
                  <a:tcPr/>
                </a:tc>
                <a:tc>
                  <a:txBody>
                    <a:bodyPr/>
                    <a:lstStyle/>
                    <a:p>
                      <a:r>
                        <a:rPr lang="ru-RU" dirty="0" smtClean="0"/>
                        <a:t>Реактивный двигатель</a:t>
                      </a:r>
                      <a:endParaRPr lang="ru-RU" dirty="0"/>
                    </a:p>
                  </a:txBody>
                  <a:tcPr/>
                </a:tc>
                <a:extLst>
                  <a:ext uri="{0D108BD9-81ED-4DB2-BD59-A6C34878D82A}">
                    <a16:rowId xmlns:a16="http://schemas.microsoft.com/office/drawing/2014/main" val="10001"/>
                  </a:ext>
                </a:extLst>
              </a:tr>
              <a:tr h="421641">
                <a:tc gridSpan="5">
                  <a:txBody>
                    <a:bodyPr/>
                    <a:lstStyle/>
                    <a:p>
                      <a:r>
                        <a:rPr kumimoji="0" lang="ru-RU" sz="1800" b="1" kern="1200" dirty="0" smtClean="0">
                          <a:solidFill>
                            <a:schemeClr val="dk1"/>
                          </a:solidFill>
                          <a:effectLst/>
                          <a:latin typeface="+mn-lt"/>
                          <a:ea typeface="+mn-ea"/>
                          <a:cs typeface="+mn-cs"/>
                        </a:rPr>
                        <a:t>Прием разрешения физического противоречия: в пространстве и во времени, объединение</a:t>
                      </a:r>
                      <a:endParaRPr kumimoji="0" lang="ru-RU" sz="1800" kern="1200" dirty="0">
                        <a:solidFill>
                          <a:schemeClr val="dk1"/>
                        </a:solidFill>
                        <a:effectLst/>
                        <a:latin typeface="+mn-lt"/>
                        <a:ea typeface="+mn-ea"/>
                        <a:cs typeface="+mn-cs"/>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2"/>
                  </a:ext>
                </a:extLst>
              </a:tr>
            </a:tbl>
          </a:graphicData>
        </a:graphic>
      </p:graphicFrame>
      <p:pic>
        <p:nvPicPr>
          <p:cNvPr id="6" name="Picture 2" descr="Баба-яга"/>
          <p:cNvPicPr>
            <a:picLocks noChangeAspect="1" noChangeArrowheads="1"/>
          </p:cNvPicPr>
          <p:nvPr/>
        </p:nvPicPr>
        <p:blipFill>
          <a:blip r:embed="rId2" cstate="print"/>
          <a:srcRect/>
          <a:stretch>
            <a:fillRect/>
          </a:stretch>
        </p:blipFill>
        <p:spPr bwMode="auto">
          <a:xfrm>
            <a:off x="407774" y="139599"/>
            <a:ext cx="3731493" cy="2640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4664364" y="1191491"/>
            <a:ext cx="6964218" cy="1477328"/>
          </a:xfrm>
          <a:prstGeom prst="rect">
            <a:avLst/>
          </a:prstGeom>
        </p:spPr>
        <p:txBody>
          <a:bodyPr wrap="square">
            <a:spAutoFit/>
          </a:bodyPr>
          <a:lstStyle/>
          <a:p>
            <a:r>
              <a:rPr lang="ru-RU"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Ну как не вспомнить главного сказочного пилота? Эта колдунья, в отличие от западных коллег, не летает верхом на метле – метла (точнее, помело) лишь помогает ей заметать след во время полётов на ступе. Именно полётами Бабы-яги восточные славяне объясняли внезапные вихри</a:t>
            </a:r>
            <a:endParaRPr lang="ru-RU"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38255" y="311285"/>
            <a:ext cx="6844145" cy="1231187"/>
          </a:xfrm>
        </p:spPr>
        <p:txBody>
          <a:bodyPr>
            <a:normAutofit fontScale="90000"/>
          </a:bodyPr>
          <a:lstStyle/>
          <a:p>
            <a:pPr algn="ct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dirty="0" smtClean="0"/>
              <a:t>                             </a:t>
            </a:r>
            <a:br>
              <a:rPr lang="ru-RU" dirty="0" smtClean="0"/>
            </a:br>
            <a:r>
              <a:rPr lang="ru-RU" dirty="0"/>
              <a:t/>
            </a:r>
            <a:br>
              <a:rPr lang="ru-RU" dirty="0"/>
            </a:br>
            <a:r>
              <a:rPr lang="ru-RU" dirty="0" smtClean="0"/>
              <a:t> </a:t>
            </a:r>
            <a:r>
              <a:rPr lang="ru-RU"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Лягушка-путешественница</a:t>
            </a:r>
            <a:endParaRPr lang="ru-RU"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2778726708"/>
              </p:ext>
            </p:extLst>
          </p:nvPr>
        </p:nvGraphicFramePr>
        <p:xfrm>
          <a:off x="185226" y="2768455"/>
          <a:ext cx="11841933" cy="4114800"/>
        </p:xfrm>
        <a:graphic>
          <a:graphicData uri="http://schemas.openxmlformats.org/drawingml/2006/table">
            <a:tbl>
              <a:tblPr firstRow="1" bandRow="1">
                <a:tableStyleId>{5C22544A-7EE6-4342-B048-85BDC9FD1C3A}</a:tableStyleId>
              </a:tblPr>
              <a:tblGrid>
                <a:gridCol w="2119093">
                  <a:extLst>
                    <a:ext uri="{9D8B030D-6E8A-4147-A177-3AD203B41FA5}">
                      <a16:colId xmlns:a16="http://schemas.microsoft.com/office/drawing/2014/main" val="20000"/>
                    </a:ext>
                  </a:extLst>
                </a:gridCol>
                <a:gridCol w="1889930">
                  <a:extLst>
                    <a:ext uri="{9D8B030D-6E8A-4147-A177-3AD203B41FA5}">
                      <a16:colId xmlns:a16="http://schemas.microsoft.com/office/drawing/2014/main" val="20001"/>
                    </a:ext>
                  </a:extLst>
                </a:gridCol>
                <a:gridCol w="2400720">
                  <a:extLst>
                    <a:ext uri="{9D8B030D-6E8A-4147-A177-3AD203B41FA5}">
                      <a16:colId xmlns:a16="http://schemas.microsoft.com/office/drawing/2014/main" val="20002"/>
                    </a:ext>
                  </a:extLst>
                </a:gridCol>
                <a:gridCol w="3391657">
                  <a:extLst>
                    <a:ext uri="{9D8B030D-6E8A-4147-A177-3AD203B41FA5}">
                      <a16:colId xmlns:a16="http://schemas.microsoft.com/office/drawing/2014/main" val="20003"/>
                    </a:ext>
                  </a:extLst>
                </a:gridCol>
                <a:gridCol w="2040533">
                  <a:extLst>
                    <a:ext uri="{9D8B030D-6E8A-4147-A177-3AD203B41FA5}">
                      <a16:colId xmlns:a16="http://schemas.microsoft.com/office/drawing/2014/main" val="20004"/>
                    </a:ext>
                  </a:extLst>
                </a:gridCol>
              </a:tblGrid>
              <a:tr h="1116732">
                <a:tc>
                  <a:txBody>
                    <a:bodyPr/>
                    <a:lstStyle/>
                    <a:p>
                      <a:r>
                        <a:rPr lang="ru-RU" dirty="0" smtClean="0"/>
                        <a:t>Герой</a:t>
                      </a:r>
                    </a:p>
                    <a:p>
                      <a:r>
                        <a:rPr lang="ru-RU" dirty="0" smtClean="0"/>
                        <a:t>Где проживает</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bg1"/>
                          </a:solidFill>
                          <a:latin typeface="+mn-lt"/>
                          <a:ea typeface="+mn-ea"/>
                          <a:cs typeface="+mn-cs"/>
                        </a:rPr>
                        <a:t>Устройства для полета </a:t>
                      </a:r>
                      <a:endParaRPr lang="ru-RU" dirty="0" smtClean="0">
                        <a:solidFill>
                          <a:schemeClr val="bg1"/>
                        </a:solidFill>
                      </a:endParaRPr>
                    </a:p>
                    <a:p>
                      <a:endParaRPr lang="ru-RU" dirty="0" smtClean="0"/>
                    </a:p>
                    <a:p>
                      <a:endParaRPr lang="ru-RU" dirty="0"/>
                    </a:p>
                  </a:txBody>
                  <a:tcPr/>
                </a:tc>
                <a:tc>
                  <a:txBody>
                    <a:bodyPr/>
                    <a:lstStyle/>
                    <a:p>
                      <a:r>
                        <a:rPr lang="ru-RU" dirty="0" smtClean="0"/>
                        <a:t>Куда  совершает  полёт</a:t>
                      </a:r>
                    </a:p>
                    <a:p>
                      <a:r>
                        <a:rPr lang="ru-RU" dirty="0" smtClean="0"/>
                        <a:t>Цель</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Что наблюдал</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Результат полёта</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effectLst/>
                          <a:latin typeface="+mn-lt"/>
                          <a:ea typeface="+mn-ea"/>
                          <a:cs typeface="+mn-cs"/>
                        </a:rPr>
                        <a:t>Сравнение устройств</a:t>
                      </a:r>
                      <a:r>
                        <a:rPr kumimoji="0" lang="ru-RU" sz="1800" b="1" kern="1200" baseline="0" dirty="0" smtClean="0">
                          <a:solidFill>
                            <a:schemeClr val="lt1"/>
                          </a:solidFill>
                          <a:effectLst/>
                          <a:latin typeface="+mn-lt"/>
                          <a:ea typeface="+mn-ea"/>
                          <a:cs typeface="+mn-cs"/>
                        </a:rPr>
                        <a:t> мифа и  летательного аппарата</a:t>
                      </a:r>
                      <a:endParaRPr lang="ru-RU" dirty="0" smtClean="0"/>
                    </a:p>
                  </a:txBody>
                  <a:tcPr/>
                </a:tc>
                <a:extLst>
                  <a:ext uri="{0D108BD9-81ED-4DB2-BD59-A6C34878D82A}">
                    <a16:rowId xmlns:a16="http://schemas.microsoft.com/office/drawing/2014/main" val="10000"/>
                  </a:ext>
                </a:extLst>
              </a:tr>
              <a:tr h="1889854">
                <a:tc>
                  <a:txBody>
                    <a:bodyPr/>
                    <a:lstStyle/>
                    <a:p>
                      <a:r>
                        <a:rPr lang="ru-RU" dirty="0" smtClean="0"/>
                        <a:t>Хитроумная амфибия из знаменитой сказки Гаршина </a:t>
                      </a:r>
                      <a:endParaRPr lang="ru-RU" dirty="0"/>
                    </a:p>
                  </a:txBody>
                  <a:tcPr/>
                </a:tc>
                <a:tc>
                  <a:txBody>
                    <a:bodyPr/>
                    <a:lstStyle/>
                    <a:p>
                      <a:r>
                        <a:rPr lang="ru-RU" dirty="0" smtClean="0"/>
                        <a:t>Утки и прутик</a:t>
                      </a:r>
                      <a:endParaRPr lang="ru-RU" dirty="0"/>
                    </a:p>
                  </a:txBody>
                  <a:tcPr/>
                </a:tc>
                <a:tc>
                  <a:txBody>
                    <a:bodyPr/>
                    <a:lstStyle/>
                    <a:p>
                      <a:r>
                        <a:rPr lang="ru-RU" dirty="0" smtClean="0"/>
                        <a:t>Путешествует на</a:t>
                      </a:r>
                      <a:r>
                        <a:rPr lang="ru-RU" baseline="0" dirty="0" smtClean="0"/>
                        <a:t> </a:t>
                      </a:r>
                      <a:r>
                        <a:rPr lang="ru-RU" baseline="0" dirty="0" err="1" smtClean="0"/>
                        <a:t>юг</a:t>
                      </a:r>
                      <a:r>
                        <a:rPr lang="ru-RU" dirty="0" err="1" smtClean="0"/>
                        <a:t>Мечта</a:t>
                      </a:r>
                      <a:r>
                        <a:rPr lang="ru-RU" dirty="0" smtClean="0"/>
                        <a:t> -облететь весь земной шар</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Если бы жажда славы не сыграла с ней злую шутку,</a:t>
                      </a:r>
                      <a:r>
                        <a:rPr lang="ru-RU" baseline="0" dirty="0" smtClean="0"/>
                        <a:t> то не приземлилась бы в болото.</a:t>
                      </a:r>
                      <a:r>
                        <a:rPr kumimoji="0" lang="ru-RU" sz="1800" b="0" i="0" u="none" strike="noStrike" kern="1200" cap="none" spc="0" normalizeH="0" baseline="0" noProof="0" dirty="0" smtClean="0">
                          <a:ln>
                            <a:noFill/>
                          </a:ln>
                          <a:solidFill>
                            <a:prstClr val="black"/>
                          </a:solidFill>
                          <a:effectLst/>
                          <a:uLnTx/>
                          <a:uFillTx/>
                          <a:latin typeface="+mn-lt"/>
                          <a:ea typeface="+mn-ea"/>
                          <a:cs typeface="+mn-cs"/>
                        </a:rPr>
                        <a:t>Падение с  огромной высоты в болото</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a:txBody>
                  <a:tcPr/>
                </a:tc>
                <a:tc>
                  <a:txBody>
                    <a:bodyPr/>
                    <a:lstStyle/>
                    <a:p>
                      <a:r>
                        <a:rPr lang="ru-RU" dirty="0" smtClean="0"/>
                        <a:t>Перевозка груза двумя летательными  аппаратами</a:t>
                      </a:r>
                      <a:endParaRPr lang="ru-RU" dirty="0"/>
                    </a:p>
                  </a:txBody>
                  <a:tcPr/>
                </a:tc>
                <a:extLst>
                  <a:ext uri="{0D108BD9-81ED-4DB2-BD59-A6C34878D82A}">
                    <a16:rowId xmlns:a16="http://schemas.microsoft.com/office/drawing/2014/main" val="10001"/>
                  </a:ext>
                </a:extLst>
              </a:tr>
              <a:tr h="859024">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dk1"/>
                          </a:solidFill>
                          <a:effectLst/>
                          <a:latin typeface="+mn-lt"/>
                          <a:ea typeface="+mn-ea"/>
                          <a:cs typeface="+mn-cs"/>
                        </a:rPr>
                        <a:t>Прием разрешения физического противоречия: в пространстве и во времени, объединение, посредник</a:t>
                      </a:r>
                      <a:endParaRPr kumimoji="0" lang="ru-RU" sz="1800" kern="1200" dirty="0" smtClean="0">
                        <a:solidFill>
                          <a:schemeClr val="dk1"/>
                        </a:solidFill>
                        <a:effectLst/>
                        <a:latin typeface="+mn-lt"/>
                        <a:ea typeface="+mn-ea"/>
                        <a:cs typeface="+mn-cs"/>
                      </a:endParaRPr>
                    </a:p>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2"/>
                  </a:ext>
                </a:extLst>
              </a:tr>
            </a:tbl>
          </a:graphicData>
        </a:graphic>
      </p:graphicFrame>
      <p:pic>
        <p:nvPicPr>
          <p:cNvPr id="6" name="Picture 2" descr="Мультфильм Лягушка-путешественница , 1965, СССР"/>
          <p:cNvPicPr>
            <a:picLocks noChangeAspect="1" noChangeArrowheads="1"/>
          </p:cNvPicPr>
          <p:nvPr/>
        </p:nvPicPr>
        <p:blipFill>
          <a:blip r:embed="rId2" cstate="print"/>
          <a:srcRect/>
          <a:stretch>
            <a:fillRect/>
          </a:stretch>
        </p:blipFill>
        <p:spPr bwMode="auto">
          <a:xfrm>
            <a:off x="185226" y="311285"/>
            <a:ext cx="4368302" cy="2457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43191"/>
            <a:ext cx="10972800" cy="1603897"/>
          </a:xfrm>
        </p:spPr>
        <p:txBody>
          <a:bodyPr>
            <a:normAutofit fontScale="90000"/>
          </a:bodyPr>
          <a:lstStyle/>
          <a:p>
            <a:pPr algn="ct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a:r>
            <a:b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br>
            <a:r>
              <a:rPr lang="ru-RU"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Пегас</a:t>
            </a:r>
            <a:br>
              <a:rPr lang="ru-RU"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br>
            <a:endParaRPr lang="ru-RU"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1180612381"/>
              </p:ext>
            </p:extLst>
          </p:nvPr>
        </p:nvGraphicFramePr>
        <p:xfrm>
          <a:off x="240148" y="2473060"/>
          <a:ext cx="11637722" cy="4296249"/>
        </p:xfrm>
        <a:graphic>
          <a:graphicData uri="http://schemas.openxmlformats.org/drawingml/2006/table">
            <a:tbl>
              <a:tblPr firstRow="1" bandRow="1">
                <a:tableStyleId>{5C22544A-7EE6-4342-B048-85BDC9FD1C3A}</a:tableStyleId>
              </a:tblPr>
              <a:tblGrid>
                <a:gridCol w="1933885">
                  <a:extLst>
                    <a:ext uri="{9D8B030D-6E8A-4147-A177-3AD203B41FA5}">
                      <a16:colId xmlns:a16="http://schemas.microsoft.com/office/drawing/2014/main" val="20000"/>
                    </a:ext>
                  </a:extLst>
                </a:gridCol>
                <a:gridCol w="1455575">
                  <a:extLst>
                    <a:ext uri="{9D8B030D-6E8A-4147-A177-3AD203B41FA5}">
                      <a16:colId xmlns:a16="http://schemas.microsoft.com/office/drawing/2014/main" val="20001"/>
                    </a:ext>
                  </a:extLst>
                </a:gridCol>
                <a:gridCol w="1688841">
                  <a:extLst>
                    <a:ext uri="{9D8B030D-6E8A-4147-A177-3AD203B41FA5}">
                      <a16:colId xmlns:a16="http://schemas.microsoft.com/office/drawing/2014/main" val="20002"/>
                    </a:ext>
                  </a:extLst>
                </a:gridCol>
                <a:gridCol w="3993502">
                  <a:extLst>
                    <a:ext uri="{9D8B030D-6E8A-4147-A177-3AD203B41FA5}">
                      <a16:colId xmlns:a16="http://schemas.microsoft.com/office/drawing/2014/main" val="20003"/>
                    </a:ext>
                  </a:extLst>
                </a:gridCol>
                <a:gridCol w="2565919">
                  <a:extLst>
                    <a:ext uri="{9D8B030D-6E8A-4147-A177-3AD203B41FA5}">
                      <a16:colId xmlns:a16="http://schemas.microsoft.com/office/drawing/2014/main" val="20004"/>
                    </a:ext>
                  </a:extLst>
                </a:gridCol>
              </a:tblGrid>
              <a:tr h="1621968">
                <a:tc>
                  <a:txBody>
                    <a:bodyPr/>
                    <a:lstStyle/>
                    <a:p>
                      <a:r>
                        <a:rPr lang="ru-RU" dirty="0" smtClean="0"/>
                        <a:t>Герой</a:t>
                      </a:r>
                    </a:p>
                    <a:p>
                      <a:r>
                        <a:rPr lang="ru-RU" dirty="0" smtClean="0"/>
                        <a:t>Где проживает</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bg1"/>
                          </a:solidFill>
                          <a:latin typeface="+mn-lt"/>
                          <a:ea typeface="+mn-ea"/>
                          <a:cs typeface="+mn-cs"/>
                        </a:rPr>
                        <a:t>Устройства для полета </a:t>
                      </a:r>
                      <a:endParaRPr lang="ru-RU" dirty="0" smtClean="0">
                        <a:solidFill>
                          <a:schemeClr val="bg1"/>
                        </a:solidFill>
                      </a:endParaRPr>
                    </a:p>
                    <a:p>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Куда  совершает  полёт</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Что наблюдал</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Результат полёта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effectLst/>
                          <a:latin typeface="+mn-lt"/>
                          <a:ea typeface="+mn-ea"/>
                          <a:cs typeface="+mn-cs"/>
                        </a:rPr>
                        <a:t>Сравнение устройств</a:t>
                      </a:r>
                      <a:r>
                        <a:rPr kumimoji="0" lang="ru-RU" sz="1800" b="1" kern="1200" baseline="0" dirty="0" smtClean="0">
                          <a:solidFill>
                            <a:schemeClr val="lt1"/>
                          </a:solidFill>
                          <a:effectLst/>
                          <a:latin typeface="+mn-lt"/>
                          <a:ea typeface="+mn-ea"/>
                          <a:cs typeface="+mn-cs"/>
                        </a:rPr>
                        <a:t> мифа и летательного аппарата</a:t>
                      </a:r>
                      <a:endParaRPr lang="ru-RU" dirty="0" smtClean="0"/>
                    </a:p>
                  </a:txBody>
                  <a:tcPr/>
                </a:tc>
                <a:extLst>
                  <a:ext uri="{0D108BD9-81ED-4DB2-BD59-A6C34878D82A}">
                    <a16:rowId xmlns:a16="http://schemas.microsoft.com/office/drawing/2014/main" val="10000"/>
                  </a:ext>
                </a:extLst>
              </a:tr>
              <a:tr h="1736605">
                <a:tc>
                  <a:txBody>
                    <a:bodyPr/>
                    <a:lstStyle/>
                    <a:p>
                      <a:r>
                        <a:rPr lang="ru-RU" dirty="0" smtClean="0"/>
                        <a:t>Мифологический конь – порождение злобной Медузы Горгоны</a:t>
                      </a:r>
                      <a:endParaRPr lang="ru-RU" dirty="0"/>
                    </a:p>
                  </a:txBody>
                  <a:tcPr/>
                </a:tc>
                <a:tc>
                  <a:txBody>
                    <a:bodyPr/>
                    <a:lstStyle/>
                    <a:p>
                      <a:r>
                        <a:rPr lang="ru-RU" dirty="0" smtClean="0"/>
                        <a:t>крылья</a:t>
                      </a:r>
                      <a:endParaRPr lang="ru-RU" dirty="0"/>
                    </a:p>
                  </a:txBody>
                  <a:tcPr/>
                </a:tc>
                <a:tc>
                  <a:txBody>
                    <a:bodyPr/>
                    <a:lstStyle/>
                    <a:p>
                      <a:r>
                        <a:rPr lang="ru-RU" dirty="0" smtClean="0"/>
                        <a:t> Доставлял молнии Зевсу. </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Прямиком из кузницы Гефеста – настоящая доставка по </a:t>
                      </a:r>
                      <a:r>
                        <a:rPr lang="ru-RU" dirty="0" err="1" smtClean="0"/>
                        <a:t>воздуху.Счастливое</a:t>
                      </a:r>
                      <a:r>
                        <a:rPr lang="ru-RU" baseline="0" dirty="0" smtClean="0"/>
                        <a:t> возвращение на землю</a:t>
                      </a:r>
                      <a:endParaRPr lang="ru-RU" dirty="0" smtClean="0"/>
                    </a:p>
                    <a:p>
                      <a:endParaRPr lang="ru-RU" dirty="0"/>
                    </a:p>
                  </a:txBody>
                  <a:tcPr/>
                </a:tc>
                <a:tc>
                  <a:txBody>
                    <a:bodyPr/>
                    <a:lstStyle/>
                    <a:p>
                      <a:r>
                        <a:rPr lang="ru-RU" dirty="0" smtClean="0"/>
                        <a:t>Планер</a:t>
                      </a:r>
                      <a:endParaRPr lang="ru-RU" dirty="0"/>
                    </a:p>
                  </a:txBody>
                  <a:tcPr/>
                </a:tc>
                <a:extLst>
                  <a:ext uri="{0D108BD9-81ED-4DB2-BD59-A6C34878D82A}">
                    <a16:rowId xmlns:a16="http://schemas.microsoft.com/office/drawing/2014/main" val="10001"/>
                  </a:ext>
                </a:extLst>
              </a:tr>
              <a:tr h="937676">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dk1"/>
                          </a:solidFill>
                          <a:effectLst/>
                          <a:latin typeface="+mn-lt"/>
                          <a:ea typeface="+mn-ea"/>
                          <a:cs typeface="+mn-cs"/>
                        </a:rPr>
                        <a:t>Прием разрешения физического противоречия: в пространстве и во времени, объединение, посредник</a:t>
                      </a:r>
                      <a:endParaRPr kumimoji="0" lang="ru-RU" sz="1800" kern="1200" dirty="0" smtClean="0">
                        <a:solidFill>
                          <a:schemeClr val="dk1"/>
                        </a:solidFill>
                        <a:effectLst/>
                        <a:latin typeface="+mn-lt"/>
                        <a:ea typeface="+mn-ea"/>
                        <a:cs typeface="+mn-cs"/>
                      </a:endParaRPr>
                    </a:p>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2"/>
                  </a:ext>
                </a:extLst>
              </a:tr>
            </a:tbl>
          </a:graphicData>
        </a:graphic>
      </p:graphicFrame>
      <p:pic>
        <p:nvPicPr>
          <p:cNvPr id="6" name="Picture 2" descr="Статуя Пегаса на крыше оперы,  Познань (Польша)"/>
          <p:cNvPicPr>
            <a:picLocks noChangeAspect="1" noChangeArrowheads="1"/>
          </p:cNvPicPr>
          <p:nvPr/>
        </p:nvPicPr>
        <p:blipFill>
          <a:blip r:embed="rId2" cstate="print"/>
          <a:srcRect/>
          <a:stretch>
            <a:fillRect/>
          </a:stretch>
        </p:blipFill>
        <p:spPr bwMode="auto">
          <a:xfrm>
            <a:off x="240148" y="177877"/>
            <a:ext cx="2970516" cy="2229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355" y="125589"/>
            <a:ext cx="10972800" cy="1143000"/>
          </a:xfrm>
        </p:spPr>
        <p:txBody>
          <a:bodyPr/>
          <a:lstStyle/>
          <a:p>
            <a:r>
              <a:rPr lang="ru-RU"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Что не учитывали создатели </a:t>
            </a:r>
            <a:r>
              <a:rPr lang="ru-RU"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мифов?</a:t>
            </a:r>
            <a:endParaRPr lang="ru-RU"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b="1" dirty="0"/>
              <a:t>Обретение человеком крыльев и возможности летать - один из самых распространенных сюжетов в мифологии народов мира. Однако подавляющее большинство древних легенд на эту тему имеют печальный финал. </a:t>
            </a:r>
            <a:r>
              <a:rPr lang="ru-RU" b="1" u="sng" dirty="0"/>
              <a:t>Полет Дедала </a:t>
            </a:r>
            <a:r>
              <a:rPr lang="ru-RU" b="1" dirty="0"/>
              <a:t>только подчеркнул невероятность этого события. Только в Китае достаточно систематически осуществлялись попытки изготовить летающий "корабль" и даже водрузить на него человека.</a:t>
            </a:r>
            <a:r>
              <a:rPr lang="ru-RU" dirty="0"/>
              <a:t/>
            </a:r>
            <a:br>
              <a:rPr lang="ru-RU" dirty="0"/>
            </a:br>
            <a:r>
              <a:rPr lang="ru-RU" dirty="0"/>
              <a:t>Очень древний сюжет о путешествии человека на небо относится к числу загадок древности, которые до сих пор не разрешила </a:t>
            </a:r>
            <a:r>
              <a:rPr lang="ru-RU" dirty="0" smtClean="0"/>
              <a:t>наука…</a:t>
            </a:r>
            <a:endParaRPr lang="ru-RU" dirty="0"/>
          </a:p>
          <a:p>
            <a:endParaRPr lang="ru-RU" dirty="0"/>
          </a:p>
        </p:txBody>
      </p:sp>
    </p:spTree>
    <p:extLst>
      <p:ext uri="{BB962C8B-B14F-4D97-AF65-F5344CB8AC3E}">
        <p14:creationId xmlns:p14="http://schemas.microsoft.com/office/powerpoint/2010/main" val="111141507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Крылатые боги были и у многих других народов</a:t>
            </a:r>
            <a:endParaRPr lang="ru-RU"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4" name="Picture 2" descr="https://sun9-41.userapi.com/c1369/u19710042/98308399/x_ca7f93b1.jpg"/>
          <p:cNvPicPr>
            <a:picLocks noGrp="1" noChangeAspect="1" noChangeArrowheads="1"/>
          </p:cNvPicPr>
          <p:nvPr>
            <p:ph idx="1"/>
          </p:nvPr>
        </p:nvPicPr>
        <p:blipFill>
          <a:blip r:embed="rId2" cstate="print"/>
          <a:srcRect/>
          <a:stretch>
            <a:fillRect/>
          </a:stretch>
        </p:blipFill>
        <p:spPr bwMode="auto">
          <a:xfrm>
            <a:off x="277091" y="2013527"/>
            <a:ext cx="4220600" cy="4084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https://sun9-68.userapi.com/c1369/u19710042/98308399/x_46bd0b9f.jpg"/>
          <p:cNvPicPr>
            <a:picLocks noChangeAspect="1" noChangeArrowheads="1"/>
          </p:cNvPicPr>
          <p:nvPr/>
        </p:nvPicPr>
        <p:blipFill>
          <a:blip r:embed="rId3" cstate="print"/>
          <a:srcRect/>
          <a:stretch>
            <a:fillRect/>
          </a:stretch>
        </p:blipFill>
        <p:spPr bwMode="auto">
          <a:xfrm>
            <a:off x="9494981" y="1169183"/>
            <a:ext cx="2087419" cy="5358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https://sun9-78.userapi.com/c1369/u19710042/98308399/x_634a9dc4.jpg"/>
          <p:cNvPicPr>
            <a:picLocks noChangeAspect="1" noChangeArrowheads="1"/>
          </p:cNvPicPr>
          <p:nvPr/>
        </p:nvPicPr>
        <p:blipFill>
          <a:blip r:embed="rId4" cstate="print"/>
          <a:srcRect/>
          <a:stretch>
            <a:fillRect/>
          </a:stretch>
        </p:blipFill>
        <p:spPr bwMode="auto">
          <a:xfrm>
            <a:off x="4655127" y="2530561"/>
            <a:ext cx="4525818" cy="3368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61818"/>
            <a:ext cx="10972800" cy="923637"/>
          </a:xfrm>
        </p:spPr>
        <p:txBody>
          <a:bodyPr/>
          <a:lstStyle/>
          <a:p>
            <a:pPr algn="ctr"/>
            <a:r>
              <a:rPr lang="ru-RU" b="1" dirty="0">
                <a:solidFill>
                  <a:srgbClr val="C00000"/>
                </a:solidFill>
                <a:latin typeface="Times New Roman" panose="02020603050405020304" pitchFamily="18" charset="0"/>
                <a:cs typeface="Times New Roman" panose="02020603050405020304" pitchFamily="18" charset="0"/>
              </a:rPr>
              <a:t>От Ньютона до Эйнштейна</a:t>
            </a:r>
          </a:p>
        </p:txBody>
      </p:sp>
      <p:sp>
        <p:nvSpPr>
          <p:cNvPr id="3" name="Объект 2"/>
          <p:cNvSpPr>
            <a:spLocks noGrp="1"/>
          </p:cNvSpPr>
          <p:nvPr>
            <p:ph idx="1"/>
          </p:nvPr>
        </p:nvSpPr>
        <p:spPr/>
        <p:txBody>
          <a:bodyPr>
            <a:normAutofit fontScale="92500" lnSpcReduction="10000"/>
          </a:bodyPr>
          <a:lstStyle/>
          <a:p>
            <a:r>
              <a:rPr lang="ru-RU" b="1" dirty="0">
                <a:solidFill>
                  <a:srgbClr val="002060"/>
                </a:solidFill>
              </a:rPr>
              <a:t>Из фантастической литературы и кинематографа мы почерпнули сведения о том, что спонтанные полеты героев на небольшие расстояния </a:t>
            </a:r>
            <a:r>
              <a:rPr lang="ru-RU" b="1" dirty="0" smtClean="0">
                <a:solidFill>
                  <a:srgbClr val="002060"/>
                </a:solidFill>
              </a:rPr>
              <a:t>возможны . </a:t>
            </a:r>
            <a:r>
              <a:rPr lang="ru-RU" b="1" dirty="0">
                <a:solidFill>
                  <a:srgbClr val="002060"/>
                </a:solidFill>
              </a:rPr>
              <a:t>Однако в жизни летать без помощи техники мы не умеем</a:t>
            </a:r>
            <a:r>
              <a:rPr lang="ru-RU" b="1" dirty="0" smtClean="0">
                <a:solidFill>
                  <a:srgbClr val="002060"/>
                </a:solidFill>
              </a:rPr>
              <a:t>.</a:t>
            </a:r>
          </a:p>
          <a:p>
            <a:pPr marL="0" indent="0">
              <a:buNone/>
            </a:pPr>
            <a:r>
              <a:rPr lang="ru-RU" b="1" dirty="0" smtClean="0">
                <a:solidFill>
                  <a:srgbClr val="002060"/>
                </a:solidFill>
              </a:rPr>
              <a:t> </a:t>
            </a:r>
            <a:r>
              <a:rPr lang="ru-RU" b="1" dirty="0">
                <a:solidFill>
                  <a:srgbClr val="002060"/>
                </a:solidFill>
              </a:rPr>
              <a:t>Причин тому несколько. Главное препятствие — законы физики. В частности, гравитация, или всемирное тяготение, открытое еще Исааком Ньютоном (помните хрестоматийную историю с яблоком?). Более подробно гравитационные взаимодействия описываются Общей теорией относительности Эйнштейна, а на современном этапе на стадии разработки находится еще и квантовая теория.</a:t>
            </a:r>
            <a:br>
              <a:rPr lang="ru-RU" b="1" dirty="0">
                <a:solidFill>
                  <a:srgbClr val="002060"/>
                </a:solidFill>
              </a:rPr>
            </a:br>
            <a:r>
              <a:rPr lang="ru-RU" b="1" dirty="0">
                <a:solidFill>
                  <a:srgbClr val="002060"/>
                </a:solidFill>
              </a:rPr>
              <a:t/>
            </a:r>
            <a:br>
              <a:rPr lang="ru-RU" b="1" dirty="0">
                <a:solidFill>
                  <a:srgbClr val="002060"/>
                </a:solidFill>
              </a:rPr>
            </a:br>
            <a:endParaRPr lang="ru-RU" b="1" dirty="0">
              <a:solidFill>
                <a:srgbClr val="002060"/>
              </a:solidFill>
            </a:endParaRPr>
          </a:p>
        </p:txBody>
      </p:sp>
    </p:spTree>
    <p:extLst>
      <p:ext uri="{BB962C8B-B14F-4D97-AF65-F5344CB8AC3E}">
        <p14:creationId xmlns:p14="http://schemas.microsoft.com/office/powerpoint/2010/main" val="3117281423"/>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99D4FD48-693E-427E-80D8-842B6E71E1E5}"/>
              </a:ext>
            </a:extLst>
          </p:cNvPr>
          <p:cNvSpPr/>
          <p:nvPr/>
        </p:nvSpPr>
        <p:spPr>
          <a:xfrm>
            <a:off x="1847273" y="1362363"/>
            <a:ext cx="8084590" cy="720436"/>
          </a:xfrm>
          <a:prstGeom prst="rect">
            <a:avLst/>
          </a:prstGeom>
          <a:solidFill>
            <a:schemeClr val="accent6">
              <a:lumMod val="60000"/>
              <a:lumOff val="4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ru-RU" sz="1400" dirty="0">
                <a:solidFill>
                  <a:srgbClr val="002060"/>
                </a:solidFill>
                <a:latin typeface="Times New Roman" panose="02020603050405020304" pitchFamily="18" charset="0"/>
                <a:cs typeface="Times New Roman" panose="02020603050405020304" pitchFamily="18" charset="0"/>
                <a:hlinkClick r:id="rId2"/>
              </a:rPr>
              <a:t>https://salik.biz/articles/61222-kakimi-mogli-byt-letatelnye-apparaty-bogov-ili-vysokorazvitoi-civilizacii-proshlogo.html?utm_referrer=https%3A%2F%2Fyandex.ru%2F</a:t>
            </a:r>
            <a:endParaRPr lang="ru-RU" sz="1400" b="1"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FAFBF1A5-74AC-4792-BB5F-976236D4E3F7}"/>
              </a:ext>
            </a:extLst>
          </p:cNvPr>
          <p:cNvSpPr/>
          <p:nvPr/>
        </p:nvSpPr>
        <p:spPr>
          <a:xfrm>
            <a:off x="1810329" y="3068782"/>
            <a:ext cx="8084590" cy="720436"/>
          </a:xfrm>
          <a:prstGeom prst="rect">
            <a:avLst/>
          </a:prstGeom>
          <a:solidFill>
            <a:schemeClr val="accent6">
              <a:lumMod val="60000"/>
              <a:lumOff val="4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ru-RU" sz="4000" b="1" dirty="0">
              <a:solidFill>
                <a:schemeClr val="tx1"/>
              </a:solidFill>
            </a:endParaRPr>
          </a:p>
        </p:txBody>
      </p:sp>
      <p:sp>
        <p:nvSpPr>
          <p:cNvPr id="4" name="Прямоугольник 3">
            <a:extLst>
              <a:ext uri="{FF2B5EF4-FFF2-40B4-BE49-F238E27FC236}">
                <a16:creationId xmlns:a16="http://schemas.microsoft.com/office/drawing/2014/main" id="{05FD05EA-ABBC-4075-9F47-420DBF7991C4}"/>
              </a:ext>
            </a:extLst>
          </p:cNvPr>
          <p:cNvSpPr/>
          <p:nvPr/>
        </p:nvSpPr>
        <p:spPr>
          <a:xfrm>
            <a:off x="1786197" y="2221807"/>
            <a:ext cx="8084590" cy="720436"/>
          </a:xfrm>
          <a:prstGeom prst="rect">
            <a:avLst/>
          </a:prstGeom>
          <a:solidFill>
            <a:schemeClr val="accent6">
              <a:lumMod val="60000"/>
              <a:lumOff val="40000"/>
            </a:schemeClr>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b="1" dirty="0">
                <a:solidFill>
                  <a:srgbClr val="002060"/>
                </a:solidFill>
                <a:latin typeface="Times New Roman" panose="02020603050405020304" pitchFamily="18" charset="0"/>
                <a:cs typeface="Times New Roman" panose="02020603050405020304" pitchFamily="18" charset="0"/>
              </a:rPr>
              <a:t>https://history.wikireading.ru/175931</a:t>
            </a: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4072FA4A-A87B-439E-B8A7-134D2AA0F1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1863" y="258861"/>
            <a:ext cx="1982955" cy="170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526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Идея полета встречается в мифах и легендах практически всех народов, населяющих нашу планету</a:t>
            </a:r>
            <a:endParaRPr lang="ru-RU"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609600" y="2327564"/>
            <a:ext cx="10972800" cy="3997036"/>
          </a:xfrm>
        </p:spPr>
        <p:txBody>
          <a:bodyPr>
            <a:normAutofit/>
          </a:bodyPr>
          <a:lstStyle/>
          <a:p>
            <a:pPr marL="0" indent="0">
              <a:buNone/>
            </a:pPr>
            <a:r>
              <a:rPr lang="ru-RU" sz="3600" b="1" dirty="0">
                <a:solidFill>
                  <a:srgbClr val="C00000"/>
                </a:solidFill>
                <a:latin typeface="Times New Roman" panose="02020603050405020304" pitchFamily="18" charset="0"/>
                <a:cs typeface="Times New Roman" panose="02020603050405020304" pitchFamily="18" charset="0"/>
              </a:rPr>
              <a:t>М</a:t>
            </a:r>
            <a:r>
              <a:rPr lang="ru-RU" sz="3600" b="1" dirty="0" smtClean="0">
                <a:solidFill>
                  <a:srgbClr val="C00000"/>
                </a:solidFill>
                <a:latin typeface="Times New Roman" panose="02020603050405020304" pitchFamily="18" charset="0"/>
                <a:cs typeface="Times New Roman" panose="02020603050405020304" pitchFamily="18" charset="0"/>
              </a:rPr>
              <a:t>ифы </a:t>
            </a:r>
            <a:r>
              <a:rPr lang="ru-RU" sz="3600" b="1" dirty="0">
                <a:solidFill>
                  <a:srgbClr val="C00000"/>
                </a:solidFill>
                <a:latin typeface="Times New Roman" panose="02020603050405020304" pitchFamily="18" charset="0"/>
                <a:cs typeface="Times New Roman" panose="02020603050405020304" pitchFamily="18" charset="0"/>
              </a:rPr>
              <a:t>нужно рассматривать как легенды о людях и их </a:t>
            </a:r>
            <a:r>
              <a:rPr lang="ru-RU" sz="3600" b="1" dirty="0" smtClean="0">
                <a:solidFill>
                  <a:srgbClr val="C00000"/>
                </a:solidFill>
                <a:latin typeface="Times New Roman" panose="02020603050405020304" pitchFamily="18" charset="0"/>
                <a:cs typeface="Times New Roman" panose="02020603050405020304" pitchFamily="18" charset="0"/>
              </a:rPr>
              <a:t>достижениях!</a:t>
            </a:r>
          </a:p>
          <a:p>
            <a:pPr marL="0" indent="0">
              <a:buNone/>
            </a:pPr>
            <a:r>
              <a:rPr lang="ru-RU" b="1" dirty="0" smtClean="0">
                <a:solidFill>
                  <a:srgbClr val="C00000"/>
                </a:solidFill>
                <a:latin typeface="Times New Roman" panose="02020603050405020304" pitchFamily="18" charset="0"/>
                <a:cs typeface="Times New Roman" panose="02020603050405020304" pitchFamily="18" charset="0"/>
              </a:rPr>
              <a:t>Ожившие </a:t>
            </a:r>
            <a:r>
              <a:rPr lang="ru-RU" b="1" dirty="0">
                <a:solidFill>
                  <a:srgbClr val="C00000"/>
                </a:solidFill>
                <a:latin typeface="Times New Roman" panose="02020603050405020304" pitchFamily="18" charset="0"/>
                <a:cs typeface="Times New Roman" panose="02020603050405020304" pitchFamily="18" charset="0"/>
              </a:rPr>
              <a:t>драматические фрагменты греческого мифа о преодолении с помощью крыльев силы земного притяжения, закономерно прибегнуть к опыту пионеров современной авиации.</a:t>
            </a:r>
            <a:endParaRPr lang="ru-RU" sz="36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a:p>
            <a:pPr marL="0" indent="0">
              <a:buNone/>
            </a:pPr>
            <a:r>
              <a:rPr lang="ru-RU" sz="4800" b="1" dirty="0" smtClean="0">
                <a:ln w="22225">
                  <a:solidFill>
                    <a:schemeClr val="accent2"/>
                  </a:solidFill>
                  <a:prstDash val="solid"/>
                </a:ln>
                <a:solidFill>
                  <a:srgbClr val="C00000"/>
                </a:solidFill>
              </a:rPr>
              <a:t>С миру по нитке…</a:t>
            </a:r>
            <a:endParaRPr lang="ru-RU" sz="4800" b="1" dirty="0">
              <a:ln w="22225">
                <a:solidFill>
                  <a:schemeClr val="accent2"/>
                </a:solidFill>
                <a:prstDash val="solid"/>
              </a:ln>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8179" y="240145"/>
            <a:ext cx="9737387" cy="969819"/>
          </a:xfrm>
        </p:spPr>
        <p:txBody>
          <a:bodyPr>
            <a:noAutofit/>
          </a:bodyPr>
          <a:lstStyle/>
          <a:p>
            <a:pPr algn="ctr"/>
            <a:r>
              <a:rPr lang="ru-RU" sz="28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Полёт на птицах Александра Великого Вот как рассказано об его опыте в очерке, появившемся в III веке до Р. X.</a:t>
            </a:r>
            <a:endParaRPr lang="ru-RU" sz="28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926216563"/>
              </p:ext>
            </p:extLst>
          </p:nvPr>
        </p:nvGraphicFramePr>
        <p:xfrm>
          <a:off x="2412459" y="1209964"/>
          <a:ext cx="9533107" cy="4937760"/>
        </p:xfrm>
        <a:graphic>
          <a:graphicData uri="http://schemas.openxmlformats.org/drawingml/2006/table">
            <a:tbl>
              <a:tblPr firstRow="1" bandRow="1">
                <a:tableStyleId>{5C22544A-7EE6-4342-B048-85BDC9FD1C3A}</a:tableStyleId>
              </a:tblPr>
              <a:tblGrid>
                <a:gridCol w="2146918">
                  <a:extLst>
                    <a:ext uri="{9D8B030D-6E8A-4147-A177-3AD203B41FA5}">
                      <a16:colId xmlns:a16="http://schemas.microsoft.com/office/drawing/2014/main" val="20000"/>
                    </a:ext>
                  </a:extLst>
                </a:gridCol>
                <a:gridCol w="1349211">
                  <a:extLst>
                    <a:ext uri="{9D8B030D-6E8A-4147-A177-3AD203B41FA5}">
                      <a16:colId xmlns:a16="http://schemas.microsoft.com/office/drawing/2014/main" val="20001"/>
                    </a:ext>
                  </a:extLst>
                </a:gridCol>
                <a:gridCol w="1359059">
                  <a:extLst>
                    <a:ext uri="{9D8B030D-6E8A-4147-A177-3AD203B41FA5}">
                      <a16:colId xmlns:a16="http://schemas.microsoft.com/office/drawing/2014/main" val="20002"/>
                    </a:ext>
                  </a:extLst>
                </a:gridCol>
                <a:gridCol w="2236570">
                  <a:extLst>
                    <a:ext uri="{9D8B030D-6E8A-4147-A177-3AD203B41FA5}">
                      <a16:colId xmlns:a16="http://schemas.microsoft.com/office/drawing/2014/main" val="20003"/>
                    </a:ext>
                  </a:extLst>
                </a:gridCol>
                <a:gridCol w="2441349">
                  <a:extLst>
                    <a:ext uri="{9D8B030D-6E8A-4147-A177-3AD203B41FA5}">
                      <a16:colId xmlns:a16="http://schemas.microsoft.com/office/drawing/2014/main" val="20004"/>
                    </a:ext>
                  </a:extLst>
                </a:gridCol>
              </a:tblGrid>
              <a:tr h="1060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Герой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Где проживает</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bg1"/>
                          </a:solidFill>
                          <a:latin typeface="+mn-lt"/>
                          <a:ea typeface="+mn-ea"/>
                          <a:cs typeface="+mn-cs"/>
                        </a:rPr>
                        <a:t>Устройства для полета </a:t>
                      </a:r>
                      <a:endParaRPr lang="ru-RU" dirty="0" smtClean="0">
                        <a:solidFill>
                          <a:schemeClr val="bg1"/>
                        </a:solidFill>
                      </a:endParaRP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Куда  совершает  полёт</a:t>
                      </a:r>
                    </a:p>
                    <a:p>
                      <a:r>
                        <a:rPr lang="ru-RU" dirty="0" smtClean="0"/>
                        <a:t>Цель</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Как происходил полёт</a:t>
                      </a:r>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effectLst/>
                          <a:latin typeface="+mn-lt"/>
                          <a:ea typeface="+mn-ea"/>
                          <a:cs typeface="+mn-cs"/>
                        </a:rPr>
                        <a:t>Сравнение устройств</a:t>
                      </a:r>
                      <a:r>
                        <a:rPr kumimoji="0" lang="ru-RU" sz="1800" b="1" kern="1200" baseline="0" dirty="0" smtClean="0">
                          <a:solidFill>
                            <a:schemeClr val="lt1"/>
                          </a:solidFill>
                          <a:effectLst/>
                          <a:latin typeface="+mn-lt"/>
                          <a:ea typeface="+mn-ea"/>
                          <a:cs typeface="+mn-cs"/>
                        </a:rPr>
                        <a:t> мифа и  летательного аппарата</a:t>
                      </a:r>
                      <a:endParaRPr lang="ru-RU" dirty="0" smtClean="0"/>
                    </a:p>
                    <a:p>
                      <a:endParaRPr lang="ru-RU" dirty="0"/>
                    </a:p>
                  </a:txBody>
                  <a:tcPr/>
                </a:tc>
                <a:extLst>
                  <a:ext uri="{0D108BD9-81ED-4DB2-BD59-A6C34878D82A}">
                    <a16:rowId xmlns:a16="http://schemas.microsoft.com/office/drawing/2014/main" val="10000"/>
                  </a:ext>
                </a:extLst>
              </a:tr>
              <a:tr h="1602799">
                <a:tc>
                  <a:txBody>
                    <a:bodyPr/>
                    <a:lstStyle/>
                    <a:p>
                      <a:r>
                        <a:rPr lang="ru-RU"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t>Александр Великий</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Легенды у древних греков </a:t>
                      </a:r>
                      <a:r>
                        <a:rPr kumimoji="0" lang="ru-RU" b="0" i="0" u="none" strike="noStrike" kern="1200" dirty="0" smtClean="0">
                          <a:solidFill>
                            <a:schemeClr val="tx1"/>
                          </a:solidFill>
                          <a:latin typeface="+mn-lt"/>
                          <a:ea typeface="+mn-ea"/>
                          <a:cs typeface="+mn-cs"/>
                          <a:hlinkClick r:id="rId2" tooltip="Македонские цари"/>
                        </a:rPr>
                        <a:t>царь</a:t>
                      </a:r>
                      <a:r>
                        <a:rPr kumimoji="0" lang="ru-RU" b="0" i="0" kern="1200" dirty="0" smtClean="0">
                          <a:solidFill>
                            <a:schemeClr val="tx1"/>
                          </a:solidFill>
                          <a:latin typeface="+mn-lt"/>
                          <a:ea typeface="+mn-ea"/>
                          <a:cs typeface="+mn-cs"/>
                        </a:rPr>
                        <a:t> </a:t>
                      </a:r>
                      <a:r>
                        <a:rPr kumimoji="0" lang="ru-RU" b="0" i="0" u="none" strike="noStrike" kern="1200" dirty="0" smtClean="0">
                          <a:solidFill>
                            <a:schemeClr val="tx1"/>
                          </a:solidFill>
                          <a:latin typeface="+mn-lt"/>
                          <a:ea typeface="+mn-ea"/>
                          <a:cs typeface="+mn-cs"/>
                          <a:hlinkClick r:id="rId3" tooltip="Древняя Македония"/>
                        </a:rPr>
                        <a:t>Древней Македонии</a:t>
                      </a:r>
                      <a:r>
                        <a:rPr kumimoji="0" lang="ru-RU" b="0" i="0" kern="1200" dirty="0" smtClean="0">
                          <a:solidFill>
                            <a:schemeClr val="tx1"/>
                          </a:solidFill>
                          <a:latin typeface="+mn-lt"/>
                          <a:ea typeface="+mn-ea"/>
                          <a:cs typeface="+mn-cs"/>
                        </a:rPr>
                        <a:t> из династии</a:t>
                      </a:r>
                      <a:r>
                        <a:rPr kumimoji="0" lang="ru-RU" b="0" i="0" kern="1200" dirty="0" smtClean="0">
                          <a:solidFill>
                            <a:schemeClr val="tx1">
                              <a:lumMod val="75000"/>
                              <a:lumOff val="25000"/>
                            </a:schemeClr>
                          </a:solidFill>
                          <a:latin typeface="+mn-lt"/>
                          <a:ea typeface="+mn-ea"/>
                          <a:cs typeface="+mn-cs"/>
                        </a:rPr>
                        <a:t> </a:t>
                      </a:r>
                      <a:r>
                        <a:rPr kumimoji="0" lang="ru-RU" b="0" i="0" u="sng" kern="1200" dirty="0" err="1" smtClean="0">
                          <a:solidFill>
                            <a:schemeClr val="tx1">
                              <a:lumMod val="75000"/>
                              <a:lumOff val="25000"/>
                            </a:schemeClr>
                          </a:solidFill>
                          <a:latin typeface="+mn-lt"/>
                          <a:ea typeface="+mn-ea"/>
                          <a:cs typeface="+mn-cs"/>
                          <a:hlinkClick r:id="rId4" tooltip="Аргеады"/>
                        </a:rPr>
                        <a:t>Аргеадов</a:t>
                      </a:r>
                      <a:endParaRPr lang="ru-RU" dirty="0" smtClean="0">
                        <a:solidFill>
                          <a:schemeClr val="tx1">
                            <a:lumMod val="75000"/>
                            <a:lumOff val="25000"/>
                          </a:schemeClr>
                        </a:solidFill>
                      </a:endParaRPr>
                    </a:p>
                    <a:p>
                      <a:endParaRPr lang="ru-RU" dirty="0"/>
                    </a:p>
                  </a:txBody>
                  <a:tcPr/>
                </a:tc>
                <a:tc>
                  <a:txBody>
                    <a:bodyPr/>
                    <a:lstStyle/>
                    <a:p>
                      <a:r>
                        <a:rPr lang="ru-RU" dirty="0" smtClean="0"/>
                        <a:t>Приказал </a:t>
                      </a:r>
                      <a:r>
                        <a:rPr lang="ru-RU" dirty="0" err="1" smtClean="0"/>
                        <a:t>запречь</a:t>
                      </a:r>
                      <a:r>
                        <a:rPr lang="ru-RU" dirty="0" smtClean="0"/>
                        <a:t> в трон четырех сильных птиц, которым три дня не давали есть </a:t>
                      </a:r>
                      <a:endParaRPr lang="ru-RU"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rgbClr val="002060"/>
                          </a:solidFill>
                        </a:rPr>
                        <a:t>Надземное пространство</a:t>
                      </a:r>
                    </a:p>
                    <a:p>
                      <a:endParaRPr lang="ru-RU" dirty="0"/>
                    </a:p>
                  </a:txBody>
                  <a:tcPr/>
                </a:tc>
                <a:tc>
                  <a:txBody>
                    <a:bodyPr/>
                    <a:lstStyle/>
                    <a:p>
                      <a:r>
                        <a:rPr lang="ru-RU" dirty="0" smtClean="0"/>
                        <a:t>Он сам сел на трон и высоко поднял два копья, на которых были привязаны куски мяса. Птицы, стремясь к последнему, подняли на воздух трон с Александром</a:t>
                      </a:r>
                      <a:endParaRPr lang="ru-RU" dirty="0"/>
                    </a:p>
                  </a:txBody>
                  <a:tcPr/>
                </a:tc>
                <a:tc>
                  <a:txBody>
                    <a:bodyPr/>
                    <a:lstStyle/>
                    <a:p>
                      <a:r>
                        <a:rPr lang="ru-RU" b="1" dirty="0" err="1" smtClean="0">
                          <a:solidFill>
                            <a:srgbClr val="C00000"/>
                          </a:solidFill>
                        </a:rPr>
                        <a:t>Дельтаплан,вертолёт</a:t>
                      </a:r>
                      <a:endParaRPr lang="ru-RU" b="1" dirty="0" smtClean="0">
                        <a:solidFill>
                          <a:srgbClr val="C00000"/>
                        </a:solidFill>
                      </a:endParaRPr>
                    </a:p>
                    <a:p>
                      <a:r>
                        <a:rPr lang="ru-RU" dirty="0" smtClean="0"/>
                        <a:t>По </a:t>
                      </a:r>
                      <a:r>
                        <a:rPr lang="ru-RU" dirty="0" smtClean="0"/>
                        <a:t>приказанию птицы Александр опустил копья, и птицы полетели вниз и благополучно спустили его на землю, но так далеко от места взлета, </a:t>
                      </a:r>
                      <a:endParaRPr lang="ru-RU" dirty="0"/>
                    </a:p>
                  </a:txBody>
                  <a:tcPr/>
                </a:tc>
                <a:extLst>
                  <a:ext uri="{0D108BD9-81ED-4DB2-BD59-A6C34878D82A}">
                    <a16:rowId xmlns:a16="http://schemas.microsoft.com/office/drawing/2014/main" val="10001"/>
                  </a:ext>
                </a:extLst>
              </a:tr>
              <a:tr h="342118">
                <a:tc>
                  <a:txBody>
                    <a:bodyPr/>
                    <a:lstStyle/>
                    <a:p>
                      <a:endParaRPr lang="ru-RU" dirty="0"/>
                    </a:p>
                  </a:txBody>
                  <a:tcPr/>
                </a:tc>
                <a:tc>
                  <a:txBody>
                    <a:bodyPr/>
                    <a:lstStyle/>
                    <a:p>
                      <a:endParaRPr lang="ru-RU" dirty="0">
                        <a:solidFill>
                          <a:srgbClr val="002060"/>
                        </a:solidFill>
                      </a:endParaRPr>
                    </a:p>
                  </a:txBody>
                  <a:tcPr/>
                </a:tc>
                <a:tc>
                  <a:txBody>
                    <a:bodyPr/>
                    <a:lstStyle/>
                    <a:p>
                      <a:endParaRPr lang="ru-RU"/>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2"/>
                  </a:ext>
                </a:extLst>
              </a:tr>
            </a:tbl>
          </a:graphicData>
        </a:graphic>
      </p:graphicFrame>
      <p:pic>
        <p:nvPicPr>
          <p:cNvPr id="8" name="Picture 2" descr="https://sun9-41.userapi.com/c1369/u19710042/98308399/x_ca7f93b1.jpg"/>
          <p:cNvPicPr>
            <a:picLocks noChangeAspect="1" noChangeArrowheads="1"/>
          </p:cNvPicPr>
          <p:nvPr/>
        </p:nvPicPr>
        <p:blipFill>
          <a:blip r:embed="rId5" cstate="print"/>
          <a:srcRect/>
          <a:stretch>
            <a:fillRect/>
          </a:stretch>
        </p:blipFill>
        <p:spPr bwMode="auto">
          <a:xfrm>
            <a:off x="309594" y="321014"/>
            <a:ext cx="1759085" cy="1702340"/>
          </a:xfrm>
          <a:prstGeom prst="rect">
            <a:avLst/>
          </a:prstGeom>
          <a:noFill/>
        </p:spPr>
      </p:pic>
      <p:sp>
        <p:nvSpPr>
          <p:cNvPr id="9" name="Прямоугольник 8"/>
          <p:cNvSpPr/>
          <p:nvPr/>
        </p:nvSpPr>
        <p:spPr>
          <a:xfrm>
            <a:off x="2723745" y="6021421"/>
            <a:ext cx="9144982" cy="646331"/>
          </a:xfrm>
          <a:prstGeom prst="rect">
            <a:avLst/>
          </a:prstGeom>
        </p:spPr>
        <p:txBody>
          <a:bodyPr wrap="square">
            <a:spAutoFit/>
          </a:bodyPr>
          <a:lstStyle/>
          <a:p>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полет на машущих </a:t>
            </a:r>
            <a:r>
              <a:rPr lang="ru-RU" dirty="0" smtClean="0"/>
              <a:t>крыльях — несбыточная красивая </a:t>
            </a:r>
            <a:r>
              <a:rPr lang="ru-RU" dirty="0"/>
              <a:t>мечта Полет Александра Великого на небо изображен в разное время в разных произведениях искусства</a:t>
            </a:r>
          </a:p>
        </p:txBody>
      </p:sp>
      <p:pic>
        <p:nvPicPr>
          <p:cNvPr id="10" name="Picture 2" descr="https://sun9-68.userapi.com/c1369/u19710042/98308399/x_46bd0b9f.jpg"/>
          <p:cNvPicPr>
            <a:picLocks noChangeAspect="1" noChangeArrowheads="1"/>
          </p:cNvPicPr>
          <p:nvPr/>
        </p:nvPicPr>
        <p:blipFill>
          <a:blip r:embed="rId6" cstate="print"/>
          <a:srcRect/>
          <a:stretch>
            <a:fillRect/>
          </a:stretch>
        </p:blipFill>
        <p:spPr bwMode="auto">
          <a:xfrm>
            <a:off x="591037" y="2023354"/>
            <a:ext cx="1196197" cy="3070454"/>
          </a:xfrm>
          <a:prstGeom prst="rect">
            <a:avLst/>
          </a:prstGeom>
          <a:noFill/>
        </p:spPr>
      </p:pic>
      <p:pic>
        <p:nvPicPr>
          <p:cNvPr id="11" name="Picture 4" descr="https://sun9-78.userapi.com/c1369/u19710042/98308399/x_634a9dc4.jpg"/>
          <p:cNvPicPr>
            <a:picLocks noChangeAspect="1" noChangeArrowheads="1"/>
          </p:cNvPicPr>
          <p:nvPr/>
        </p:nvPicPr>
        <p:blipFill>
          <a:blip r:embed="rId7" cstate="print"/>
          <a:srcRect/>
          <a:stretch>
            <a:fillRect/>
          </a:stretch>
        </p:blipFill>
        <p:spPr bwMode="auto">
          <a:xfrm>
            <a:off x="166707" y="4943916"/>
            <a:ext cx="2257931" cy="1680619"/>
          </a:xfrm>
          <a:prstGeom prst="rect">
            <a:avLst/>
          </a:prstGeom>
          <a:noFill/>
        </p:spPr>
      </p:pic>
      <p:sp>
        <p:nvSpPr>
          <p:cNvPr id="3" name="Прямоугольник 2"/>
          <p:cNvSpPr/>
          <p:nvPr/>
        </p:nvSpPr>
        <p:spPr>
          <a:xfrm>
            <a:off x="3048001" y="5694544"/>
            <a:ext cx="8414326" cy="390684"/>
          </a:xfrm>
          <a:prstGeom prst="rect">
            <a:avLst/>
          </a:prstGeom>
        </p:spPr>
        <p:txBody>
          <a:bodyPr wrap="square">
            <a:spAutoFit/>
          </a:bodyPr>
          <a:lstStyle/>
          <a:p>
            <a:pPr algn="just">
              <a:lnSpc>
                <a:spcPct val="115000"/>
              </a:lnSpc>
              <a:spcAft>
                <a:spcPts val="1000"/>
              </a:spcAft>
              <a:tabLst>
                <a:tab pos="5324475" algn="l"/>
              </a:tabLst>
            </a:pPr>
            <a:r>
              <a:rPr lang="ru-RU"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Прием разрешения физического противоречия: во времени и в пространстве.</a:t>
            </a:r>
            <a:endParaRPr lang="ru-RU"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id="{9D12D4FC-CD22-4223-AEB7-7D47F1B4A756}"/>
              </a:ext>
            </a:extLst>
          </p:cNvPr>
          <p:cNvSpPr/>
          <p:nvPr/>
        </p:nvSpPr>
        <p:spPr>
          <a:xfrm>
            <a:off x="1001949" y="286564"/>
            <a:ext cx="10729608" cy="1098891"/>
          </a:xfrm>
          <a:prstGeom prst="roundRect">
            <a:avLst/>
          </a:prstGeom>
          <a:solidFill>
            <a:srgbClr val="7030A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t>Полет в мифах и легендах Междуречья</a:t>
            </a:r>
            <a:endParaRPr lang="ru-RU" sz="4000" b="1" dirty="0">
              <a:ln>
                <a:solidFill>
                  <a:schemeClr val="tx1"/>
                </a:solidFill>
              </a:ln>
              <a:effectLst>
                <a:outerShdw blurRad="38100" dist="38100" dir="2700000" algn="tl">
                  <a:srgbClr val="000000">
                    <a:alpha val="43137"/>
                  </a:srgbClr>
                </a:outerShdw>
              </a:effectLs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051135270"/>
              </p:ext>
            </p:extLst>
          </p:nvPr>
        </p:nvGraphicFramePr>
        <p:xfrm>
          <a:off x="3426692" y="1271848"/>
          <a:ext cx="8238835" cy="5212080"/>
        </p:xfrm>
        <a:graphic>
          <a:graphicData uri="http://schemas.openxmlformats.org/drawingml/2006/table">
            <a:tbl>
              <a:tblPr firstRow="1" bandRow="1">
                <a:tableStyleId>{5C22544A-7EE6-4342-B048-85BDC9FD1C3A}</a:tableStyleId>
              </a:tblPr>
              <a:tblGrid>
                <a:gridCol w="1141573">
                  <a:extLst>
                    <a:ext uri="{9D8B030D-6E8A-4147-A177-3AD203B41FA5}">
                      <a16:colId xmlns:a16="http://schemas.microsoft.com/office/drawing/2014/main" val="20000"/>
                    </a:ext>
                  </a:extLst>
                </a:gridCol>
                <a:gridCol w="1149563">
                  <a:extLst>
                    <a:ext uri="{9D8B030D-6E8A-4147-A177-3AD203B41FA5}">
                      <a16:colId xmlns:a16="http://schemas.microsoft.com/office/drawing/2014/main" val="20001"/>
                    </a:ext>
                  </a:extLst>
                </a:gridCol>
                <a:gridCol w="1803785">
                  <a:extLst>
                    <a:ext uri="{9D8B030D-6E8A-4147-A177-3AD203B41FA5}">
                      <a16:colId xmlns:a16="http://schemas.microsoft.com/office/drawing/2014/main" val="20002"/>
                    </a:ext>
                  </a:extLst>
                </a:gridCol>
                <a:gridCol w="2869235">
                  <a:extLst>
                    <a:ext uri="{9D8B030D-6E8A-4147-A177-3AD203B41FA5}">
                      <a16:colId xmlns:a16="http://schemas.microsoft.com/office/drawing/2014/main" val="20003"/>
                    </a:ext>
                  </a:extLst>
                </a:gridCol>
                <a:gridCol w="1274679">
                  <a:extLst>
                    <a:ext uri="{9D8B030D-6E8A-4147-A177-3AD203B41FA5}">
                      <a16:colId xmlns:a16="http://schemas.microsoft.com/office/drawing/2014/main" val="20004"/>
                    </a:ext>
                  </a:extLst>
                </a:gridCol>
              </a:tblGrid>
              <a:tr h="1099614">
                <a:tc>
                  <a:txBody>
                    <a:bodyPr/>
                    <a:lstStyle/>
                    <a:p>
                      <a:r>
                        <a:rPr lang="ru-RU" dirty="0" smtClean="0"/>
                        <a:t>Герой</a:t>
                      </a:r>
                    </a:p>
                    <a:p>
                      <a:r>
                        <a:rPr lang="ru-RU" dirty="0" smtClean="0"/>
                        <a:t>Где проживает</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tx1"/>
                          </a:solidFill>
                          <a:latin typeface="+mn-lt"/>
                          <a:ea typeface="+mn-ea"/>
                          <a:cs typeface="+mn-cs"/>
                        </a:rPr>
                        <a:t>Устройства для полета </a:t>
                      </a:r>
                      <a:endParaRPr lang="ru-RU" dirty="0" smtClean="0">
                        <a:solidFill>
                          <a:schemeClr val="tx1"/>
                        </a:solidFill>
                      </a:endParaRPr>
                    </a:p>
                    <a:p>
                      <a:endParaRPr lang="ru-RU" dirty="0"/>
                    </a:p>
                  </a:txBody>
                  <a:tcPr/>
                </a:tc>
                <a:tc>
                  <a:txBody>
                    <a:bodyPr/>
                    <a:lstStyle/>
                    <a:p>
                      <a:r>
                        <a:rPr lang="ru-RU" dirty="0" smtClean="0"/>
                        <a:t>Куда  совершает  полёт</a:t>
                      </a:r>
                    </a:p>
                    <a:p>
                      <a:r>
                        <a:rPr lang="ru-RU" dirty="0" smtClean="0"/>
                        <a:t>Цель.</a:t>
                      </a:r>
                      <a:endParaRPr lang="ru-RU"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Что наблюдал</a:t>
                      </a:r>
                    </a:p>
                    <a:p>
                      <a:endParaRPr lang="ru-RU" dirty="0"/>
                    </a:p>
                  </a:txBody>
                  <a:tcPr>
                    <a:lnL w="12700" cap="flat" cmpd="sng" algn="ctr">
                      <a:solidFill>
                        <a:schemeClr val="tx1"/>
                      </a:solidFill>
                      <a:prstDash val="solid"/>
                      <a:round/>
                      <a:headEnd type="none" w="med" len="med"/>
                      <a:tailEnd type="none" w="med" len="med"/>
                    </a:lnL>
                  </a:tcPr>
                </a:tc>
                <a:tc>
                  <a:txBody>
                    <a:bodyPr/>
                    <a:lstStyle/>
                    <a:p>
                      <a:r>
                        <a:rPr kumimoji="0" lang="ru-RU" sz="1800" b="1" kern="1200" dirty="0" smtClean="0">
                          <a:solidFill>
                            <a:schemeClr val="lt1"/>
                          </a:solidFill>
                          <a:effectLst/>
                          <a:latin typeface="+mn-lt"/>
                          <a:ea typeface="+mn-ea"/>
                          <a:cs typeface="+mn-cs"/>
                        </a:rPr>
                        <a:t>Сравнение устройств</a:t>
                      </a:r>
                      <a:r>
                        <a:rPr kumimoji="0" lang="ru-RU" sz="1800" b="1" kern="1200" baseline="0" dirty="0" smtClean="0">
                          <a:solidFill>
                            <a:schemeClr val="lt1"/>
                          </a:solidFill>
                          <a:effectLst/>
                          <a:latin typeface="+mn-lt"/>
                          <a:ea typeface="+mn-ea"/>
                          <a:cs typeface="+mn-cs"/>
                        </a:rPr>
                        <a:t> мифа и </a:t>
                      </a:r>
                      <a:endParaRPr lang="ru-RU" dirty="0"/>
                    </a:p>
                  </a:txBody>
                  <a:tcPr/>
                </a:tc>
                <a:extLst>
                  <a:ext uri="{0D108BD9-81ED-4DB2-BD59-A6C34878D82A}">
                    <a16:rowId xmlns:a16="http://schemas.microsoft.com/office/drawing/2014/main" val="10000"/>
                  </a:ext>
                </a:extLst>
              </a:tr>
              <a:tr h="2875913">
                <a:tc>
                  <a:txBody>
                    <a:bodyPr/>
                    <a:lstStyle/>
                    <a:p>
                      <a:r>
                        <a:rPr lang="ru-RU" sz="1800" b="0" i="0" kern="1200" dirty="0" smtClean="0">
                          <a:solidFill>
                            <a:schemeClr val="dk1"/>
                          </a:solidFill>
                          <a:latin typeface="+mn-lt"/>
                          <a:ea typeface="+mn-ea"/>
                          <a:cs typeface="+mn-cs"/>
                        </a:rPr>
                        <a:t>Этана</a:t>
                      </a:r>
                    </a:p>
                    <a:p>
                      <a:r>
                        <a:rPr lang="ru-RU" sz="1800" b="1" dirty="0" smtClean="0"/>
                        <a:t>Междуречье</a:t>
                      </a:r>
                    </a:p>
                    <a:p>
                      <a:r>
                        <a:rPr kumimoji="0" lang="ru-RU" b="0" i="0" kern="1200" dirty="0" smtClean="0">
                          <a:solidFill>
                            <a:schemeClr val="dk1"/>
                          </a:solidFill>
                          <a:latin typeface="+mn-lt"/>
                          <a:ea typeface="+mn-ea"/>
                          <a:cs typeface="+mn-cs"/>
                        </a:rPr>
                        <a:t>эпос неизвестного поэта о полете Этана на небо.</a:t>
                      </a:r>
                      <a:endParaRPr lang="ru-RU" dirty="0" smtClean="0"/>
                    </a:p>
                    <a:p>
                      <a:endParaRPr lang="ru-RU" dirty="0"/>
                    </a:p>
                  </a:txBody>
                  <a:tcPr/>
                </a:tc>
                <a:tc>
                  <a:txBody>
                    <a:bodyPr/>
                    <a:lstStyle/>
                    <a:p>
                      <a:r>
                        <a:rPr lang="ru-RU" sz="1800" b="0" i="0" kern="1200" dirty="0" smtClean="0">
                          <a:solidFill>
                            <a:schemeClr val="dk1"/>
                          </a:solidFill>
                          <a:latin typeface="+mn-lt"/>
                          <a:ea typeface="+mn-ea"/>
                          <a:cs typeface="+mn-cs"/>
                        </a:rPr>
                        <a:t>Этана на крыльях орла</a:t>
                      </a:r>
                      <a:endParaRPr lang="ru-RU" sz="1800" b="1" dirty="0" smtClean="0"/>
                    </a:p>
                  </a:txBody>
                  <a:tcPr/>
                </a:tc>
                <a:tc>
                  <a:txBody>
                    <a:bodyPr/>
                    <a:lstStyle/>
                    <a:p>
                      <a:r>
                        <a:rPr lang="ru-RU" sz="1800" b="0" i="0" kern="1200" dirty="0" smtClean="0">
                          <a:solidFill>
                            <a:schemeClr val="dk1"/>
                          </a:solidFill>
                          <a:latin typeface="+mn-lt"/>
                          <a:ea typeface="+mn-ea"/>
                          <a:cs typeface="+mn-cs"/>
                        </a:rPr>
                        <a:t>Устремился к </a:t>
                      </a:r>
                    </a:p>
                    <a:p>
                      <a:r>
                        <a:rPr lang="ru-RU" sz="1800" b="0" i="0" kern="1200" dirty="0" smtClean="0">
                          <a:solidFill>
                            <a:schemeClr val="dk1"/>
                          </a:solidFill>
                          <a:latin typeface="+mn-lt"/>
                          <a:ea typeface="+mn-ea"/>
                          <a:cs typeface="+mn-cs"/>
                        </a:rPr>
                        <a:t>звездам.</a:t>
                      </a:r>
                    </a:p>
                    <a:p>
                      <a:r>
                        <a:rPr kumimoji="0" lang="ru-RU" b="0" i="0" kern="1200" dirty="0" smtClean="0">
                          <a:solidFill>
                            <a:schemeClr val="dk1"/>
                          </a:solidFill>
                          <a:latin typeface="+mn-lt"/>
                          <a:ea typeface="+mn-ea"/>
                          <a:cs typeface="+mn-cs"/>
                        </a:rPr>
                        <a:t>Найти «траву плодородия»</a:t>
                      </a:r>
                      <a:endParaRPr lang="ru-RU"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latin typeface="+mn-lt"/>
                          <a:ea typeface="+mn-ea"/>
                          <a:cs typeface="+mn-cs"/>
                        </a:rPr>
                        <a:t>Круглое тело, диск Земли. </a:t>
                      </a:r>
                      <a:r>
                        <a:rPr kumimoji="0" lang="ru-RU" b="0" i="0" kern="1200" dirty="0" smtClean="0">
                          <a:solidFill>
                            <a:schemeClr val="dk1"/>
                          </a:solidFill>
                          <a:latin typeface="+mn-lt"/>
                          <a:ea typeface="+mn-ea"/>
                          <a:cs typeface="+mn-cs"/>
                        </a:rPr>
                        <a:t>После многих часов полета Этана увидел, что наша планета «выглядит, как лунный диск», затем «точно лепешка», наконец, она «совсем исчезла»</a:t>
                      </a:r>
                      <a:endParaRPr lang="ru-RU" dirty="0" smtClean="0"/>
                    </a:p>
                    <a:p>
                      <a:endParaRPr lang="ru-RU" dirty="0"/>
                    </a:p>
                  </a:txBody>
                  <a:tcPr>
                    <a:lnL w="12700" cap="flat" cmpd="sng" algn="ctr">
                      <a:solidFill>
                        <a:schemeClr val="tx1"/>
                      </a:solidFill>
                      <a:prstDash val="solid"/>
                      <a:round/>
                      <a:headEnd type="none" w="med" len="med"/>
                      <a:tailEnd type="none" w="med" len="med"/>
                    </a:lnL>
                  </a:tcPr>
                </a:tc>
                <a:tc>
                  <a:txBody>
                    <a:bodyPr/>
                    <a:lstStyle/>
                    <a:p>
                      <a:r>
                        <a:rPr lang="ru-RU" dirty="0" smtClean="0"/>
                        <a:t>Дельтаплан, самолёт</a:t>
                      </a:r>
                      <a:endParaRPr lang="ru-RU" dirty="0"/>
                    </a:p>
                  </a:txBody>
                  <a:tcPr/>
                </a:tc>
                <a:extLst>
                  <a:ext uri="{0D108BD9-81ED-4DB2-BD59-A6C34878D82A}">
                    <a16:rowId xmlns:a16="http://schemas.microsoft.com/office/drawing/2014/main" val="10001"/>
                  </a:ext>
                </a:extLst>
              </a:tr>
              <a:tr h="689957">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rgbClr val="C00000"/>
                          </a:solidFill>
                          <a:effectLst/>
                          <a:latin typeface="+mn-lt"/>
                          <a:ea typeface="+mn-ea"/>
                          <a:cs typeface="+mn-cs"/>
                        </a:rPr>
                        <a:t>Прием разрешения физического противоречия: во времени и в пространстве.</a:t>
                      </a:r>
                      <a:endParaRPr kumimoji="0" lang="ru-RU" sz="1800" kern="1200" dirty="0" smtClean="0">
                        <a:solidFill>
                          <a:srgbClr val="C00000"/>
                        </a:solidFill>
                        <a:effectLst/>
                        <a:latin typeface="+mn-lt"/>
                        <a:ea typeface="+mn-ea"/>
                        <a:cs typeface="+mn-cs"/>
                      </a:endParaRPr>
                    </a:p>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2"/>
                  </a:ext>
                </a:extLst>
              </a:tr>
            </a:tbl>
          </a:graphicData>
        </a:graphic>
      </p:graphicFrame>
      <p:pic>
        <p:nvPicPr>
          <p:cNvPr id="20482" name="Picture 2" descr="https://sun9-77.userapi.com/c1369/u19710042/98308399/x_3a75798f.jpg"/>
          <p:cNvPicPr>
            <a:picLocks noChangeAspect="1" noChangeArrowheads="1"/>
          </p:cNvPicPr>
          <p:nvPr/>
        </p:nvPicPr>
        <p:blipFill>
          <a:blip r:embed="rId2" cstate="print"/>
          <a:srcRect/>
          <a:stretch>
            <a:fillRect/>
          </a:stretch>
        </p:blipFill>
        <p:spPr bwMode="auto">
          <a:xfrm>
            <a:off x="120072" y="2215430"/>
            <a:ext cx="3185206" cy="2205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3456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40146"/>
            <a:ext cx="11170596" cy="646546"/>
          </a:xfrm>
        </p:spPr>
        <p:txBody>
          <a:bodyPr>
            <a:normAutofit/>
          </a:bodyPr>
          <a:lstStyle/>
          <a:p>
            <a:pPr algn="ctr"/>
            <a:r>
              <a:rPr lang="ru-RU" sz="32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В Древнем Китае также не обошли вниманием тему полетов</a:t>
            </a:r>
            <a:endParaRPr lang="ru-RU"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graphicFrame>
        <p:nvGraphicFramePr>
          <p:cNvPr id="7" name="Содержимое 6"/>
          <p:cNvGraphicFramePr>
            <a:graphicFrameLocks noGrp="1"/>
          </p:cNvGraphicFramePr>
          <p:nvPr>
            <p:ph idx="1"/>
            <p:extLst>
              <p:ext uri="{D42A27DB-BD31-4B8C-83A1-F6EECF244321}">
                <p14:modId xmlns:p14="http://schemas.microsoft.com/office/powerpoint/2010/main" val="3554987976"/>
              </p:ext>
            </p:extLst>
          </p:nvPr>
        </p:nvGraphicFramePr>
        <p:xfrm>
          <a:off x="2900216" y="870034"/>
          <a:ext cx="9005457" cy="5525193"/>
        </p:xfrm>
        <a:graphic>
          <a:graphicData uri="http://schemas.openxmlformats.org/drawingml/2006/table">
            <a:tbl>
              <a:tblPr firstRow="1" bandRow="1">
                <a:tableStyleId>{5C22544A-7EE6-4342-B048-85BDC9FD1C3A}</a:tableStyleId>
              </a:tblPr>
              <a:tblGrid>
                <a:gridCol w="1305931">
                  <a:extLst>
                    <a:ext uri="{9D8B030D-6E8A-4147-A177-3AD203B41FA5}">
                      <a16:colId xmlns:a16="http://schemas.microsoft.com/office/drawing/2014/main" val="20000"/>
                    </a:ext>
                  </a:extLst>
                </a:gridCol>
                <a:gridCol w="1715495">
                  <a:extLst>
                    <a:ext uri="{9D8B030D-6E8A-4147-A177-3AD203B41FA5}">
                      <a16:colId xmlns:a16="http://schemas.microsoft.com/office/drawing/2014/main" val="20001"/>
                    </a:ext>
                  </a:extLst>
                </a:gridCol>
                <a:gridCol w="1558590">
                  <a:extLst>
                    <a:ext uri="{9D8B030D-6E8A-4147-A177-3AD203B41FA5}">
                      <a16:colId xmlns:a16="http://schemas.microsoft.com/office/drawing/2014/main" val="20002"/>
                    </a:ext>
                  </a:extLst>
                </a:gridCol>
                <a:gridCol w="1474906">
                  <a:extLst>
                    <a:ext uri="{9D8B030D-6E8A-4147-A177-3AD203B41FA5}">
                      <a16:colId xmlns:a16="http://schemas.microsoft.com/office/drawing/2014/main" val="20003"/>
                    </a:ext>
                  </a:extLst>
                </a:gridCol>
                <a:gridCol w="1679228">
                  <a:extLst>
                    <a:ext uri="{9D8B030D-6E8A-4147-A177-3AD203B41FA5}">
                      <a16:colId xmlns:a16="http://schemas.microsoft.com/office/drawing/2014/main" val="20004"/>
                    </a:ext>
                  </a:extLst>
                </a:gridCol>
                <a:gridCol w="1271307">
                  <a:extLst>
                    <a:ext uri="{9D8B030D-6E8A-4147-A177-3AD203B41FA5}">
                      <a16:colId xmlns:a16="http://schemas.microsoft.com/office/drawing/2014/main" val="20005"/>
                    </a:ext>
                  </a:extLst>
                </a:gridCol>
              </a:tblGrid>
              <a:tr h="1809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Герой</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Где проживает</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smtClean="0">
                          <a:solidFill>
                            <a:schemeClr val="tx1"/>
                          </a:solidFill>
                          <a:latin typeface="+mn-lt"/>
                          <a:ea typeface="+mn-ea"/>
                          <a:cs typeface="+mn-cs"/>
                        </a:rPr>
                        <a:t>Устройства для полета (Существо)</a:t>
                      </a:r>
                      <a:endParaRPr lang="ru-RU" dirty="0" smtClean="0">
                        <a:solidFill>
                          <a:schemeClr val="tx1"/>
                        </a:solidFill>
                      </a:endParaRPr>
                    </a:p>
                    <a:p>
                      <a:endParaRPr lang="ru-RU" dirty="0"/>
                    </a:p>
                  </a:txBody>
                  <a:tcPr/>
                </a:tc>
                <a:tc>
                  <a:txBody>
                    <a:bodyPr/>
                    <a:lstStyle/>
                    <a:p>
                      <a:r>
                        <a:rPr lang="ru-RU" dirty="0" smtClean="0"/>
                        <a:t>Куда  совершает  полёт</a:t>
                      </a:r>
                    </a:p>
                    <a:p>
                      <a:r>
                        <a:rPr lang="ru-RU" dirty="0" smtClean="0"/>
                        <a:t>Цель</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Что наблюдал</a:t>
                      </a:r>
                    </a:p>
                    <a:p>
                      <a:endParaRPr lang="ru-RU"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lt1"/>
                          </a:solidFill>
                          <a:effectLst/>
                          <a:latin typeface="+mn-lt"/>
                          <a:ea typeface="+mn-ea"/>
                          <a:cs typeface="+mn-cs"/>
                        </a:rPr>
                        <a:t>Сравнение устройств</a:t>
                      </a:r>
                      <a:r>
                        <a:rPr kumimoji="0" lang="ru-RU" sz="1800" b="1" kern="1200" baseline="0" dirty="0" smtClean="0">
                          <a:solidFill>
                            <a:schemeClr val="lt1"/>
                          </a:solidFill>
                          <a:effectLst/>
                          <a:latin typeface="+mn-lt"/>
                          <a:ea typeface="+mn-ea"/>
                          <a:cs typeface="+mn-cs"/>
                        </a:rPr>
                        <a:t> мифа и </a:t>
                      </a:r>
                      <a:endParaRPr lang="ru-RU" dirty="0" smtClean="0"/>
                    </a:p>
                    <a:p>
                      <a:endParaRPr lang="ru-RU" dirty="0"/>
                    </a:p>
                  </a:txBody>
                  <a:tcPr>
                    <a:lnL w="12700" cap="flat" cmpd="sng" algn="ctr">
                      <a:solidFill>
                        <a:schemeClr val="tx1"/>
                      </a:solidFill>
                      <a:prstDash val="solid"/>
                      <a:round/>
                      <a:headEnd type="none" w="med" len="med"/>
                      <a:tailEnd type="none" w="med" len="med"/>
                    </a:lnL>
                  </a:tcPr>
                </a:tc>
                <a:tc>
                  <a:txBody>
                    <a:bodyPr/>
                    <a:lstStyle/>
                    <a:p>
                      <a:endParaRPr lang="ru-RU" dirty="0"/>
                    </a:p>
                  </a:txBody>
                  <a:tcPr/>
                </a:tc>
                <a:extLst>
                  <a:ext uri="{0D108BD9-81ED-4DB2-BD59-A6C34878D82A}">
                    <a16:rowId xmlns:a16="http://schemas.microsoft.com/office/drawing/2014/main" val="10000"/>
                  </a:ext>
                </a:extLst>
              </a:tr>
              <a:tr h="1809977">
                <a:tc>
                  <a:txBody>
                    <a:bodyPr/>
                    <a:lstStyle/>
                    <a:p>
                      <a:r>
                        <a:rPr kumimoji="0" lang="ru-RU" b="0" i="0" kern="1200" dirty="0" smtClean="0">
                          <a:solidFill>
                            <a:schemeClr val="dk1"/>
                          </a:solidFill>
                          <a:latin typeface="+mn-lt"/>
                          <a:ea typeface="+mn-ea"/>
                          <a:cs typeface="+mn-cs"/>
                        </a:rPr>
                        <a:t>Хуан-</a:t>
                      </a:r>
                      <a:r>
                        <a:rPr kumimoji="0" lang="ru-RU" b="0" i="0" kern="1200" dirty="0" err="1" smtClean="0">
                          <a:solidFill>
                            <a:schemeClr val="dk1"/>
                          </a:solidFill>
                          <a:latin typeface="+mn-lt"/>
                          <a:ea typeface="+mn-ea"/>
                          <a:cs typeface="+mn-cs"/>
                        </a:rPr>
                        <a:t>ди</a:t>
                      </a:r>
                      <a:r>
                        <a:rPr kumimoji="0" lang="ru-RU" b="0" i="0" kern="1200" dirty="0" smtClean="0">
                          <a:solidFill>
                            <a:schemeClr val="dk1"/>
                          </a:solidFill>
                          <a:latin typeface="+mn-lt"/>
                          <a:ea typeface="+mn-ea"/>
                          <a:cs typeface="+mn-cs"/>
                        </a:rPr>
                        <a:t> «Желтый владыка»</a:t>
                      </a:r>
                      <a:endParaRPr lang="ru-RU" dirty="0"/>
                    </a:p>
                  </a:txBody>
                  <a:tcPr/>
                </a:tc>
                <a:tc>
                  <a:txBody>
                    <a:bodyPr/>
                    <a:lstStyle/>
                    <a:p>
                      <a:r>
                        <a:rPr kumimoji="0" lang="ru-RU" b="0" i="0" kern="1200" dirty="0" smtClean="0">
                          <a:solidFill>
                            <a:schemeClr val="dk1"/>
                          </a:solidFill>
                          <a:effectLst/>
                          <a:latin typeface="+mn-lt"/>
                          <a:ea typeface="+mn-ea"/>
                          <a:cs typeface="+mn-cs"/>
                        </a:rPr>
                        <a:t>Путешествовал </a:t>
                      </a:r>
                      <a:r>
                        <a:rPr kumimoji="0" lang="ru-RU" b="1" i="0" kern="1200" dirty="0" smtClean="0">
                          <a:solidFill>
                            <a:schemeClr val="dk1"/>
                          </a:solidFill>
                          <a:effectLst/>
                          <a:latin typeface="+mn-lt"/>
                          <a:ea typeface="+mn-ea"/>
                          <a:cs typeface="+mn-cs"/>
                        </a:rPr>
                        <a:t>Желтый</a:t>
                      </a:r>
                      <a:r>
                        <a:rPr kumimoji="0" lang="ru-RU" b="0" i="0" kern="1200" dirty="0" smtClean="0">
                          <a:solidFill>
                            <a:schemeClr val="dk1"/>
                          </a:solidFill>
                          <a:effectLst/>
                          <a:latin typeface="+mn-lt"/>
                          <a:ea typeface="+mn-ea"/>
                          <a:cs typeface="+mn-cs"/>
                        </a:rPr>
                        <a:t> император по Вселенной на огненном драконе.</a:t>
                      </a:r>
                      <a:endParaRPr lang="ru-RU" dirty="0"/>
                    </a:p>
                  </a:txBody>
                  <a:tcPr/>
                </a:tc>
                <a:tc>
                  <a:txBody>
                    <a:bodyPr/>
                    <a:lstStyle/>
                    <a:p>
                      <a:r>
                        <a:rPr kumimoji="0" lang="ru-RU" b="0" i="0" kern="1200" dirty="0" smtClean="0">
                          <a:solidFill>
                            <a:schemeClr val="dk1"/>
                          </a:solidFill>
                          <a:effectLst/>
                          <a:latin typeface="+mn-lt"/>
                          <a:ea typeface="+mn-ea"/>
                          <a:cs typeface="+mn-cs"/>
                        </a:rPr>
                        <a:t>летел на свою звезду.</a:t>
                      </a:r>
                      <a:endParaRPr lang="ru-RU" dirty="0"/>
                    </a:p>
                  </a:txBody>
                  <a:tcPr/>
                </a:tc>
                <a:tc>
                  <a:txBody>
                    <a:bodyPr/>
                    <a:lstStyle/>
                    <a:p>
                      <a:r>
                        <a:rPr lang="ru-RU" dirty="0" smtClean="0"/>
                        <a:t>Весь мир</a:t>
                      </a:r>
                    </a:p>
                    <a:p>
                      <a:r>
                        <a:rPr kumimoji="0" lang="ru-RU" b="0" i="0" kern="1200" dirty="0" smtClean="0">
                          <a:solidFill>
                            <a:schemeClr val="dk1"/>
                          </a:solidFill>
                          <a:effectLst/>
                          <a:latin typeface="+mn-lt"/>
                          <a:ea typeface="+mn-ea"/>
                          <a:cs typeface="+mn-cs"/>
                        </a:rPr>
                        <a:t>вознесся в заоблачные дали</a:t>
                      </a:r>
                      <a:endParaRPr lang="ru-RU" dirty="0"/>
                    </a:p>
                  </a:txBody>
                  <a:tcPr>
                    <a:lnR w="12700" cap="flat" cmpd="sng" algn="ctr">
                      <a:solidFill>
                        <a:schemeClr val="tx1"/>
                      </a:solidFill>
                      <a:prstDash val="solid"/>
                      <a:round/>
                      <a:headEnd type="none" w="med" len="med"/>
                      <a:tailEnd type="none" w="med" len="med"/>
                    </a:lnR>
                  </a:tcPr>
                </a:tc>
                <a:tc>
                  <a:txBody>
                    <a:bodyPr/>
                    <a:lstStyle/>
                    <a:p>
                      <a:r>
                        <a:rPr lang="ru-RU" dirty="0" smtClean="0"/>
                        <a:t>Самолёт, Дельтаплан</a:t>
                      </a:r>
                      <a:endParaRPr lang="ru-RU" dirty="0"/>
                    </a:p>
                  </a:txBody>
                  <a:tcPr>
                    <a:lnL w="12700" cap="flat" cmpd="sng" algn="ctr">
                      <a:solidFill>
                        <a:schemeClr val="tx1"/>
                      </a:solidFill>
                      <a:prstDash val="solid"/>
                      <a:round/>
                      <a:headEnd type="none" w="med" len="med"/>
                      <a:tailEnd type="none" w="med" len="med"/>
                    </a:lnL>
                  </a:tcPr>
                </a:tc>
                <a:tc>
                  <a:txBody>
                    <a:bodyPr/>
                    <a:lstStyle/>
                    <a:p>
                      <a:endParaRPr lang="ru-RU"/>
                    </a:p>
                  </a:txBody>
                  <a:tcPr/>
                </a:tc>
                <a:extLst>
                  <a:ext uri="{0D108BD9-81ED-4DB2-BD59-A6C34878D82A}">
                    <a16:rowId xmlns:a16="http://schemas.microsoft.com/office/drawing/2014/main" val="10001"/>
                  </a:ext>
                </a:extLst>
              </a:tr>
              <a:tr h="1238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rPr>
                        <a:t>В Древнем Китае </a:t>
                      </a:r>
                      <a:endParaRPr lang="ru-RU" dirty="0" smtClean="0"/>
                    </a:p>
                    <a:p>
                      <a:endParaRPr lang="ru-RU" dirty="0"/>
                    </a:p>
                  </a:txBody>
                  <a:tcPr/>
                </a:tc>
                <a:tc>
                  <a:txBody>
                    <a:bodyPr/>
                    <a:lstStyle/>
                    <a:p>
                      <a:endParaRPr lang="ru-RU"/>
                    </a:p>
                  </a:txBody>
                  <a:tcPr/>
                </a:tc>
                <a:tc>
                  <a:txBody>
                    <a:bodyPr/>
                    <a:lstStyle/>
                    <a:p>
                      <a:endParaRPr lang="ru-RU"/>
                    </a:p>
                  </a:txBody>
                  <a:tcPr/>
                </a:tc>
                <a:tc>
                  <a:txBody>
                    <a:bodyPr/>
                    <a:lstStyle/>
                    <a:p>
                      <a:endParaRPr lang="ru-RU"/>
                    </a:p>
                  </a:txBody>
                  <a:tcPr>
                    <a:lnR w="12700" cap="flat" cmpd="sng" algn="ctr">
                      <a:solidFill>
                        <a:schemeClr val="tx1"/>
                      </a:solidFill>
                      <a:prstDash val="solid"/>
                      <a:round/>
                      <a:headEnd type="none" w="med" len="med"/>
                      <a:tailEnd type="none" w="med" len="med"/>
                    </a:lnR>
                  </a:tcPr>
                </a:tc>
                <a:tc>
                  <a:txBody>
                    <a:bodyPr/>
                    <a:lstStyle/>
                    <a:p>
                      <a:endParaRPr lang="ru-RU"/>
                    </a:p>
                  </a:txBody>
                  <a:tcPr>
                    <a:lnL w="12700" cap="flat" cmpd="sng" algn="ctr">
                      <a:solidFill>
                        <a:schemeClr val="tx1"/>
                      </a:solidFill>
                      <a:prstDash val="solid"/>
                      <a:round/>
                      <a:headEnd type="none" w="med" len="med"/>
                      <a:tailEnd type="none" w="med" len="med"/>
                    </a:lnL>
                  </a:tcPr>
                </a:tc>
                <a:tc>
                  <a:txBody>
                    <a:bodyPr/>
                    <a:lstStyle/>
                    <a:p>
                      <a:endParaRPr lang="ru-RU"/>
                    </a:p>
                  </a:txBody>
                  <a:tcPr/>
                </a:tc>
                <a:extLst>
                  <a:ext uri="{0D108BD9-81ED-4DB2-BD59-A6C34878D82A}">
                    <a16:rowId xmlns:a16="http://schemas.microsoft.com/office/drawing/2014/main" val="10002"/>
                  </a:ext>
                </a:extLst>
              </a:tr>
              <a:tr h="666834">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rgbClr val="C00000"/>
                          </a:solidFill>
                          <a:effectLst/>
                          <a:latin typeface="+mn-lt"/>
                          <a:ea typeface="+mn-ea"/>
                          <a:cs typeface="+mn-cs"/>
                        </a:rPr>
                        <a:t>Прием разрешения физического противоречия: во времени и в пространстве.</a:t>
                      </a:r>
                      <a:endParaRPr kumimoji="0" lang="ru-RU" sz="1800" kern="1200" dirty="0" smtClean="0">
                        <a:solidFill>
                          <a:srgbClr val="C00000"/>
                        </a:solidFill>
                        <a:effectLst/>
                        <a:latin typeface="+mn-lt"/>
                        <a:ea typeface="+mn-ea"/>
                        <a:cs typeface="+mn-cs"/>
                      </a:endParaRPr>
                    </a:p>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lnR w="12700" cap="flat" cmpd="sng" algn="ctr">
                      <a:solidFill>
                        <a:schemeClr val="tx1"/>
                      </a:solidFill>
                      <a:prstDash val="solid"/>
                      <a:round/>
                      <a:headEnd type="none" w="med" len="med"/>
                      <a:tailEnd type="none" w="med" len="med"/>
                    </a:lnR>
                  </a:tcPr>
                </a:tc>
                <a:tc hMerge="1">
                  <a:txBody>
                    <a:bodyPr/>
                    <a:lstStyle/>
                    <a:p>
                      <a:endParaRPr lang="ru-RU" dirty="0"/>
                    </a:p>
                  </a:txBody>
                  <a:tcPr>
                    <a:lnL w="12700" cap="flat" cmpd="sng" algn="ctr">
                      <a:solidFill>
                        <a:schemeClr val="tx1"/>
                      </a:solidFill>
                      <a:prstDash val="solid"/>
                      <a:round/>
                      <a:headEnd type="none" w="med" len="med"/>
                      <a:tailEnd type="none" w="med" len="med"/>
                    </a:lnL>
                  </a:tcPr>
                </a:tc>
                <a:tc hMerge="1">
                  <a:txBody>
                    <a:bodyPr/>
                    <a:lstStyle/>
                    <a:p>
                      <a:endParaRPr lang="ru-RU" dirty="0"/>
                    </a:p>
                  </a:txBody>
                  <a:tcPr/>
                </a:tc>
                <a:extLst>
                  <a:ext uri="{0D108BD9-81ED-4DB2-BD59-A6C34878D82A}">
                    <a16:rowId xmlns:a16="http://schemas.microsoft.com/office/drawing/2014/main" val="10003"/>
                  </a:ext>
                </a:extLst>
              </a:tr>
            </a:tbl>
          </a:graphicData>
        </a:graphic>
      </p:graphicFrame>
      <p:pic>
        <p:nvPicPr>
          <p:cNvPr id="39938" name="Picture 2" descr="https://sun9-22.userapi.com/c1369/u19710042/98308399/x_4dfdd48e.jpg"/>
          <p:cNvPicPr>
            <a:picLocks noChangeAspect="1" noChangeArrowheads="1"/>
          </p:cNvPicPr>
          <p:nvPr/>
        </p:nvPicPr>
        <p:blipFill>
          <a:blip r:embed="rId2" cstate="print"/>
          <a:srcRect/>
          <a:stretch>
            <a:fillRect/>
          </a:stretch>
        </p:blipFill>
        <p:spPr bwMode="auto">
          <a:xfrm>
            <a:off x="272033" y="1422400"/>
            <a:ext cx="2480402" cy="35457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id="{9D12D4FC-CD22-4223-AEB7-7D47F1B4A756}"/>
              </a:ext>
            </a:extLst>
          </p:cNvPr>
          <p:cNvSpPr/>
          <p:nvPr/>
        </p:nvSpPr>
        <p:spPr>
          <a:xfrm>
            <a:off x="182806" y="175492"/>
            <a:ext cx="11695157" cy="917273"/>
          </a:xfrm>
          <a:prstGeom prst="roundRect">
            <a:avLst/>
          </a:prstGeom>
          <a:solidFill>
            <a:srgbClr val="7030A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a:p>
            <a:pPr algn="ctr"/>
            <a:r>
              <a:rPr lang="ru-RU" sz="36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Полет в мифах и легендах Древней Греции</a:t>
            </a:r>
            <a:r>
              <a:rPr lang="ru-RU" sz="4000" dirty="0" smtClean="0"/>
              <a:t/>
            </a:r>
            <a:br>
              <a:rPr lang="ru-RU" sz="4000" dirty="0" smtClean="0"/>
            </a:br>
            <a:endParaRPr lang="ru-RU" sz="4000" b="1" dirty="0">
              <a:ln>
                <a:solidFill>
                  <a:schemeClr val="tx1"/>
                </a:solidFill>
              </a:ln>
              <a:effectLst>
                <a:outerShdw blurRad="38100" dist="38100" dir="2700000" algn="tl">
                  <a:srgbClr val="000000">
                    <a:alpha val="43137"/>
                  </a:srgbClr>
                </a:outerShdw>
              </a:effectLst>
            </a:endParaRPr>
          </a:p>
        </p:txBody>
      </p:sp>
      <p:sp>
        <p:nvSpPr>
          <p:cNvPr id="13" name="Прямоугольник 12"/>
          <p:cNvSpPr/>
          <p:nvPr/>
        </p:nvSpPr>
        <p:spPr>
          <a:xfrm>
            <a:off x="4199134" y="2684834"/>
            <a:ext cx="3793731" cy="369332"/>
          </a:xfrm>
          <a:prstGeom prst="rect">
            <a:avLst/>
          </a:prstGeom>
        </p:spPr>
        <p:txBody>
          <a:bodyPr wrap="square">
            <a:spAutoFit/>
          </a:bodyPr>
          <a:lstStyle/>
          <a:p>
            <a:endParaRPr lang="ru-RU" dirty="0"/>
          </a:p>
        </p:txBody>
      </p:sp>
      <p:pic>
        <p:nvPicPr>
          <p:cNvPr id="19458" name="Picture 2" descr="https://sun9-21.userapi.com/ZHRKxsf0uu2sJLgmKbIpz6reOZWXxEkq8x78SA/G0eBaSTdxZ8.jpg"/>
          <p:cNvPicPr>
            <a:picLocks noChangeAspect="1" noChangeArrowheads="1"/>
          </p:cNvPicPr>
          <p:nvPr/>
        </p:nvPicPr>
        <p:blipFill>
          <a:blip r:embed="rId2" cstate="print"/>
          <a:srcRect/>
          <a:stretch>
            <a:fillRect/>
          </a:stretch>
        </p:blipFill>
        <p:spPr bwMode="auto">
          <a:xfrm>
            <a:off x="461320" y="1092765"/>
            <a:ext cx="2549235" cy="2079042"/>
          </a:xfrm>
          <a:prstGeom prst="rect">
            <a:avLst/>
          </a:prstGeom>
          <a:ln>
            <a:noFill/>
          </a:ln>
          <a:effectLst>
            <a:softEdge rad="112500"/>
          </a:effectLst>
        </p:spPr>
      </p:pic>
      <p:sp>
        <p:nvSpPr>
          <p:cNvPr id="7" name="Прямоугольник 6"/>
          <p:cNvSpPr/>
          <p:nvPr/>
        </p:nvSpPr>
        <p:spPr>
          <a:xfrm>
            <a:off x="1339274" y="5430981"/>
            <a:ext cx="10086108" cy="369332"/>
          </a:xfrm>
          <a:prstGeom prst="rect">
            <a:avLst/>
          </a:prstGeom>
          <a:solidFill>
            <a:schemeClr val="accent1">
              <a:lumMod val="75000"/>
            </a:schemeClr>
          </a:solidFill>
        </p:spPr>
        <p:txBody>
          <a:bodyPr wrap="square">
            <a:spAutoFit/>
          </a:bodyPr>
          <a:lstStyle/>
          <a:p>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555439299"/>
              </p:ext>
            </p:extLst>
          </p:nvPr>
        </p:nvGraphicFramePr>
        <p:xfrm>
          <a:off x="182806" y="3127972"/>
          <a:ext cx="11796758" cy="3581072"/>
        </p:xfrm>
        <a:graphic>
          <a:graphicData uri="http://schemas.openxmlformats.org/drawingml/2006/table">
            <a:tbl>
              <a:tblPr firstRow="1" bandRow="1">
                <a:tableStyleId>{5C22544A-7EE6-4342-B048-85BDC9FD1C3A}</a:tableStyleId>
              </a:tblPr>
              <a:tblGrid>
                <a:gridCol w="1556773">
                  <a:extLst>
                    <a:ext uri="{9D8B030D-6E8A-4147-A177-3AD203B41FA5}">
                      <a16:colId xmlns:a16="http://schemas.microsoft.com/office/drawing/2014/main" val="3418402341"/>
                    </a:ext>
                  </a:extLst>
                </a:gridCol>
                <a:gridCol w="1508856">
                  <a:extLst>
                    <a:ext uri="{9D8B030D-6E8A-4147-A177-3AD203B41FA5}">
                      <a16:colId xmlns:a16="http://schemas.microsoft.com/office/drawing/2014/main" val="1438140368"/>
                    </a:ext>
                  </a:extLst>
                </a:gridCol>
                <a:gridCol w="2116080">
                  <a:extLst>
                    <a:ext uri="{9D8B030D-6E8A-4147-A177-3AD203B41FA5}">
                      <a16:colId xmlns:a16="http://schemas.microsoft.com/office/drawing/2014/main" val="3466233197"/>
                    </a:ext>
                  </a:extLst>
                </a:gridCol>
                <a:gridCol w="4149357">
                  <a:extLst>
                    <a:ext uri="{9D8B030D-6E8A-4147-A177-3AD203B41FA5}">
                      <a16:colId xmlns:a16="http://schemas.microsoft.com/office/drawing/2014/main" val="2303972177"/>
                    </a:ext>
                  </a:extLst>
                </a:gridCol>
                <a:gridCol w="2465692">
                  <a:extLst>
                    <a:ext uri="{9D8B030D-6E8A-4147-A177-3AD203B41FA5}">
                      <a16:colId xmlns:a16="http://schemas.microsoft.com/office/drawing/2014/main" val="970489064"/>
                    </a:ext>
                  </a:extLst>
                </a:gridCol>
              </a:tblGrid>
              <a:tr h="14197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Герой</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Где проживает</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kern="1200" dirty="0" err="1" smtClean="0">
                          <a:solidFill>
                            <a:schemeClr val="tx1"/>
                          </a:solidFill>
                          <a:latin typeface="+mn-lt"/>
                          <a:ea typeface="+mn-ea"/>
                          <a:cs typeface="+mn-cs"/>
                        </a:rPr>
                        <a:t>Устройстводля</a:t>
                      </a:r>
                      <a:r>
                        <a:rPr kumimoji="0" lang="ru-RU" sz="1800" kern="1200" dirty="0" smtClean="0">
                          <a:solidFill>
                            <a:schemeClr val="tx1"/>
                          </a:solidFill>
                          <a:latin typeface="+mn-lt"/>
                          <a:ea typeface="+mn-ea"/>
                          <a:cs typeface="+mn-cs"/>
                        </a:rPr>
                        <a:t> полета </a:t>
                      </a:r>
                      <a:endParaRPr lang="ru-RU" dirty="0" smtClean="0">
                        <a:solidFill>
                          <a:schemeClr val="tx1"/>
                        </a:solidFill>
                      </a:endParaRPr>
                    </a:p>
                    <a:p>
                      <a:endParaRPr lang="ru-RU" dirty="0"/>
                    </a:p>
                  </a:txBody>
                  <a:tcPr/>
                </a:tc>
                <a:tc>
                  <a:txBody>
                    <a:bodyPr/>
                    <a:lstStyle/>
                    <a:p>
                      <a:r>
                        <a:rPr lang="ru-RU" dirty="0" smtClean="0"/>
                        <a:t>Куда  совершает  полёт</a:t>
                      </a:r>
                      <a:r>
                        <a:rPr lang="ru-RU" baseline="0" dirty="0" smtClean="0"/>
                        <a:t> ,ц</a:t>
                      </a:r>
                      <a:r>
                        <a:rPr lang="ru-RU" dirty="0" smtClean="0"/>
                        <a:t>ель.</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 Как происходил полёт</a:t>
                      </a:r>
                      <a:endParaRPr lang="ru-RU" dirty="0" smtClean="0"/>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white"/>
                          </a:solidFill>
                          <a:effectLst/>
                          <a:uLnTx/>
                          <a:uFillTx/>
                          <a:latin typeface="+mn-lt"/>
                          <a:ea typeface="+mn-ea"/>
                          <a:cs typeface="+mn-cs"/>
                        </a:rPr>
                        <a:t>Сравнение устройств мифа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white"/>
                          </a:solidFill>
                          <a:effectLst/>
                          <a:uLnTx/>
                          <a:uFillTx/>
                          <a:latin typeface="+mn-lt"/>
                          <a:ea typeface="+mn-ea"/>
                          <a:cs typeface="+mn-cs"/>
                        </a:rPr>
                        <a:t>Аэроплан</a:t>
                      </a:r>
                      <a:endParaRPr kumimoji="0" lang="ru-RU" sz="18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val="82827020"/>
                  </a:ext>
                </a:extLst>
              </a:tr>
              <a:tr h="1419754">
                <a:tc>
                  <a:txBody>
                    <a:bodyPr/>
                    <a:lstStyle/>
                    <a:p>
                      <a:r>
                        <a:rPr lang="ru-RU" dirty="0" smtClean="0"/>
                        <a:t>Икар Дедал</a:t>
                      </a:r>
                    </a:p>
                    <a:p>
                      <a:r>
                        <a:rPr lang="ru-RU" dirty="0" smtClean="0"/>
                        <a:t>Этому мифу не менее трех тысяч лет</a:t>
                      </a:r>
                      <a:endParaRPr lang="ru-RU" dirty="0"/>
                    </a:p>
                  </a:txBody>
                  <a:tcPr/>
                </a:tc>
                <a:tc>
                  <a:txBody>
                    <a:bodyPr/>
                    <a:lstStyle/>
                    <a:p>
                      <a:r>
                        <a:rPr lang="ru-RU" dirty="0" smtClean="0"/>
                        <a:t>Крылья(Перья соединенные воском)</a:t>
                      </a:r>
                      <a:endParaRPr lang="ru-RU" dirty="0"/>
                    </a:p>
                  </a:txBody>
                  <a:tcPr/>
                </a:tc>
                <a:tc>
                  <a:txBody>
                    <a:bodyPr/>
                    <a:lstStyle/>
                    <a:p>
                      <a:r>
                        <a:rPr lang="ru-RU" dirty="0" smtClean="0"/>
                        <a:t>Море между Критом и Грецией. открывающих новые пути в небо</a:t>
                      </a:r>
                      <a:endParaRPr lang="ru-RU" dirty="0"/>
                    </a:p>
                  </a:txBody>
                  <a:tcPr/>
                </a:tc>
                <a:tc>
                  <a:txBody>
                    <a:bodyPr/>
                    <a:lstStyle/>
                    <a:p>
                      <a:r>
                        <a:rPr lang="ru-RU" sz="1800" dirty="0" smtClean="0"/>
                        <a:t>Воск растаял, крылья ослабли</a:t>
                      </a:r>
                      <a:r>
                        <a:rPr lang="ru-RU" dirty="0" smtClean="0"/>
                        <a:t/>
                      </a:r>
                      <a:br>
                        <a:rPr lang="ru-RU" dirty="0" smtClean="0"/>
                      </a:br>
                      <a:r>
                        <a:rPr lang="ru-RU" dirty="0" smtClean="0"/>
                        <a:t>Расклеившиеся перья посыпались во все стороны нет больше опоры о воздух.</a:t>
                      </a:r>
                      <a:r>
                        <a:rPr lang="ru-RU" sz="1800" dirty="0" smtClean="0"/>
                        <a:t> </a:t>
                      </a:r>
                      <a:r>
                        <a:rPr lang="ru-RU" dirty="0" smtClean="0"/>
                        <a:t>С огромной высоты упал он в море и погиб в его волнах.</a:t>
                      </a:r>
                      <a:endParaRPr lang="ru-RU" dirty="0"/>
                    </a:p>
                  </a:txBody>
                  <a:tcPr/>
                </a:tc>
                <a:tc>
                  <a:txBody>
                    <a:bodyPr/>
                    <a:lstStyle/>
                    <a:p>
                      <a:r>
                        <a:rPr kumimoji="0" lang="ru-RU" b="0" i="0" kern="1200" dirty="0" smtClean="0">
                          <a:solidFill>
                            <a:schemeClr val="dk1"/>
                          </a:solidFill>
                          <a:effectLst/>
                          <a:latin typeface="+mn-lt"/>
                          <a:ea typeface="+mn-ea"/>
                          <a:cs typeface="+mn-cs"/>
                        </a:rPr>
                        <a:t>Копировали «технику природы», затем, оторвавшись от земли, осваивали законы парения</a:t>
                      </a:r>
                      <a:endParaRPr lang="ru-RU" dirty="0"/>
                    </a:p>
                  </a:txBody>
                  <a:tcPr/>
                </a:tc>
                <a:extLst>
                  <a:ext uri="{0D108BD9-81ED-4DB2-BD59-A6C34878D82A}">
                    <a16:rowId xmlns:a16="http://schemas.microsoft.com/office/drawing/2014/main" val="401914834"/>
                  </a:ext>
                </a:extLst>
              </a:tr>
              <a:tr h="654992">
                <a:tc gridSpan="5">
                  <a:txBody>
                    <a:bodyPr/>
                    <a:lstStyle/>
                    <a:p>
                      <a:r>
                        <a:rPr kumimoji="0" lang="ru-RU" b="0" i="0" kern="1200" dirty="0" smtClean="0">
                          <a:solidFill>
                            <a:schemeClr val="dk1"/>
                          </a:solidFill>
                          <a:effectLst/>
                          <a:latin typeface="+mn-lt"/>
                          <a:ea typeface="+mn-ea"/>
                          <a:cs typeface="+mn-cs"/>
                        </a:rPr>
                        <a:t>Дедал наделен совокупностью знаний, которые, по понятиям того времени, были необходимы для изготовления крыльев.</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3064044574"/>
                  </a:ext>
                </a:extLst>
              </a:tr>
            </a:tbl>
          </a:graphicData>
        </a:graphic>
      </p:graphicFrame>
      <p:pic>
        <p:nvPicPr>
          <p:cNvPr id="8" name="Picture 2" descr="http://thenewgreece.com/wp-content/uploads/2018/10/442.jpg"/>
          <p:cNvPicPr>
            <a:picLocks noChangeAspect="1" noChangeArrowheads="1"/>
          </p:cNvPicPr>
          <p:nvPr/>
        </p:nvPicPr>
        <p:blipFill>
          <a:blip r:embed="rId3" cstate="print"/>
          <a:srcRect/>
          <a:stretch>
            <a:fillRect/>
          </a:stretch>
        </p:blipFill>
        <p:spPr bwMode="auto">
          <a:xfrm>
            <a:off x="6908800" y="1089423"/>
            <a:ext cx="4353865" cy="2038549"/>
          </a:xfrm>
          <a:prstGeom prst="rect">
            <a:avLst/>
          </a:prstGeom>
          <a:ln>
            <a:noFill/>
          </a:ln>
          <a:effectLst>
            <a:softEdge rad="112500"/>
          </a:effectLst>
        </p:spPr>
      </p:pic>
      <p:sp>
        <p:nvSpPr>
          <p:cNvPr id="3" name="Прямоугольник 2"/>
          <p:cNvSpPr/>
          <p:nvPr/>
        </p:nvSpPr>
        <p:spPr>
          <a:xfrm>
            <a:off x="2900218" y="2244436"/>
            <a:ext cx="4008582" cy="400110"/>
          </a:xfrm>
          <a:prstGeom prst="rect">
            <a:avLst/>
          </a:prstGeom>
        </p:spPr>
        <p:txBody>
          <a:bodyPr wrap="square">
            <a:spAutoFit/>
          </a:bodyPr>
          <a:lstStyle/>
          <a:p>
            <a:r>
              <a:rPr lang="ru-RU" sz="2000" dirty="0">
                <a:solidFill>
                  <a:srgbClr val="002060"/>
                </a:solidFill>
                <a:latin typeface="Segoe UI Black" panose="020B0A02040204020203" pitchFamily="34" charset="0"/>
                <a:ea typeface="Segoe UI Black" panose="020B0A02040204020203" pitchFamily="34" charset="0"/>
              </a:rPr>
              <a:t>«ключи от неба» от птиц</a:t>
            </a:r>
          </a:p>
        </p:txBody>
      </p:sp>
    </p:spTree>
    <p:extLst>
      <p:ext uri="{BB962C8B-B14F-4D97-AF65-F5344CB8AC3E}">
        <p14:creationId xmlns:p14="http://schemas.microsoft.com/office/powerpoint/2010/main" val="12941897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2728" y="398061"/>
            <a:ext cx="5375564" cy="1116704"/>
          </a:xfrm>
        </p:spPr>
        <p:txBody>
          <a:bodyPr/>
          <a:lstStyle/>
          <a:p>
            <a:pPr algn="ctr"/>
            <a:r>
              <a:rPr lang="ru-RU" b="1" dirty="0">
                <a:latin typeface="Times New Roman" panose="02020603050405020304" pitchFamily="18" charset="0"/>
                <a:cs typeface="Times New Roman" panose="02020603050405020304" pitchFamily="18" charset="0"/>
              </a:rPr>
              <a:t>Д</a:t>
            </a:r>
            <a:r>
              <a:rPr lang="ru-RU" b="1" dirty="0" smtClean="0">
                <a:latin typeface="Times New Roman" panose="02020603050405020304" pitchFamily="18" charset="0"/>
                <a:cs typeface="Times New Roman" panose="02020603050405020304" pitchFamily="18" charset="0"/>
              </a:rPr>
              <a:t>ельтаплан</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273962" y="1935479"/>
            <a:ext cx="6557819" cy="4483793"/>
          </a:xfrm>
        </p:spPr>
        <p:txBody>
          <a:bodyPr>
            <a:normAutofit/>
          </a:bodyPr>
          <a:lstStyle/>
          <a:p>
            <a:r>
              <a:rPr lang="ru-RU" b="1" dirty="0">
                <a:solidFill>
                  <a:srgbClr val="002060"/>
                </a:solidFill>
                <a:latin typeface="Times New Roman" panose="02020603050405020304" pitchFamily="18" charset="0"/>
                <a:cs typeface="Times New Roman" panose="02020603050405020304" pitchFamily="18" charset="0"/>
              </a:rPr>
              <a:t>Дедал с Икаром </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как и Отто </a:t>
            </a:r>
            <a:r>
              <a:rPr lang="ru-RU" b="1" dirty="0" err="1">
                <a:solidFill>
                  <a:srgbClr val="002060"/>
                </a:solidFill>
                <a:latin typeface="Times New Roman" panose="02020603050405020304" pitchFamily="18" charset="0"/>
                <a:cs typeface="Times New Roman" panose="02020603050405020304" pitchFamily="18" charset="0"/>
              </a:rPr>
              <a:t>Лилиенталь</a:t>
            </a:r>
            <a:r>
              <a:rPr lang="ru-RU" b="1" dirty="0">
                <a:solidFill>
                  <a:srgbClr val="002060"/>
                </a:solidFill>
                <a:latin typeface="Times New Roman" panose="02020603050405020304" pitchFamily="18" charset="0"/>
                <a:cs typeface="Times New Roman" panose="02020603050405020304" pitchFamily="18" charset="0"/>
              </a:rPr>
              <a:t>, подобно птицам, стартовали «с ног». Старт с ног диктует летательному аппарату вес. С ног может взять старт только такой летательный аппарат, который способен взлететь при скорости бега </a:t>
            </a:r>
            <a:r>
              <a:rPr lang="ru-RU" b="1" dirty="0" smtClean="0">
                <a:solidFill>
                  <a:srgbClr val="002060"/>
                </a:solidFill>
                <a:latin typeface="Times New Roman" panose="02020603050405020304" pitchFamily="18" charset="0"/>
                <a:cs typeface="Times New Roman" panose="02020603050405020304" pitchFamily="18" charset="0"/>
              </a:rPr>
              <a:t>человека</a:t>
            </a:r>
          </a:p>
          <a:p>
            <a:r>
              <a:rPr lang="ru-RU" b="1" u="sng" dirty="0">
                <a:latin typeface="Times New Roman" panose="02020603050405020304" pitchFamily="18" charset="0"/>
                <a:cs typeface="Times New Roman" panose="02020603050405020304" pitchFamily="18" charset="0"/>
              </a:rPr>
              <a:t>Д</a:t>
            </a:r>
            <a:r>
              <a:rPr lang="ru-RU" b="1" u="sng" dirty="0" smtClean="0">
                <a:latin typeface="Times New Roman" panose="02020603050405020304" pitchFamily="18" charset="0"/>
                <a:cs typeface="Times New Roman" panose="02020603050405020304" pitchFamily="18" charset="0"/>
              </a:rPr>
              <a:t>ельтапланы </a:t>
            </a:r>
            <a:r>
              <a:rPr lang="ru-RU" b="1" u="sng" dirty="0">
                <a:latin typeface="Times New Roman" panose="02020603050405020304" pitchFamily="18" charset="0"/>
                <a:cs typeface="Times New Roman" panose="02020603050405020304" pitchFamily="18" charset="0"/>
              </a:rPr>
              <a:t>типа «Ястреб», «</a:t>
            </a:r>
            <a:r>
              <a:rPr lang="ru-RU" b="1" u="sng" dirty="0" err="1">
                <a:latin typeface="Times New Roman" panose="02020603050405020304" pitchFamily="18" charset="0"/>
                <a:cs typeface="Times New Roman" panose="02020603050405020304" pitchFamily="18" charset="0"/>
              </a:rPr>
              <a:t>Перегрин</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Драгон-флай</a:t>
            </a:r>
            <a:r>
              <a:rPr lang="ru-RU" b="1" u="sng" dirty="0">
                <a:latin typeface="Times New Roman" panose="02020603050405020304" pitchFamily="18" charset="0"/>
                <a:cs typeface="Times New Roman" panose="02020603050405020304" pitchFamily="18" charset="0"/>
              </a:rPr>
              <a:t>» и </a:t>
            </a:r>
            <a:r>
              <a:rPr lang="ru-RU" b="1" u="sng" dirty="0" err="1">
                <a:latin typeface="Times New Roman" panose="02020603050405020304" pitchFamily="18" charset="0"/>
                <a:cs typeface="Times New Roman" panose="02020603050405020304" pitchFamily="18" charset="0"/>
              </a:rPr>
              <a:t>др</a:t>
            </a:r>
            <a:endParaRPr lang="ru-RU" b="1" u="sng"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https://storage.yandexcloud.net/wr4img/266873_5_i_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55" y="252910"/>
            <a:ext cx="2560713" cy="392446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flipH="1">
            <a:off x="157013" y="4331854"/>
            <a:ext cx="4996878" cy="2308324"/>
          </a:xfrm>
          <a:prstGeom prst="rect">
            <a:avLst/>
          </a:prstGeom>
        </p:spPr>
        <p:txBody>
          <a:bodyPr wrap="square">
            <a:spAutoFit/>
          </a:bodyPr>
          <a:lstStyle/>
          <a:p>
            <a:r>
              <a:rPr lang="ru-RU" dirty="0">
                <a:solidFill>
                  <a:srgbClr val="4A4A4A"/>
                </a:solidFill>
                <a:latin typeface="Georgia" panose="02040502050405020303" pitchFamily="18" charset="0"/>
              </a:rPr>
              <a:t>Дедал вначале собрал данные зависимости веса планирующих птиц от площади их крыльев. Траектория полета птицы, планирующей с постоянной скоростью, так же как и у планера, неизбежно отклоняется вниз, как результат взаимодействия силы тяжести и полной аэродинамической </a:t>
            </a:r>
            <a:r>
              <a:rPr lang="ru-RU" dirty="0" smtClean="0">
                <a:solidFill>
                  <a:srgbClr val="4A4A4A"/>
                </a:solidFill>
                <a:latin typeface="Georgia" panose="02040502050405020303" pitchFamily="18" charset="0"/>
              </a:rPr>
              <a:t>силы</a:t>
            </a:r>
          </a:p>
          <a:p>
            <a:r>
              <a:rPr lang="ru-RU" dirty="0">
                <a:solidFill>
                  <a:srgbClr val="4A4A4A"/>
                </a:solidFill>
                <a:latin typeface="Georgia" panose="02040502050405020303" pitchFamily="18" charset="0"/>
              </a:rPr>
              <a:t> </a:t>
            </a:r>
            <a:r>
              <a:rPr lang="ru-RU" dirty="0" smtClean="0">
                <a:solidFill>
                  <a:srgbClr val="4A4A4A"/>
                </a:solidFill>
                <a:latin typeface="Georgia" panose="02040502050405020303" pitchFamily="18" charset="0"/>
              </a:rPr>
              <a:t>Воск утяжелил аппарат!</a:t>
            </a:r>
            <a:endParaRPr lang="ru-RU" dirty="0"/>
          </a:p>
        </p:txBody>
      </p:sp>
      <p:pic>
        <p:nvPicPr>
          <p:cNvPr id="1026" name="Picture 2" descr="https://i1.wp.com/olymp.as-club.ru/_pu/17/011302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363" y="230503"/>
            <a:ext cx="238125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17003"/>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1761</TotalTime>
  <Words>2113</Words>
  <Application>Microsoft Office PowerPoint</Application>
  <PresentationFormat>Широкоэкранный</PresentationFormat>
  <Paragraphs>275</Paragraphs>
  <Slides>31</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31</vt:i4>
      </vt:variant>
    </vt:vector>
  </HeadingPairs>
  <TitlesOfParts>
    <vt:vector size="40" baseType="lpstr">
      <vt:lpstr>Arial</vt:lpstr>
      <vt:lpstr>Calibri</vt:lpstr>
      <vt:lpstr>Constantia</vt:lpstr>
      <vt:lpstr>Georgia</vt:lpstr>
      <vt:lpstr>HGP明朝E</vt:lpstr>
      <vt:lpstr>Segoe UI Black</vt:lpstr>
      <vt:lpstr>Times New Roman</vt:lpstr>
      <vt:lpstr>Wingdings 2</vt:lpstr>
      <vt:lpstr>Поток</vt:lpstr>
      <vt:lpstr>Презентация PowerPoint</vt:lpstr>
      <vt:lpstr>Мифы и легенды о полете человека в небо</vt:lpstr>
      <vt:lpstr>Крылатые боги были и у многих других народов</vt:lpstr>
      <vt:lpstr>Идея полета встречается в мифах и легендах практически всех народов, населяющих нашу планету</vt:lpstr>
      <vt:lpstr>Полёт на птицах Александра Великого Вот как рассказано об его опыте в очерке, появившемся в III веке до Р. X.</vt:lpstr>
      <vt:lpstr>Презентация PowerPoint</vt:lpstr>
      <vt:lpstr>В Древнем Китае также не обошли вниманием тему полетов</vt:lpstr>
      <vt:lpstr>Презентация PowerPoint</vt:lpstr>
      <vt:lpstr>Дельтаплан</vt:lpstr>
      <vt:lpstr>Возникает вопрос, для чего Дедалу понадобились еще и перья?</vt:lpstr>
      <vt:lpstr>Летучий корабль </vt:lpstr>
      <vt:lpstr> </vt:lpstr>
      <vt:lpstr>   Конёк-горбунок </vt:lpstr>
      <vt:lpstr> Волшебные туфли </vt:lpstr>
      <vt:lpstr>Полет в арабских и персидских сказках, мифах и легендах</vt:lpstr>
      <vt:lpstr>Презентация PowerPoint</vt:lpstr>
      <vt:lpstr>       Полет в мифах и легендах Древнего Рима и средневековой Италии  </vt:lpstr>
      <vt:lpstr>Сказка «История Синдбада-мореплавателя»</vt:lpstr>
      <vt:lpstr>«Волшебная история коня из эбенового дерева»</vt:lpstr>
      <vt:lpstr>Древняя Индия</vt:lpstr>
      <vt:lpstr>В китайской культуре</vt:lpstr>
      <vt:lpstr>Следует воспринимать как легенду</vt:lpstr>
      <vt:lpstr>В преданиях северных народов</vt:lpstr>
      <vt:lpstr>Еноха</vt:lpstr>
      <vt:lpstr>У аборигенов Океании</vt:lpstr>
      <vt:lpstr>                                    Полет в русских сказках                                   Ступа и помело Бабы-Яги </vt:lpstr>
      <vt:lpstr>                                 Лягушка-путешественница</vt:lpstr>
      <vt:lpstr> Пегас </vt:lpstr>
      <vt:lpstr>Что не учитывали создатели мифов?</vt:lpstr>
      <vt:lpstr>От Ньютона до Эйнштейна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Ден</dc:creator>
  <cp:lastModifiedBy>Георгий Стешкин</cp:lastModifiedBy>
  <cp:revision>592</cp:revision>
  <dcterms:created xsi:type="dcterms:W3CDTF">2019-11-21T05:15:03Z</dcterms:created>
  <dcterms:modified xsi:type="dcterms:W3CDTF">2023-03-31T17:15:20Z</dcterms:modified>
</cp:coreProperties>
</file>