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400" r:id="rId3"/>
    <p:sldId id="282" r:id="rId4"/>
    <p:sldId id="284" r:id="rId5"/>
    <p:sldId id="388" r:id="rId6"/>
    <p:sldId id="389" r:id="rId7"/>
    <p:sldId id="358" r:id="rId8"/>
    <p:sldId id="390" r:id="rId9"/>
    <p:sldId id="391" r:id="rId10"/>
    <p:sldId id="363" r:id="rId11"/>
    <p:sldId id="360" r:id="rId12"/>
    <p:sldId id="378" r:id="rId13"/>
    <p:sldId id="361" r:id="rId14"/>
    <p:sldId id="398" r:id="rId15"/>
    <p:sldId id="383" r:id="rId16"/>
    <p:sldId id="380" r:id="rId17"/>
    <p:sldId id="381" r:id="rId18"/>
    <p:sldId id="392" r:id="rId19"/>
    <p:sldId id="384" r:id="rId20"/>
    <p:sldId id="375" r:id="rId21"/>
    <p:sldId id="372" r:id="rId22"/>
    <p:sldId id="376" r:id="rId23"/>
    <p:sldId id="385" r:id="rId24"/>
    <p:sldId id="373" r:id="rId25"/>
    <p:sldId id="374" r:id="rId26"/>
    <p:sldId id="377" r:id="rId27"/>
    <p:sldId id="394" r:id="rId28"/>
    <p:sldId id="382" r:id="rId29"/>
    <p:sldId id="286" r:id="rId30"/>
    <p:sldId id="305" r:id="rId31"/>
    <p:sldId id="393" r:id="rId32"/>
    <p:sldId id="306" r:id="rId33"/>
    <p:sldId id="399" r:id="rId34"/>
    <p:sldId id="397" r:id="rId35"/>
    <p:sldId id="395" r:id="rId36"/>
    <p:sldId id="401" r:id="rId37"/>
    <p:sldId id="396" r:id="rId38"/>
    <p:sldId id="403" r:id="rId39"/>
    <p:sldId id="402" r:id="rId40"/>
    <p:sldId id="262"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AB"/>
    <a:srgbClr val="FFF1C5"/>
    <a:srgbClr val="FFE89F"/>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8BF24-AA57-4AFB-94A2-71EEEB34E3BD}" type="datetimeFigureOut">
              <a:rPr lang="ru-RU" smtClean="0"/>
              <a:pPr/>
              <a:t>31.03.2023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F059C-7D02-4742-92BC-42BA0554909C}" type="slidenum">
              <a:rPr lang="ru-RU" smtClean="0"/>
              <a:pPr/>
              <a:t>‹#›</a:t>
            </a:fld>
            <a:endParaRPr lang="ru-RU"/>
          </a:p>
        </p:txBody>
      </p:sp>
    </p:spTree>
    <p:extLst>
      <p:ext uri="{BB962C8B-B14F-4D97-AF65-F5344CB8AC3E}">
        <p14:creationId xmlns:p14="http://schemas.microsoft.com/office/powerpoint/2010/main" val="51612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C4422A5-CEDE-4C18-9D95-30077E5EA8F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769600" y="6356351"/>
            <a:ext cx="812800" cy="365125"/>
          </a:xfrm>
        </p:spPr>
        <p:txBody>
          <a:bodyPr/>
          <a:lstStyle/>
          <a:p>
            <a:fld id="{0C4422A5-CEDE-4C18-9D95-30077E5EA8FA}" type="slidenum">
              <a:rPr lang="ru-RU" smtClean="0"/>
              <a:pPr/>
              <a:t>‹#›</a:t>
            </a:fld>
            <a:endParaRPr lang="ru-RU"/>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AE2BBE-10D4-418B-9D99-7EA86641ED2F}" type="datetimeFigureOut">
              <a:rPr lang="ru-RU" smtClean="0"/>
              <a:pPr/>
              <a:t>31.03.2023</a:t>
            </a:fld>
            <a:endParaRPr lang="ru-RU"/>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4422A5-CEDE-4C18-9D95-30077E5EA8FA}" type="slidenum">
              <a:rPr lang="ru-RU" smtClean="0"/>
              <a:pPr/>
              <a:t>‹#›</a:t>
            </a:fld>
            <a:endParaRPr lang="ru-RU"/>
          </a:p>
        </p:txBody>
      </p:sp>
      <p:grpSp>
        <p:nvGrpSpPr>
          <p:cNvPr id="2" name="Группа 1"/>
          <p:cNvGrpSpPr/>
          <p:nvPr/>
        </p:nvGrpSpPr>
        <p:grpSpPr>
          <a:xfrm>
            <a:off x="-25356" y="202408"/>
            <a:ext cx="12240731"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Прямоугольник 13">
            <a:extLst>
              <a:ext uri="{FF2B5EF4-FFF2-40B4-BE49-F238E27FC236}">
                <a16:creationId xmlns:a16="http://schemas.microsoft.com/office/drawing/2014/main" id="{6EE3B92E-E4E9-40AF-9900-E126E6C8D6EA}"/>
              </a:ext>
            </a:extLst>
          </p:cNvPr>
          <p:cNvSpPr/>
          <p:nvPr userDrawn="1"/>
        </p:nvSpPr>
        <p:spPr>
          <a:xfrm>
            <a:off x="0" y="0"/>
            <a:ext cx="12192000" cy="6858000"/>
          </a:xfrm>
          <a:prstGeom prst="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Рамка 14">
            <a:extLst>
              <a:ext uri="{FF2B5EF4-FFF2-40B4-BE49-F238E27FC236}">
                <a16:creationId xmlns:a16="http://schemas.microsoft.com/office/drawing/2014/main" id="{1DA028C8-1325-4FC8-B28D-8987480C588C}"/>
              </a:ext>
            </a:extLst>
          </p:cNvPr>
          <p:cNvSpPr/>
          <p:nvPr userDrawn="1"/>
        </p:nvSpPr>
        <p:spPr>
          <a:xfrm>
            <a:off x="0" y="0"/>
            <a:ext cx="12192000" cy="6858000"/>
          </a:xfrm>
          <a:prstGeom prst="frame">
            <a:avLst>
              <a:gd name="adj1" fmla="val 2173"/>
            </a:avLst>
          </a:prstGeom>
          <a:pattFill prst="pct80">
            <a:fgClr>
              <a:schemeClr val="accent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C:\Users\&#1043;&#1077;&#1086;&#1088;&#1075;&#1080;&#1081;\Desktop\photo_comment-5242503_9067"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s://vk.com/id72055071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alik.biz/articles/61222-kakimi-mogli-byt-letatelnye-apparaty-bogov-ili-vysokorazvitoi-civilizacii-proshlogo.html?utm_referrer=https://yandex.r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0BF697F1-DAFB-46B6-8A51-6CC22BA66092}"/>
              </a:ext>
            </a:extLst>
          </p:cNvPr>
          <p:cNvSpPr/>
          <p:nvPr/>
        </p:nvSpPr>
        <p:spPr>
          <a:xfrm>
            <a:off x="3684955" y="1733884"/>
            <a:ext cx="6099350" cy="2048164"/>
          </a:xfrm>
          <a:prstGeom prst="roundRect">
            <a:avLst/>
          </a:prstGeom>
          <a:solidFill>
            <a:srgbClr val="7030A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1" dirty="0">
              <a:ln>
                <a:solidFill>
                  <a:schemeClr val="tx1"/>
                </a:solidFill>
              </a:ln>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0" y="74711"/>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4017818" y="2124017"/>
            <a:ext cx="5855855"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Номинация </a:t>
            </a:r>
            <a:r>
              <a:rPr kumimoji="0" lang="ru-RU" sz="32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Исследования</a:t>
            </a:r>
            <a:r>
              <a:rPr kumimoji="0" lang="ru-RU" sz="3200" b="1" i="0" u="sng" strike="noStrike" cap="none" normalizeH="0" baseline="0" dirty="0" smtClean="0">
                <a:ln>
                  <a:noFill/>
                </a:ln>
                <a:solidFill>
                  <a:schemeClr val="tx1"/>
                </a:solidFill>
                <a:effectLst/>
                <a:latin typeface="Calibri"/>
                <a:ea typeface="Calibri" pitchFamily="34" charset="0"/>
                <a:cs typeface="Times New Roman" pitchFamily="18" charset="0"/>
              </a:rPr>
              <a:t>»</a:t>
            </a:r>
          </a:p>
          <a:p>
            <a:pPr lvl="0" fontAlgn="base">
              <a:spcBef>
                <a:spcPct val="0"/>
              </a:spcBef>
              <a:spcAft>
                <a:spcPct val="0"/>
              </a:spcAft>
            </a:pPr>
            <a:r>
              <a:rPr lang="ru-RU" b="1" dirty="0"/>
              <a:t>Задание </a:t>
            </a:r>
            <a:r>
              <a:rPr lang="ru-RU" b="1" dirty="0" smtClean="0"/>
              <a:t>1 </a:t>
            </a:r>
          </a:p>
          <a:p>
            <a:pPr lvl="0" fontAlgn="base">
              <a:spcBef>
                <a:spcPct val="0"/>
              </a:spcBef>
              <a:spcAft>
                <a:spcPct val="0"/>
              </a:spcAft>
            </a:pPr>
            <a:r>
              <a:rPr lang="ru-RU" b="1" dirty="0" smtClean="0"/>
              <a:t>вторая часть</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9" name="Picture 3" descr="C:\Users\Георгий\Desktop\для самолётов\samolet.jpg"/>
          <p:cNvPicPr>
            <a:picLocks noChangeAspect="1" noChangeArrowheads="1"/>
          </p:cNvPicPr>
          <p:nvPr/>
        </p:nvPicPr>
        <p:blipFill>
          <a:blip r:embed="rId2" cstate="print"/>
          <a:srcRect/>
          <a:stretch>
            <a:fillRect/>
          </a:stretch>
        </p:blipFill>
        <p:spPr bwMode="auto">
          <a:xfrm>
            <a:off x="408913" y="762994"/>
            <a:ext cx="3276042" cy="3276042"/>
          </a:xfrm>
          <a:prstGeom prst="rect">
            <a:avLst/>
          </a:prstGeom>
          <a:noFill/>
        </p:spPr>
      </p:pic>
      <p:sp>
        <p:nvSpPr>
          <p:cNvPr id="4" name="Прямоугольник 3"/>
          <p:cNvSpPr/>
          <p:nvPr/>
        </p:nvSpPr>
        <p:spPr>
          <a:xfrm>
            <a:off x="3047999" y="382488"/>
            <a:ext cx="8603531" cy="1043619"/>
          </a:xfrm>
          <a:prstGeom prst="rect">
            <a:avLst/>
          </a:prstGeom>
        </p:spPr>
        <p:txBody>
          <a:bodyPr wrap="square">
            <a:spAutoFit/>
          </a:bodyPr>
          <a:lstStyle/>
          <a:p>
            <a:pPr marL="449580" algn="r">
              <a:lnSpc>
                <a:spcPct val="115000"/>
              </a:lnSpc>
              <a:spcAft>
                <a:spcPts val="0"/>
              </a:spcAft>
            </a:pPr>
            <a:r>
              <a:rPr lang="ru-RU" sz="28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Кубок ТРИЗ-Саммита – 2022/2023</a:t>
            </a:r>
          </a:p>
          <a:p>
            <a:pPr algn="r">
              <a:lnSpc>
                <a:spcPct val="115000"/>
              </a:lnSpc>
              <a:spcAft>
                <a:spcPts val="0"/>
              </a:spcAft>
            </a:pPr>
            <a:r>
              <a:rPr lang="ru-RU" sz="2800" b="1" u="sng"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Категория 8–10 лет </a:t>
            </a:r>
            <a:endParaRPr lang="ru-RU" sz="28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900219" y="4232285"/>
            <a:ext cx="8839200" cy="2308324"/>
          </a:xfrm>
          <a:prstGeom prst="rect">
            <a:avLst/>
          </a:prstGeom>
        </p:spPr>
        <p:txBody>
          <a:bodyPr wrap="square">
            <a:spAutoFit/>
          </a:bodyPr>
          <a:lstStyle/>
          <a:p>
            <a:r>
              <a:rPr lang="ru-RU" sz="2400" b="1" dirty="0" smtClean="0">
                <a:ln w="22225">
                  <a:solidFill>
                    <a:schemeClr val="accent2"/>
                  </a:solidFill>
                  <a:prstDash val="solid"/>
                </a:ln>
                <a:solidFill>
                  <a:srgbClr val="7030A0"/>
                </a:solidFill>
                <a:latin typeface="Times New Roman" panose="02020603050405020304" pitchFamily="18" charset="0"/>
              </a:rPr>
              <a:t>Работу выполнили: </a:t>
            </a:r>
            <a:r>
              <a:rPr lang="ru-RU" sz="2400" b="1" dirty="0" err="1" smtClean="0">
                <a:ln w="22225">
                  <a:solidFill>
                    <a:schemeClr val="accent2"/>
                  </a:solidFill>
                  <a:prstDash val="solid"/>
                </a:ln>
                <a:solidFill>
                  <a:srgbClr val="7030A0"/>
                </a:solidFill>
                <a:latin typeface="Times New Roman" panose="02020603050405020304" pitchFamily="18" charset="0"/>
              </a:rPr>
              <a:t>Ковыляев</a:t>
            </a:r>
            <a:r>
              <a:rPr lang="ru-RU" sz="2400" b="1" dirty="0" smtClean="0">
                <a:ln w="22225">
                  <a:solidFill>
                    <a:schemeClr val="accent2"/>
                  </a:solidFill>
                  <a:prstDash val="solid"/>
                </a:ln>
                <a:solidFill>
                  <a:srgbClr val="7030A0"/>
                </a:solidFill>
                <a:latin typeface="Times New Roman" panose="02020603050405020304" pitchFamily="18" charset="0"/>
              </a:rPr>
              <a:t> Захар, Двойникова Вероника, </a:t>
            </a:r>
            <a:r>
              <a:rPr lang="ru-RU" sz="2400" b="1" dirty="0" err="1" smtClean="0">
                <a:ln w="22225">
                  <a:solidFill>
                    <a:schemeClr val="accent2"/>
                  </a:solidFill>
                  <a:prstDash val="solid"/>
                </a:ln>
                <a:solidFill>
                  <a:srgbClr val="7030A0"/>
                </a:solidFill>
                <a:latin typeface="Times New Roman" panose="02020603050405020304" pitchFamily="18" charset="0"/>
              </a:rPr>
              <a:t>Испуганов</a:t>
            </a:r>
            <a:r>
              <a:rPr lang="ru-RU" sz="2400" b="1" dirty="0" smtClean="0">
                <a:ln w="22225">
                  <a:solidFill>
                    <a:schemeClr val="accent2"/>
                  </a:solidFill>
                  <a:prstDash val="solid"/>
                </a:ln>
                <a:solidFill>
                  <a:srgbClr val="7030A0"/>
                </a:solidFill>
                <a:latin typeface="Times New Roman" panose="02020603050405020304" pitchFamily="18" charset="0"/>
              </a:rPr>
              <a:t> Артём - ученики 3 класса Филиала МБОУ СОШ с. Посёлки-ООШ с. Никольское Кузнецкого района Пензенской области</a:t>
            </a:r>
          </a:p>
          <a:p>
            <a:endParaRPr lang="ru-RU" sz="2400" b="1" dirty="0">
              <a:ln w="22225">
                <a:solidFill>
                  <a:schemeClr val="accent2"/>
                </a:solidFill>
                <a:prstDash val="solid"/>
              </a:ln>
              <a:solidFill>
                <a:srgbClr val="7030A0"/>
              </a:solidFill>
              <a:latin typeface="Times New Roman" panose="02020603050405020304" pitchFamily="18" charset="0"/>
            </a:endParaRPr>
          </a:p>
          <a:p>
            <a:r>
              <a:rPr lang="ru-RU" sz="2400" b="1" dirty="0" smtClean="0">
                <a:ln w="22225">
                  <a:solidFill>
                    <a:schemeClr val="accent2"/>
                  </a:solidFill>
                  <a:prstDash val="solid"/>
                </a:ln>
                <a:solidFill>
                  <a:srgbClr val="7030A0"/>
                </a:solidFill>
                <a:latin typeface="Times New Roman" panose="02020603050405020304" pitchFamily="18" charset="0"/>
              </a:rPr>
              <a:t>Руководитель: </a:t>
            </a:r>
            <a:r>
              <a:rPr lang="ru-RU" sz="2400" b="1" dirty="0" err="1" smtClean="0">
                <a:ln w="22225">
                  <a:solidFill>
                    <a:schemeClr val="accent2"/>
                  </a:solidFill>
                  <a:prstDash val="solid"/>
                </a:ln>
                <a:solidFill>
                  <a:srgbClr val="7030A0"/>
                </a:solidFill>
                <a:latin typeface="Times New Roman" panose="02020603050405020304" pitchFamily="18" charset="0"/>
              </a:rPr>
              <a:t>Стешкина</a:t>
            </a:r>
            <a:r>
              <a:rPr lang="ru-RU" sz="2400" b="1" dirty="0" smtClean="0">
                <a:ln w="22225">
                  <a:solidFill>
                    <a:schemeClr val="accent2"/>
                  </a:solidFill>
                  <a:prstDash val="solid"/>
                </a:ln>
                <a:solidFill>
                  <a:srgbClr val="7030A0"/>
                </a:solidFill>
                <a:latin typeface="Times New Roman" panose="02020603050405020304" pitchFamily="18" charset="0"/>
              </a:rPr>
              <a:t> Светлана Георгиевна</a:t>
            </a:r>
            <a:endParaRPr lang="ru-RU" sz="2400" b="1" dirty="0">
              <a:ln w="22225">
                <a:solidFill>
                  <a:schemeClr val="accent2"/>
                </a:solidFill>
                <a:prstDash val="solid"/>
              </a:ln>
              <a:solidFill>
                <a:srgbClr val="7030A0"/>
              </a:solidFill>
            </a:endParaRPr>
          </a:p>
        </p:txBody>
      </p:sp>
    </p:spTree>
    <p:extLst>
      <p:ext uri="{BB962C8B-B14F-4D97-AF65-F5344CB8AC3E}">
        <p14:creationId xmlns:p14="http://schemas.microsoft.com/office/powerpoint/2010/main" val="550754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8036" y="243192"/>
            <a:ext cx="7619999" cy="1059135"/>
          </a:xfrm>
        </p:spPr>
        <p:txBody>
          <a:bodyPr>
            <a:normAutofit fontScale="90000"/>
          </a:bodyPr>
          <a:lstStyle/>
          <a:p>
            <a:pPr algn="ct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t>
            </a:r>
            <a:r>
              <a:rPr lang="ru-RU" sz="31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Внутренние росписи гробницы на которых изображены летающие люди в скафандрах</a:t>
            </a:r>
            <a:endParaRPr lang="ru-RU" sz="31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356559062"/>
              </p:ext>
            </p:extLst>
          </p:nvPr>
        </p:nvGraphicFramePr>
        <p:xfrm>
          <a:off x="369455" y="2872509"/>
          <a:ext cx="11628580" cy="3566160"/>
        </p:xfrm>
        <a:graphic>
          <a:graphicData uri="http://schemas.openxmlformats.org/drawingml/2006/table">
            <a:tbl>
              <a:tblPr firstRow="1" bandRow="1">
                <a:tableStyleId>{5C22544A-7EE6-4342-B048-85BDC9FD1C3A}</a:tableStyleId>
              </a:tblPr>
              <a:tblGrid>
                <a:gridCol w="1592133">
                  <a:extLst>
                    <a:ext uri="{9D8B030D-6E8A-4147-A177-3AD203B41FA5}">
                      <a16:colId xmlns:a16="http://schemas.microsoft.com/office/drawing/2014/main" val="20000"/>
                    </a:ext>
                  </a:extLst>
                </a:gridCol>
                <a:gridCol w="2492652">
                  <a:extLst>
                    <a:ext uri="{9D8B030D-6E8A-4147-A177-3AD203B41FA5}">
                      <a16:colId xmlns:a16="http://schemas.microsoft.com/office/drawing/2014/main" val="20001"/>
                    </a:ext>
                  </a:extLst>
                </a:gridCol>
                <a:gridCol w="1975308">
                  <a:extLst>
                    <a:ext uri="{9D8B030D-6E8A-4147-A177-3AD203B41FA5}">
                      <a16:colId xmlns:a16="http://schemas.microsoft.com/office/drawing/2014/main" val="20002"/>
                    </a:ext>
                  </a:extLst>
                </a:gridCol>
                <a:gridCol w="3242771">
                  <a:extLst>
                    <a:ext uri="{9D8B030D-6E8A-4147-A177-3AD203B41FA5}">
                      <a16:colId xmlns:a16="http://schemas.microsoft.com/office/drawing/2014/main" val="20003"/>
                    </a:ext>
                  </a:extLst>
                </a:gridCol>
                <a:gridCol w="2325716">
                  <a:extLst>
                    <a:ext uri="{9D8B030D-6E8A-4147-A177-3AD203B41FA5}">
                      <a16:colId xmlns:a16="http://schemas.microsoft.com/office/drawing/2014/main" val="20004"/>
                    </a:ext>
                  </a:extLst>
                </a:gridCol>
              </a:tblGrid>
              <a:tr h="1477818">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smtClean="0"/>
                    </a:p>
                    <a:p>
                      <a:endParaRPr lang="ru-RU" dirty="0"/>
                    </a:p>
                  </a:txBody>
                  <a:tcPr/>
                </a:tc>
                <a:tc>
                  <a:txBody>
                    <a:bodyPr/>
                    <a:lstStyle/>
                    <a:p>
                      <a:r>
                        <a:rPr lang="ru-RU" dirty="0" smtClean="0"/>
                        <a:t>Куда  совершает  полёт</a:t>
                      </a:r>
                    </a:p>
                    <a:p>
                      <a:r>
                        <a:rPr lang="ru-RU" dirty="0" smtClean="0"/>
                        <a:t>Цель</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Результат полёта</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первого летательного аппарата</a:t>
                      </a:r>
                      <a:endParaRPr lang="ru-RU" dirty="0" smtClean="0"/>
                    </a:p>
                    <a:p>
                      <a:endParaRPr lang="ru-RU" dirty="0"/>
                    </a:p>
                  </a:txBody>
                  <a:tcPr/>
                </a:tc>
                <a:extLst>
                  <a:ext uri="{0D108BD9-81ED-4DB2-BD59-A6C34878D82A}">
                    <a16:rowId xmlns:a16="http://schemas.microsoft.com/office/drawing/2014/main" val="10000"/>
                  </a:ext>
                </a:extLst>
              </a:tr>
              <a:tr h="370840">
                <a:tc>
                  <a:txBody>
                    <a:bodyPr/>
                    <a:lstStyle/>
                    <a:p>
                      <a:r>
                        <a:rPr lang="ru-RU" dirty="0" smtClean="0"/>
                        <a:t>В</a:t>
                      </a:r>
                      <a:r>
                        <a:rPr lang="ru-RU" baseline="0" dirty="0" smtClean="0"/>
                        <a:t> Египте</a:t>
                      </a:r>
                      <a:endParaRPr lang="ru-RU" dirty="0"/>
                    </a:p>
                  </a:txBody>
                  <a:tcPr/>
                </a:tc>
                <a:tc>
                  <a:txBody>
                    <a:bodyPr/>
                    <a:lstStyle/>
                    <a:p>
                      <a:r>
                        <a:rPr lang="ru-RU"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Летающие люди в скафандрах</a:t>
                      </a:r>
                      <a:endParaRPr lang="ru-RU" dirty="0"/>
                    </a:p>
                  </a:txBody>
                  <a:tcPr/>
                </a:tc>
                <a:tc>
                  <a:txBody>
                    <a:bodyPr/>
                    <a:lstStyle/>
                    <a:p>
                      <a:r>
                        <a:rPr lang="ru-RU" dirty="0" smtClean="0"/>
                        <a:t>По небу и выше  неба</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Вид Земли сверху Счастливое</a:t>
                      </a:r>
                      <a:r>
                        <a:rPr lang="ru-RU" baseline="0" dirty="0" smtClean="0"/>
                        <a:t> возвращение на землю</a:t>
                      </a:r>
                      <a:endParaRPr lang="ru-RU" dirty="0" smtClean="0"/>
                    </a:p>
                    <a:p>
                      <a:endParaRPr lang="ru-RU" dirty="0"/>
                    </a:p>
                  </a:txBody>
                  <a:tcPr/>
                </a:tc>
                <a:tc>
                  <a:txBody>
                    <a:bodyPr/>
                    <a:lstStyle/>
                    <a:p>
                      <a:r>
                        <a:rPr lang="ru-RU" dirty="0" smtClean="0"/>
                        <a:t>Сверхзвуковой самолёт, ракета</a:t>
                      </a:r>
                      <a:endParaRPr lang="ru-RU" dirty="0"/>
                    </a:p>
                  </a:txBody>
                  <a:tcPr/>
                </a:tc>
                <a:extLst>
                  <a:ext uri="{0D108BD9-81ED-4DB2-BD59-A6C34878D82A}">
                    <a16:rowId xmlns:a16="http://schemas.microsoft.com/office/drawing/2014/main" val="10001"/>
                  </a:ext>
                </a:extLst>
              </a:tr>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Прием разрешения технического противоречия: </a:t>
                      </a:r>
                      <a:r>
                        <a:rPr lang="ru-RU" b="1" smtClean="0">
                          <a:latin typeface="Times New Roman" panose="02020603050405020304" pitchFamily="18" charset="0"/>
                          <a:ea typeface="Times New Roman" panose="02020603050405020304" pitchFamily="18" charset="0"/>
                          <a:cs typeface="Times New Roman" panose="02020603050405020304" pitchFamily="18" charset="0"/>
                        </a:rPr>
                        <a:t>объединение</a:t>
                      </a:r>
                      <a:r>
                        <a:rPr lang="ru-RU" b="1" baseline="0" smtClean="0">
                          <a:latin typeface="Times New Roman" panose="02020603050405020304" pitchFamily="18" charset="0"/>
                          <a:ea typeface="Times New Roman" panose="02020603050405020304" pitchFamily="18" charset="0"/>
                          <a:cs typeface="Times New Roman" panose="02020603050405020304" pitchFamily="18" charset="0"/>
                        </a:rPr>
                        <a:t> , в пространстве</a:t>
                      </a:r>
                      <a:endParaRPr lang="ru-RU" sz="1400" smtClean="0">
                        <a:latin typeface="Calibri" panose="020F0502020204030204" pitchFamily="34" charset="0"/>
                        <a:ea typeface="Times New Roman" panose="02020603050405020304" pitchFamily="18" charset="0"/>
                        <a:cs typeface="Times New Roman" panose="02020603050405020304" pitchFamily="18" charset="0"/>
                      </a:endParaRPr>
                    </a:p>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4" name="Picture 2" descr="https://sun9-41.userapi.com/c1369/u19710042/98308399/x_27c7f616.jpg"/>
          <p:cNvPicPr>
            <a:picLocks noChangeAspect="1" noChangeArrowheads="1"/>
          </p:cNvPicPr>
          <p:nvPr/>
        </p:nvPicPr>
        <p:blipFill>
          <a:blip r:embed="rId2" cstate="print"/>
          <a:srcRect/>
          <a:stretch>
            <a:fillRect/>
          </a:stretch>
        </p:blipFill>
        <p:spPr bwMode="auto">
          <a:xfrm>
            <a:off x="227164" y="166255"/>
            <a:ext cx="4256787" cy="2777736"/>
          </a:xfrm>
          <a:prstGeom prst="rect">
            <a:avLst/>
          </a:prstGeom>
          <a:noFill/>
        </p:spPr>
      </p:pic>
    </p:spTree>
    <p:extLst>
      <p:ext uri="{BB962C8B-B14F-4D97-AF65-F5344CB8AC3E}">
        <p14:creationId xmlns:p14="http://schemas.microsoft.com/office/powerpoint/2010/main" val="156523350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191" y="286327"/>
            <a:ext cx="11507821" cy="1583698"/>
          </a:xfrm>
        </p:spPr>
        <p:txBody>
          <a:bodyPr>
            <a:normAutofit fontScale="90000"/>
          </a:bodyPr>
          <a:lstStyle/>
          <a:p>
            <a:pPr algn="ct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Откуда эта летающая игрушка могла взяться в могиле, которой 4 тысячи лет?!</a:t>
            </a:r>
            <a:r>
              <a:rPr lang="ru-RU" sz="4000" dirty="0"/>
              <a:t/>
            </a:r>
            <a:br>
              <a:rPr lang="ru-RU" sz="4000" dirty="0"/>
            </a:br>
            <a:endParaRPr lang="ru-RU" sz="4000" dirty="0"/>
          </a:p>
        </p:txBody>
      </p:sp>
      <p:sp>
        <p:nvSpPr>
          <p:cNvPr id="3" name="Содержимое 2"/>
          <p:cNvSpPr>
            <a:spLocks noGrp="1"/>
          </p:cNvSpPr>
          <p:nvPr>
            <p:ph idx="1"/>
          </p:nvPr>
        </p:nvSpPr>
        <p:spPr>
          <a:xfrm>
            <a:off x="0" y="4963168"/>
            <a:ext cx="4858327" cy="1400342"/>
          </a:xfrm>
        </p:spPr>
        <p:txBody>
          <a:bodyPr>
            <a:noAutofit/>
          </a:bodyPr>
          <a:lstStyle/>
          <a:p>
            <a:r>
              <a:rPr lang="ru-RU" sz="20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Есть сведения, что авторы первого планера и его основного элемента - несущего крыла из дерева творили в эпоху фараона 20-й династии </a:t>
            </a:r>
            <a:r>
              <a:rPr lang="ru-RU" sz="2000" b="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Рамзеса</a:t>
            </a:r>
            <a:r>
              <a:rPr lang="ru-RU" sz="20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III (1198-1166 до н.э.)</a:t>
            </a:r>
            <a:endParaRPr lang="ru-RU" sz="2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1986" name="Picture 2" descr="https://sun9-38.userapi.com/c1369/u19710042/98308399/x_7641a078.jpg"/>
          <p:cNvPicPr>
            <a:picLocks noChangeAspect="1" noChangeArrowheads="1"/>
          </p:cNvPicPr>
          <p:nvPr/>
        </p:nvPicPr>
        <p:blipFill>
          <a:blip r:embed="rId2" cstate="print"/>
          <a:srcRect/>
          <a:stretch>
            <a:fillRect/>
          </a:stretch>
        </p:blipFill>
        <p:spPr bwMode="auto">
          <a:xfrm>
            <a:off x="151502" y="1746250"/>
            <a:ext cx="4469136" cy="3216917"/>
          </a:xfrm>
          <a:prstGeom prst="rect">
            <a:avLst/>
          </a:prstGeom>
          <a:noFill/>
        </p:spPr>
      </p:pic>
      <p:sp>
        <p:nvSpPr>
          <p:cNvPr id="5" name="Прямоугольник 4"/>
          <p:cNvSpPr/>
          <p:nvPr/>
        </p:nvSpPr>
        <p:spPr>
          <a:xfrm>
            <a:off x="4620638" y="1754909"/>
            <a:ext cx="7266561" cy="4093428"/>
          </a:xfrm>
          <a:prstGeom prst="rect">
            <a:avLst/>
          </a:prstGeom>
        </p:spPr>
        <p:txBody>
          <a:bodyPr wrap="square">
            <a:spAutoFit/>
          </a:bodyPr>
          <a:lstStyle/>
          <a:p>
            <a:r>
              <a:rPr lang="ru-RU" sz="2000" b="1" dirty="0" smtClean="0">
                <a:ln w="0"/>
                <a:solidFill>
                  <a:srgbClr val="002060"/>
                </a:solidFill>
                <a:effectLst>
                  <a:outerShdw blurRad="38100" dist="25400" dir="5400000" algn="ctr" rotWithShape="0">
                    <a:srgbClr val="6E747A">
                      <a:alpha val="43000"/>
                    </a:srgbClr>
                  </a:outerShdw>
                </a:effectLst>
              </a:rPr>
              <a:t>Недавно археологи производили раскопки на краю Нильской долины, в Египте. Они наткнулись на очень древнее захоронение. Древние египтяне верили в загробную жизнь, поэтому при погребении клали в могилу множество самых различных вещей, которые якобы могли пригодиться для жизни «на том свете». Ученые нисколько не удивились, что рядом с мумией умершего человека лежали кувшины, посуда, бусы и другие предметы. Это обычное дело. И вдруг их внимание привлек предмет, как две капли воды напоминающий современный... планер. Откуда эта летающая игрушка могла взяться в могиле, которой 4 тысячи лет?!</a:t>
            </a:r>
            <a:endParaRPr lang="ru-RU" sz="2000" b="1" dirty="0">
              <a:ln w="0"/>
              <a:solidFill>
                <a:srgbClr val="00206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1993163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983" y="267856"/>
            <a:ext cx="11545454" cy="1487054"/>
          </a:xfrm>
        </p:spPr>
        <p:txBody>
          <a:bodyPr>
            <a:noAutofit/>
          </a:bodyPr>
          <a:lstStyle/>
          <a:p>
            <a:pPr algn="ctr"/>
            <a:r>
              <a:rPr lang="ru-RU" sz="3600" b="1" dirty="0" smtClean="0">
                <a:ln w="22225">
                  <a:solidFill>
                    <a:schemeClr val="accent2"/>
                  </a:solidFill>
                  <a:prstDash val="solid"/>
                </a:ln>
                <a:solidFill>
                  <a:schemeClr val="accent2">
                    <a:lumMod val="40000"/>
                    <a:lumOff val="60000"/>
                  </a:schemeClr>
                </a:solidFill>
              </a:rPr>
              <a:t/>
            </a:r>
            <a:br>
              <a:rPr lang="ru-RU" sz="3600" b="1" dirty="0" smtClean="0">
                <a:ln w="22225">
                  <a:solidFill>
                    <a:schemeClr val="accent2"/>
                  </a:solidFill>
                  <a:prstDash val="solid"/>
                </a:ln>
                <a:solidFill>
                  <a:schemeClr val="accent2">
                    <a:lumMod val="40000"/>
                    <a:lumOff val="60000"/>
                  </a:schemeClr>
                </a:solidFill>
              </a:rPr>
            </a:br>
            <a:r>
              <a:rPr lang="ru-RU" sz="28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Архит</a:t>
            </a:r>
            <a:r>
              <a:rPr lang="ru-RU" sz="2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ru-RU" sz="28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Тарентский</a:t>
            </a:r>
            <a:r>
              <a:rPr lang="ru-RU" sz="2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ru-RU" sz="28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Ἀρχύτ</a:t>
            </a:r>
            <a:r>
              <a:rPr lang="ru-RU" sz="2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ας ὁ Ταραντίνος, лат. </a:t>
            </a:r>
            <a:r>
              <a:rPr lang="ru-RU" sz="28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Archytas</a:t>
            </a:r>
            <a:r>
              <a:rPr lang="ru-RU" sz="2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ru-RU" sz="28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Тарент</a:t>
            </a:r>
            <a:r>
              <a:rPr lang="ru-RU" sz="2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428 год до н. э.—347 год до н. э.) — философ-пифагореец, математик, теоретик музыки, государственный деятель  полководец</a:t>
            </a:r>
            <a:endParaRPr lang="ru-RU" sz="28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2992582" y="1828800"/>
            <a:ext cx="9042400" cy="4495800"/>
          </a:xfrm>
        </p:spPr>
        <p:txBody>
          <a:bodyPr>
            <a:noAutofit/>
          </a:bodyPr>
          <a:lstStyle/>
          <a:p>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Архит</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«первый упорядочил механику, приложив к ней математические основы, и первый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свёл движение механизмов к геометрическому чертежу».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Авл</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Геллий</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 «Аттических ночах» со ссылкой на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Фаворина</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пишет, что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Архит</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Тарентский</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искушённый помимо прочего, в механике,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сделал летающего деревянного голубя</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Около 400 до н. э.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Архит</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Тарентский</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древнегреческий философ, математик, астроном, государственный деятель и стратег,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возможно, разработал первый летательный аппарат, представляющий собой модель птицы, и, как утверждают источники, пролетел около 200 </a:t>
            </a:r>
            <a:r>
              <a:rPr lang="ru-RU" sz="2000" b="1" dirty="0" err="1"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метров</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.Эта</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машина, которую изобретатель назвал Голубем (греч.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Περιστέρ</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α, Peristera), вероятно,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подвешивалась на тросе или на стержне во время полёта</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."Голубь сделал из дерева, которые летали, но которые не могут подняться снова после того, как упал". Его полет, как говорится,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было достигнуто путем механического приспособления, от вибраций которого она была устойчивой в воздухе"</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ru-RU"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2706" name="Picture 2" descr="https://sun9-57.userapi.com/c1369/u19710042/98308399/x_4ff45a4e.jpg"/>
          <p:cNvPicPr>
            <a:picLocks noChangeAspect="1" noChangeArrowheads="1"/>
          </p:cNvPicPr>
          <p:nvPr/>
        </p:nvPicPr>
        <p:blipFill>
          <a:blip r:embed="rId2" cstate="print"/>
          <a:srcRect/>
          <a:stretch>
            <a:fillRect/>
          </a:stretch>
        </p:blipFill>
        <p:spPr bwMode="auto">
          <a:xfrm>
            <a:off x="241684" y="2161308"/>
            <a:ext cx="2944861" cy="3682999"/>
          </a:xfrm>
          <a:prstGeom prst="rect">
            <a:avLst/>
          </a:prstGeom>
          <a:noFill/>
        </p:spPr>
      </p:pic>
    </p:spTree>
    <p:extLst>
      <p:ext uri="{BB962C8B-B14F-4D97-AF65-F5344CB8AC3E}">
        <p14:creationId xmlns:p14="http://schemas.microsoft.com/office/powerpoint/2010/main" val="116211950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9D12D4FC-CD22-4223-AEB7-7D47F1B4A756}"/>
              </a:ext>
            </a:extLst>
          </p:cNvPr>
          <p:cNvSpPr/>
          <p:nvPr/>
        </p:nvSpPr>
        <p:spPr>
          <a:xfrm>
            <a:off x="457200" y="364155"/>
            <a:ext cx="10904706" cy="605663"/>
          </a:xfrm>
          <a:prstGeom prst="roundRect">
            <a:avLst/>
          </a:prstGeom>
          <a:solidFill>
            <a:srgbClr val="7030A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ln>
                <a:solidFill>
                  <a:schemeClr val="tx1"/>
                </a:solidFill>
              </a:ln>
              <a:effectLst>
                <a:outerShdw blurRad="38100" dist="38100" dir="2700000" algn="tl">
                  <a:srgbClr val="000000">
                    <a:alpha val="43137"/>
                  </a:srgbClr>
                </a:outerShdw>
              </a:effectLst>
            </a:endParaRPr>
          </a:p>
        </p:txBody>
      </p:sp>
      <p:sp>
        <p:nvSpPr>
          <p:cNvPr id="4" name="Прямоугольник 3">
            <a:extLst>
              <a:ext uri="{FF2B5EF4-FFF2-40B4-BE49-F238E27FC236}">
                <a16:creationId xmlns:a16="http://schemas.microsoft.com/office/drawing/2014/main" id="{34DD2842-3465-402E-80B8-49A8742BC450}"/>
              </a:ext>
            </a:extLst>
          </p:cNvPr>
          <p:cNvSpPr/>
          <p:nvPr/>
        </p:nvSpPr>
        <p:spPr>
          <a:xfrm>
            <a:off x="113122" y="5145932"/>
            <a:ext cx="4411744" cy="1076851"/>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a:t>
            </a:r>
            <a:r>
              <a:rPr lang="ru-RU" sz="24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глубокой древности додумался до секрета скользящего полета?</a:t>
            </a:r>
            <a:endParaRPr lang="ru-RU" sz="2400" b="1" dirty="0">
              <a:solidFill>
                <a:schemeClr val="tx1"/>
              </a:solidFill>
            </a:endParaRPr>
          </a:p>
        </p:txBody>
      </p:sp>
      <p:pic>
        <p:nvPicPr>
          <p:cNvPr id="14338" name="Picture 2" descr="https://sun9-54.userapi.com/c1369/u19710042/98308399/x_ef553db8.jpg"/>
          <p:cNvPicPr>
            <a:picLocks noChangeAspect="1" noChangeArrowheads="1"/>
          </p:cNvPicPr>
          <p:nvPr/>
        </p:nvPicPr>
        <p:blipFill>
          <a:blip r:embed="rId2" cstate="print"/>
          <a:srcRect/>
          <a:stretch>
            <a:fillRect/>
          </a:stretch>
        </p:blipFill>
        <p:spPr bwMode="auto">
          <a:xfrm>
            <a:off x="530444" y="1186774"/>
            <a:ext cx="3804267" cy="3531140"/>
          </a:xfrm>
          <a:prstGeom prst="rect">
            <a:avLst/>
          </a:prstGeom>
          <a:noFill/>
        </p:spPr>
      </p:pic>
      <p:sp>
        <p:nvSpPr>
          <p:cNvPr id="14339" name="Rectangle 3"/>
          <p:cNvSpPr>
            <a:spLocks noChangeArrowheads="1"/>
          </p:cNvSpPr>
          <p:nvPr/>
        </p:nvSpPr>
        <p:spPr bwMode="auto">
          <a:xfrm>
            <a:off x="-160256" y="-806807"/>
            <a:ext cx="44128743" cy="1949292"/>
          </a:xfrm>
          <a:prstGeom prst="rect">
            <a:avLst/>
          </a:prstGeom>
          <a:noFill/>
          <a:ln w="9525">
            <a:noFill/>
            <a:miter lim="800000"/>
            <a:headEnd/>
            <a:tailEnd/>
          </a:ln>
          <a:effectLst/>
        </p:spPr>
        <p:txBody>
          <a:bodyPr vert="horz" wrap="square" lIns="-63480" tIns="-63480" rIns="-63480" bIns="-634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Ничего подобного в быту древних египтян еще не обнаруживали. А между тем крылья, фюзеляж, хвостовое оперение находки – все говорило о том, что эта древняя модель летала. Но как это проверить? Ведь если неосторожно взять игрушку в руки, от нее останется одна труха – так она истлела за 4 000 лет.</a:t>
            </a:r>
            <a:br>
              <a:rPr kumimoji="0" lang="ru-RU" sz="1800" b="0" i="0" u="none" strike="noStrike" cap="none" normalizeH="0" baseline="0" dirty="0" smtClean="0">
                <a:ln>
                  <a:noFill/>
                </a:ln>
                <a:solidFill>
                  <a:schemeClr val="tx1"/>
                </a:solidFill>
                <a:effectLst/>
                <a:latin typeface="Arial" pitchFamily="34" charset="0"/>
                <a:cs typeface="Arial" pitchFamily="34" charset="0"/>
              </a:rPr>
            </a:br>
            <a:r>
              <a:rPr kumimoji="0" lang="ru-RU" sz="1800" b="0" i="0" u="none" strike="noStrike" cap="none" normalizeH="0" baseline="0" dirty="0" smtClean="0">
                <a:ln>
                  <a:noFill/>
                </a:ln>
                <a:solidFill>
                  <a:schemeClr val="tx1"/>
                </a:solidFill>
                <a:effectLst/>
                <a:latin typeface="Arial" pitchFamily="34" charset="0"/>
                <a:cs typeface="Arial" pitchFamily="34" charset="0"/>
              </a:rPr>
              <a:t>Тогда археологи с величайшей осторожностью перевезли находку в Париж. Там с нее сделали точную копию и запустили. Нетрудно представить величайшее изумление ученых, когда модель планера такой огромной давности полетела. Кто, каким образом в глубокой древности додумался до секрета скользящего полета? Ведь первый современный планер полетел только в конце девятнадцатого столетия.</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chemeClr val="tx1"/>
                </a:solidFill>
                <a:effectLst/>
                <a:latin typeface="Arial" pitchFamily="34" charset="0"/>
                <a:cs typeface="Arial" pitchFamily="34" charset="0"/>
                <a:hlinkMouseOver r:id="rId3"/>
              </a:rPr>
              <a:t>Нравится</a:t>
            </a:r>
            <a:r>
              <a:rPr kumimoji="0" lang="ru-RU" sz="900" b="0" i="0" u="none" strike="noStrike" cap="none" normalizeH="0" baseline="0" dirty="0" err="1" smtClean="0">
                <a:ln>
                  <a:noFill/>
                </a:ln>
                <a:solidFill>
                  <a:schemeClr val="tx1"/>
                </a:solidFill>
                <a:effectLst/>
                <a:latin typeface="Arial" pitchFamily="34" charset="0"/>
                <a:cs typeface="Arial" pitchFamily="34" charset="0"/>
              </a:rPr>
              <a:t>Показать</a:t>
            </a:r>
            <a:r>
              <a:rPr kumimoji="0" lang="ru-RU" sz="900" b="0" i="0" u="none" strike="noStrike" cap="none" normalizeH="0" baseline="0" dirty="0" smtClean="0">
                <a:ln>
                  <a:noFill/>
                </a:ln>
                <a:solidFill>
                  <a:schemeClr val="tx1"/>
                </a:solidFill>
                <a:effectLst/>
                <a:latin typeface="Arial" pitchFamily="34" charset="0"/>
                <a:cs typeface="Arial" pitchFamily="34" charset="0"/>
              </a:rPr>
              <a:t> список оценивших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itchFamily="34" charset="0"/>
                <a:cs typeface="Arial" pitchFamily="34" charset="0"/>
              </a:rPr>
              <a:t>8 ноя 2009</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itchFamily="34" charset="0"/>
                <a:cs typeface="Arial" pitchFamily="34" charset="0"/>
              </a:rPr>
              <a:t>Ответить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1800" b="0" i="0" u="none" strike="noStrike" cap="none" normalizeH="0" baseline="0" dirty="0" smtClean="0">
                <a:ln>
                  <a:noFill/>
                </a:ln>
                <a:solidFill>
                  <a:schemeClr val="tx1"/>
                </a:solidFill>
                <a:effectLst/>
                <a:latin typeface="Arial" pitchFamily="34" charset="0"/>
                <a:cs typeface="Arial" pitchFamily="34" charset="0"/>
                <a:hlinkClick r:id="rId4"/>
              </a:rPr>
              <a:t>  </a:t>
            </a:r>
            <a:r>
              <a:rPr kumimoji="0" lang="ru-RU" sz="3000" b="0" i="0" u="none" strike="noStrike" cap="none" normalizeH="0" baseline="0" dirty="0" smtClean="0">
                <a:ln>
                  <a:noFill/>
                </a:ln>
                <a:solidFill>
                  <a:schemeClr val="tx1"/>
                </a:solidFill>
                <a:effectLst/>
                <a:latin typeface="Arial" pitchFamily="34" charset="0"/>
                <a:cs typeface="Arial" pitchFamily="34" charset="0"/>
              </a:rPr>
              <a:t> </a:t>
            </a:r>
            <a:r>
              <a:rPr kumimoji="0" lang="ru-RU" sz="1800" b="0" i="0" u="none" strike="noStrike" cap="none" normalizeH="0" baseline="0" dirty="0" smtClean="0">
                <a:ln>
                  <a:noFill/>
                </a:ln>
                <a:solidFill>
                  <a:schemeClr val="tx1"/>
                </a:solidFill>
                <a:effectLst/>
                <a:latin typeface="Arial" pitchFamily="34" charset="0"/>
                <a:cs typeface="Arial" pitchFamily="34" charset="0"/>
              </a:rPr>
              <a:t>    </a:t>
            </a:r>
            <a:r>
              <a:rPr kumimoji="0" lang="ru-RU" sz="3000" b="0" i="0" u="none" strike="noStrike" cap="none" normalizeH="0" baseline="0" dirty="0" smtClean="0">
                <a:ln>
                  <a:noFill/>
                </a:ln>
                <a:solidFill>
                  <a:schemeClr val="tx1"/>
                </a:solidFill>
                <a:effectLst/>
                <a:latin typeface="Arial" pitchFamily="34" charset="0"/>
                <a:cs typeface="Arial" pitchFamily="34" charset="0"/>
              </a:rPr>
              <a:t> </a:t>
            </a:r>
            <a:r>
              <a:rPr kumimoji="0" lang="ru-RU" sz="1800" b="0" i="0" u="none" strike="noStrike" cap="none" normalizeH="0" baseline="0" dirty="0" smtClean="0">
                <a:ln>
                  <a:noFill/>
                </a:ln>
                <a:solidFill>
                  <a:schemeClr val="tx1"/>
                </a:solidFill>
                <a:effectLst/>
                <a:latin typeface="Arial" pitchFamily="34" charset="0"/>
                <a:cs typeface="Arial" pitchFamily="34" charset="0"/>
              </a:rPr>
              <a:t> </a:t>
            </a:r>
            <a:r>
              <a:rPr kumimoji="0" lang="ru-RU" sz="3600" b="1" i="0" u="none" strike="noStrike" normalizeH="0" baseline="0" dirty="0" smtClean="0">
                <a:ln w="22225">
                  <a:solidFill>
                    <a:schemeClr val="accent2"/>
                  </a:solidFill>
                  <a:prstDash val="solid"/>
                </a:ln>
                <a:solidFill>
                  <a:schemeClr val="accent2">
                    <a:lumMod val="40000"/>
                    <a:lumOff val="60000"/>
                  </a:schemeClr>
                </a:solidFill>
                <a:latin typeface="Arial" pitchFamily="34" charset="0"/>
                <a:cs typeface="Arial" pitchFamily="34" charset="0"/>
              </a:rPr>
              <a:t> </a:t>
            </a:r>
            <a:r>
              <a:rPr lang="ru-RU"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ru-RU" sz="3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Модель </a:t>
            </a:r>
            <a:r>
              <a:rPr lang="ru-RU"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планера такой огромной давности </a:t>
            </a:r>
            <a:endParaRPr kumimoji="0" lang="ru-RU" sz="3600" b="1" i="0" u="none" strike="noStrike" normalizeH="0" baseline="0" dirty="0" smtClean="0">
              <a:ln w="22225">
                <a:solidFill>
                  <a:schemeClr val="accent2"/>
                </a:solidFill>
                <a:prstDash val="solid"/>
              </a:ln>
              <a:solidFill>
                <a:schemeClr val="accent2">
                  <a:lumMod val="40000"/>
                  <a:lumOff val="60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2" name="Rectangle 6"/>
          <p:cNvSpPr>
            <a:spLocks noChangeArrowheads="1"/>
          </p:cNvSpPr>
          <p:nvPr/>
        </p:nvSpPr>
        <p:spPr bwMode="auto">
          <a:xfrm>
            <a:off x="0" y="0"/>
            <a:ext cx="1968500" cy="0"/>
          </a:xfrm>
          <a:prstGeom prst="rect">
            <a:avLst/>
          </a:prstGeom>
          <a:noFill/>
          <a:ln w="9525">
            <a:noFill/>
            <a:miter lim="800000"/>
            <a:headEnd/>
            <a:tailEnd/>
          </a:ln>
          <a:effectLst/>
        </p:spPr>
        <p:txBody>
          <a:bodyPr vert="horz" wrap="none" lIns="304704"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4632289" y="1166843"/>
            <a:ext cx="7075801" cy="4708981"/>
          </a:xfrm>
          <a:prstGeom prst="rect">
            <a:avLst/>
          </a:prstGeom>
        </p:spPr>
        <p:txBody>
          <a:bodyPr wrap="square">
            <a:spAutoFit/>
          </a:bodyPr>
          <a:lstStyle/>
          <a:p>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Ученые даже засомневались: может, это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вовсе не летающая </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игрушка, а что-то другое? Тогда что? Ничего подобного в быту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древних египтян </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еще не обнаруживали. А между тем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крылья, фюзеляж, хвостовое оперение находки – все говорило о том, что эта древняя модель летала</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Но как это проверить? Ведь если неосторожно взять игрушку в руки, от нее останется одна труха – так она истлела за 4 000 лет.</a:t>
            </a:r>
            <a:b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Тогда археологи с величайшей осторожностью перевезли находку в Париж. Там с нее сделали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точную копию и запустили</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Нетрудно представить величайшее изумление ученых, когда модель планера такой огромной давности полетела. Кто, каким образом в глубокой древности додумался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до секрета скользящего полета</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Ведь первый современный планер полетел только в конце девятнадцатого столетия.</a:t>
            </a:r>
            <a:endParaRPr lang="ru-RU"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16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7"/>
            <a:ext cx="10972800" cy="5354967"/>
          </a:xfrm>
        </p:spPr>
        <p:txBody>
          <a:bodyPr>
            <a:normAutofit/>
          </a:bodyPr>
          <a:lstStyle/>
          <a:p>
            <a:pPr algn="ctr" fontAlgn="base"/>
            <a:r>
              <a:rPr lang="ru-RU" sz="4000" b="1" dirty="0">
                <a:solidFill>
                  <a:srgbClr val="002060"/>
                </a:solidFill>
                <a:latin typeface="Times New Roman" panose="02020603050405020304" pitchFamily="18" charset="0"/>
                <a:cs typeface="Times New Roman" panose="02020603050405020304" pitchFamily="18" charset="0"/>
              </a:rPr>
              <a:t>Начинается история полётов в древнем Китае. Ещё в 3-4 веках до н. э. китайцы изобрели воздушный змей. Изначально это приспособление использовалось для развлечения народа на всяких праздниках.</a:t>
            </a:r>
            <a:br>
              <a:rPr lang="ru-RU" sz="4000" b="1" dirty="0">
                <a:solidFill>
                  <a:srgbClr val="002060"/>
                </a:solidFill>
                <a:latin typeface="Times New Roman" panose="02020603050405020304" pitchFamily="18" charset="0"/>
                <a:cs typeface="Times New Roman" panose="02020603050405020304" pitchFamily="18" charset="0"/>
              </a:rPr>
            </a:br>
            <a:r>
              <a:rPr lang="ru-RU" sz="4000" b="1" i="1" dirty="0">
                <a:solidFill>
                  <a:srgbClr val="002060"/>
                </a:solidFill>
                <a:latin typeface="Times New Roman" panose="02020603050405020304" pitchFamily="18" charset="0"/>
                <a:cs typeface="Times New Roman" panose="02020603050405020304" pitchFamily="18" charset="0"/>
              </a:rPr>
              <a:t>китайский воздушный змей в форме дракона</a:t>
            </a:r>
            <a:r>
              <a:rPr lang="ru-RU" sz="4000" b="1" dirty="0">
                <a:solidFill>
                  <a:srgbClr val="002060"/>
                </a:solidFill>
                <a:latin typeface="Times New Roman" panose="02020603050405020304" pitchFamily="18" charset="0"/>
                <a:cs typeface="Times New Roman" panose="02020603050405020304" pitchFamily="18" charset="0"/>
              </a:rPr>
              <a:t/>
            </a:r>
            <a:br>
              <a:rPr lang="ru-RU" sz="4000" b="1" dirty="0">
                <a:solidFill>
                  <a:srgbClr val="002060"/>
                </a:solidFill>
                <a:latin typeface="Times New Roman" panose="02020603050405020304" pitchFamily="18" charset="0"/>
                <a:cs typeface="Times New Roman" panose="02020603050405020304" pitchFamily="18" charset="0"/>
              </a:rPr>
            </a:b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22058191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80292"/>
            <a:ext cx="10972800" cy="1080654"/>
          </a:xfrm>
        </p:spPr>
        <p:txBody>
          <a:bodyPr>
            <a:normAutofit fontScale="90000"/>
          </a:bodyPr>
          <a:lstStyle/>
          <a:p>
            <a:pPr algn="ctr"/>
            <a:r>
              <a:rPr lang="ru-RU" sz="44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Воздушные шары и воздушные змеи в Китае</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Содержимое 2"/>
          <p:cNvSpPr>
            <a:spLocks noGrp="1"/>
          </p:cNvSpPr>
          <p:nvPr>
            <p:ph idx="1"/>
          </p:nvPr>
        </p:nvSpPr>
        <p:spPr>
          <a:xfrm>
            <a:off x="387927" y="1154545"/>
            <a:ext cx="11480799" cy="5170055"/>
          </a:xfrm>
        </p:spPr>
        <p:txBody>
          <a:bodyPr>
            <a:normAutofit fontScale="92500" lnSpcReduction="20000"/>
          </a:bodyPr>
          <a:lstStyle/>
          <a:p>
            <a:pPr marL="0" indent="0">
              <a:buNone/>
            </a:pPr>
            <a:r>
              <a:rPr lang="ru-RU" dirty="0" smtClean="0"/>
              <a:t/>
            </a:r>
            <a:br>
              <a:rPr lang="ru-RU" dirty="0" smtClean="0"/>
            </a:br>
            <a:r>
              <a:rPr lang="ru-RU" dirty="0" smtClean="0"/>
              <a:t/>
            </a:r>
            <a:br>
              <a:rPr lang="ru-RU" dirty="0" smtClean="0"/>
            </a:b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Летающий фонарик (прототип аэростатов с оболочкой, наполненной горячим воздухом) был известен в Китае с древнейших времён. Его изобретение приписывается генералу </a:t>
            </a:r>
            <a:r>
              <a:rPr lang="ru-RU"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Чжугэ</a:t>
            </a: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Ляну (180—234 н. э., почётный титул </a:t>
            </a:r>
            <a:r>
              <a:rPr lang="ru-RU"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Кунмин</a:t>
            </a: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который, как сообщают источники, использовал их, чтобы вселять страх во вражеские войска:</a:t>
            </a:r>
            <a:b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Масляная лампа была установлена под большим бумажным мешком, который поднимался с горячим воздухом от лампы. … Враги были охвачены страхом из-за света в воздухе, думая, что божественная сила помогала ему. [5]</a:t>
            </a:r>
            <a:b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Однако, устройство, представляющее собой лампу в бумажном ёмкости, зарегистрировано ранее, и, согласно Джозефу </a:t>
            </a:r>
            <a:r>
              <a:rPr lang="ru-RU"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Нидхэму</a:t>
            </a:r>
            <a:r>
              <a:rPr lang="ru-RU"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воздушные шары с горячим воздухом в Китае были известны III в. до н. э.</a:t>
            </a:r>
            <a:br>
              <a:rPr lang="ru-RU"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endParaRPr lang="ru-RU"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70873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97164"/>
            <a:ext cx="10972800" cy="1080654"/>
          </a:xfrm>
        </p:spPr>
        <p:txBody>
          <a:bodyPr>
            <a:normAutofit/>
          </a:bodyPr>
          <a:lstStyle/>
          <a:p>
            <a:pPr algn="ctr"/>
            <a:r>
              <a:rPr lang="ru-RU" sz="44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Лю</a:t>
            </a:r>
            <a:r>
              <a:rPr lang="ru-RU" sz="44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ru-RU" sz="44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Бан</a:t>
            </a:r>
            <a:r>
              <a:rPr lang="ru-RU" sz="44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202 до н. э.</a:t>
            </a:r>
            <a:endParaRPr lang="ru-RU" sz="44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036290" y="1935480"/>
            <a:ext cx="7546109" cy="4389120"/>
          </a:xfrm>
        </p:spPr>
        <p:txBody>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части воздухоплавания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Лю</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Бан</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ввёл широкое применение воздушных змеев и, предположительно, монгольфьеров для военных нужд и развлечений на праздниках.</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4754" name="Picture 2" descr="https://sun9-68.userapi.com/c1369/u19710042/98308399/x_16de04b0.jpg"/>
          <p:cNvPicPr>
            <a:picLocks noChangeAspect="1" noChangeArrowheads="1"/>
          </p:cNvPicPr>
          <p:nvPr/>
        </p:nvPicPr>
        <p:blipFill>
          <a:blip r:embed="rId2" cstate="print"/>
          <a:srcRect/>
          <a:stretch>
            <a:fillRect/>
          </a:stretch>
        </p:blipFill>
        <p:spPr bwMode="auto">
          <a:xfrm>
            <a:off x="407284" y="1935480"/>
            <a:ext cx="3518169" cy="3799625"/>
          </a:xfrm>
          <a:prstGeom prst="rect">
            <a:avLst/>
          </a:prstGeom>
          <a:noFill/>
        </p:spPr>
      </p:pic>
    </p:spTree>
    <p:extLst>
      <p:ext uri="{BB962C8B-B14F-4D97-AF65-F5344CB8AC3E}">
        <p14:creationId xmlns:p14="http://schemas.microsoft.com/office/powerpoint/2010/main" val="323292220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5272" y="424874"/>
            <a:ext cx="9227127" cy="1062182"/>
          </a:xfrm>
        </p:spPr>
        <p:txBody>
          <a:bodyPr>
            <a:normAutofit/>
          </a:bodyPr>
          <a:lstStyle/>
          <a:p>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Полёт </a:t>
            </a: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человека на воздушном змее</a:t>
            </a:r>
          </a:p>
        </p:txBody>
      </p:sp>
      <p:sp>
        <p:nvSpPr>
          <p:cNvPr id="3" name="Содержимое 2"/>
          <p:cNvSpPr>
            <a:spLocks noGrp="1"/>
          </p:cNvSpPr>
          <p:nvPr>
            <p:ph idx="1"/>
          </p:nvPr>
        </p:nvSpPr>
        <p:spPr>
          <a:xfrm>
            <a:off x="2669308" y="1935480"/>
            <a:ext cx="8913091" cy="4389120"/>
          </a:xfrm>
        </p:spPr>
        <p:txBody>
          <a:bodyPr>
            <a:normAutofit lnSpcReduction="10000"/>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559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полёт человека на воздушном змее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был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задокументирован</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 королевстве Северной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Вэй</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.[6] После смерти императора Юань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Ланга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(513—532), его генерал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Гао</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Хуань</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стал императором. После смерти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Гао</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Хуаня</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него сын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Гао</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Ян, запустил Юань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Хуантоу</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сына бывшего императора, на воздушном змее с башни в его столице Е. Юань </a:t>
            </a:r>
            <a:r>
              <a:rPr lang="ru-RU" b="1" dirty="0" err="1"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Хуантоу</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пролетел над городскими стенами и приземлился живым, однако вскоре был казнён</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Возможно,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способность воздушных змеев поднять человека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как отметил несколько столетий спустя Марко Поло, была известна уже в это время.</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7826" name="Picture 2" descr="https://sun9-71.userapi.com/c1369/u19710042/98308399/x_dbb579a8.jpg"/>
          <p:cNvPicPr>
            <a:picLocks noChangeAspect="1" noChangeArrowheads="1"/>
          </p:cNvPicPr>
          <p:nvPr/>
        </p:nvPicPr>
        <p:blipFill>
          <a:blip r:embed="rId2" cstate="print"/>
          <a:srcRect/>
          <a:stretch>
            <a:fillRect/>
          </a:stretch>
        </p:blipFill>
        <p:spPr bwMode="auto">
          <a:xfrm>
            <a:off x="267528" y="1935480"/>
            <a:ext cx="2401780" cy="3019381"/>
          </a:xfrm>
          <a:prstGeom prst="rect">
            <a:avLst/>
          </a:prstGeom>
          <a:noFill/>
        </p:spPr>
      </p:pic>
    </p:spTree>
    <p:extLst>
      <p:ext uri="{BB962C8B-B14F-4D97-AF65-F5344CB8AC3E}">
        <p14:creationId xmlns:p14="http://schemas.microsoft.com/office/powerpoint/2010/main" val="366957458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Можно предположить, что </a:t>
            </a:r>
            <a:r>
              <a:rPr lang="ru-RU" dirty="0" err="1" smtClean="0"/>
              <a:t>Джугэ</a:t>
            </a:r>
            <a:r>
              <a:rPr lang="ru-RU" dirty="0" smtClean="0"/>
              <a:t> Лян -истинный создатель монгольфьера. При этом эти </a:t>
            </a:r>
            <a:r>
              <a:rPr lang="ru-RU" dirty="0" err="1" smtClean="0"/>
              <a:t>лепающие</a:t>
            </a:r>
            <a:r>
              <a:rPr lang="ru-RU" dirty="0" smtClean="0"/>
              <a:t> игрушки всячески пропагандировались и распространялись. Китайскую культуру невозможно представить без воздушных змеев-драконов и монгольфьеров. Поэтому начало массовых полётов в Китае следует отнести к 220 -230 годам нашей эры. Однако это были полёты аппаратов без человека.</a:t>
            </a:r>
            <a:endParaRPr lang="ru-RU" dirty="0"/>
          </a:p>
        </p:txBody>
      </p:sp>
    </p:spTree>
    <p:extLst>
      <p:ext uri="{BB962C8B-B14F-4D97-AF65-F5344CB8AC3E}">
        <p14:creationId xmlns:p14="http://schemas.microsoft.com/office/powerpoint/2010/main" val="419519531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95389"/>
            <a:ext cx="8201891" cy="768393"/>
          </a:xfrm>
        </p:spPr>
        <p:txBody>
          <a:bodyPr>
            <a:normAutofit fontScale="90000"/>
          </a:bodyPr>
          <a:lstStyle/>
          <a:p>
            <a:r>
              <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Запуск Дирижаблей Желаний (Монгольфьеров)</a:t>
            </a:r>
            <a:endParaRPr lang="ru-RU" sz="36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09600" y="1935480"/>
            <a:ext cx="11129818" cy="4389120"/>
          </a:xfrm>
        </p:spPr>
        <p:txBody>
          <a:bodyPr>
            <a:normAutofit fontScale="85000" lnSpcReduction="10000"/>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дирижабль желаний появился более 2000 лет назад в юго-восточной Азии под названием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Хум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Фей. Дирижабль желаний - это воплощение восточной мудрости, законов природы и неосязаемого мира, находящегося вокруг нас. Во время полета дирижабль желаний напоминает нам о временах, когда материальное и духовное было не раздельно, когда истина была как никогда близка к людям и наши праотцы умели ее понять и принять.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Дирижабль символизирует достижение невозможного – полета предмета материального с грешной земли к небесам и духовности, вышним силам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Он становится легче воздуха, преодолевая притяжение земли.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Дирижабль парит вверх, повинуясь законам мироздания.</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Древние верили, что и человек способен преодолеть себя, избавиться от груза забот и воспарить духовно, как и дирижабль. Наши предки, запуская дирижабли, избавлялись от тягот и невзгод, просили о насущном и верили в исполнение своих желаний.</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83970" name="Picture 2" descr="https://sun9-47.userapi.com/c1369/u19710042/98308399/x_57819073.jpg"/>
          <p:cNvPicPr>
            <a:picLocks noChangeAspect="1" noChangeArrowheads="1"/>
          </p:cNvPicPr>
          <p:nvPr/>
        </p:nvPicPr>
        <p:blipFill>
          <a:blip r:embed="rId2" cstate="print"/>
          <a:srcRect/>
          <a:stretch>
            <a:fillRect/>
          </a:stretch>
        </p:blipFill>
        <p:spPr bwMode="auto">
          <a:xfrm>
            <a:off x="6262253" y="166276"/>
            <a:ext cx="2386445" cy="1789834"/>
          </a:xfrm>
          <a:prstGeom prst="rect">
            <a:avLst/>
          </a:prstGeom>
          <a:noFill/>
        </p:spPr>
      </p:pic>
      <p:pic>
        <p:nvPicPr>
          <p:cNvPr id="83972" name="Picture 4" descr="https://sun9-12.userapi.com/c1369/u19710042/98308399/x_31059898.jpg"/>
          <p:cNvPicPr>
            <a:picLocks noChangeAspect="1" noChangeArrowheads="1"/>
          </p:cNvPicPr>
          <p:nvPr/>
        </p:nvPicPr>
        <p:blipFill>
          <a:blip r:embed="rId3" cstate="print"/>
          <a:srcRect/>
          <a:stretch>
            <a:fillRect/>
          </a:stretch>
        </p:blipFill>
        <p:spPr bwMode="auto">
          <a:xfrm>
            <a:off x="8996218" y="166276"/>
            <a:ext cx="2657684" cy="1801518"/>
          </a:xfrm>
          <a:prstGeom prst="rect">
            <a:avLst/>
          </a:prstGeom>
          <a:noFill/>
        </p:spPr>
      </p:pic>
    </p:spTree>
    <p:extLst>
      <p:ext uri="{BB962C8B-B14F-4D97-AF65-F5344CB8AC3E}">
        <p14:creationId xmlns:p14="http://schemas.microsoft.com/office/powerpoint/2010/main" val="194230924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1164" y="704087"/>
            <a:ext cx="7121236" cy="3424568"/>
          </a:xfrm>
        </p:spPr>
        <p:txBody>
          <a:bodyPr>
            <a:normAutofit fontScale="90000"/>
          </a:bodyPr>
          <a:lstStyle/>
          <a:p>
            <a:r>
              <a:rPr lang="ru-RU" sz="3600" b="1" i="1" dirty="0">
                <a:solidFill>
                  <a:srgbClr val="C00000"/>
                </a:solidFill>
                <a:latin typeface="Times New Roman" panose="02020603050405020304" pitchFamily="18" charset="0"/>
                <a:cs typeface="Times New Roman" panose="02020603050405020304" pitchFamily="18" charset="0"/>
              </a:rPr>
              <a:t>«...Пусть человек пользуется прошедшими веками, как материалом, на котором возрастает будущее...».</a:t>
            </a:r>
            <a:r>
              <a:rPr lang="ru-RU" sz="3600" b="1" dirty="0">
                <a:solidFill>
                  <a:srgbClr val="C00000"/>
                </a:solidFill>
                <a:latin typeface="Times New Roman" panose="02020603050405020304" pitchFamily="18" charset="0"/>
                <a:cs typeface="Times New Roman" panose="02020603050405020304" pitchFamily="18" charset="0"/>
              </a:rPr>
              <a:t/>
            </a:r>
            <a:br>
              <a:rPr lang="ru-RU" sz="3600" b="1" dirty="0">
                <a:solidFill>
                  <a:srgbClr val="C00000"/>
                </a:solidFill>
                <a:latin typeface="Times New Roman" panose="02020603050405020304" pitchFamily="18" charset="0"/>
                <a:cs typeface="Times New Roman" panose="02020603050405020304" pitchFamily="18" charset="0"/>
              </a:rPr>
            </a:br>
            <a:r>
              <a:rPr lang="ru-RU" sz="3600" b="1" dirty="0">
                <a:solidFill>
                  <a:srgbClr val="C00000"/>
                </a:solidFill>
                <a:latin typeface="Times New Roman" panose="02020603050405020304" pitchFamily="18" charset="0"/>
                <a:cs typeface="Times New Roman" panose="02020603050405020304" pitchFamily="18" charset="0"/>
              </a:rPr>
              <a:t>Жан </a:t>
            </a:r>
            <a:r>
              <a:rPr lang="ru-RU" sz="3600" b="1" dirty="0" err="1">
                <a:solidFill>
                  <a:srgbClr val="C00000"/>
                </a:solidFill>
                <a:latin typeface="Times New Roman" panose="02020603050405020304" pitchFamily="18" charset="0"/>
                <a:cs typeface="Times New Roman" panose="02020603050405020304" pitchFamily="18" charset="0"/>
              </a:rPr>
              <a:t>Гюйо</a:t>
            </a:r>
            <a:r>
              <a:rPr lang="ru-RU" dirty="0"/>
              <a:t/>
            </a:r>
            <a:br>
              <a:rPr lang="ru-RU" dirty="0"/>
            </a:br>
            <a:endParaRPr lang="ru-RU" dirty="0"/>
          </a:p>
        </p:txBody>
      </p:sp>
      <p:sp>
        <p:nvSpPr>
          <p:cNvPr id="3" name="Объект 2"/>
          <p:cNvSpPr>
            <a:spLocks noGrp="1"/>
          </p:cNvSpPr>
          <p:nvPr>
            <p:ph idx="1"/>
          </p:nvPr>
        </p:nvSpPr>
        <p:spPr>
          <a:xfrm>
            <a:off x="4581236" y="4959926"/>
            <a:ext cx="7001164" cy="1364673"/>
          </a:xfrm>
        </p:spPr>
        <p:txBody>
          <a:bodyPr/>
          <a:lstStyle/>
          <a:p>
            <a:pPr marL="0" indent="0">
              <a:buNone/>
            </a:pPr>
            <a:r>
              <a:rPr lang="ru-RU" b="1" dirty="0" smtClean="0">
                <a:solidFill>
                  <a:srgbClr val="002060"/>
                </a:solidFill>
                <a:latin typeface="Times New Roman" panose="02020603050405020304" pitchFamily="18" charset="0"/>
                <a:cs typeface="Times New Roman" panose="02020603050405020304" pitchFamily="18" charset="0"/>
              </a:rPr>
              <a:t> Потребность </a:t>
            </a:r>
            <a:r>
              <a:rPr lang="ru-RU" b="1" dirty="0">
                <a:solidFill>
                  <a:srgbClr val="002060"/>
                </a:solidFill>
                <a:latin typeface="Times New Roman" panose="02020603050405020304" pitchFamily="18" charset="0"/>
                <a:cs typeface="Times New Roman" panose="02020603050405020304" pitchFamily="18" charset="0"/>
              </a:rPr>
              <a:t>в изобретательстве была всегда у человечества.</a:t>
            </a:r>
          </a:p>
        </p:txBody>
      </p:sp>
      <p:pic>
        <p:nvPicPr>
          <p:cNvPr id="5122" name="Picture 2" descr="Жан Мари Гюй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64" y="1007330"/>
            <a:ext cx="2992581" cy="4183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148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69456"/>
            <a:ext cx="10972800" cy="785090"/>
          </a:xfrm>
        </p:spPr>
        <p:txBody>
          <a:bodyPr>
            <a:normAutofit/>
          </a:bodyPr>
          <a:lstStyle/>
          <a:p>
            <a:pPr algn="ctr"/>
            <a:r>
              <a:rPr lang="ru-RU" sz="4000" b="1" dirty="0">
                <a:ln w="22225">
                  <a:solidFill>
                    <a:schemeClr val="accent2"/>
                  </a:solidFill>
                  <a:prstDash val="solid"/>
                </a:ln>
                <a:solidFill>
                  <a:srgbClr val="C00000"/>
                </a:solidFill>
              </a:rPr>
              <a:t>П</a:t>
            </a:r>
            <a:r>
              <a:rPr lang="ru-RU" sz="4000" b="1" dirty="0" smtClean="0">
                <a:ln w="22225">
                  <a:solidFill>
                    <a:schemeClr val="accent2"/>
                  </a:solidFill>
                  <a:prstDash val="solid"/>
                </a:ln>
                <a:solidFill>
                  <a:srgbClr val="C00000"/>
                </a:solidFill>
              </a:rPr>
              <a:t>ервый испытатель </a:t>
            </a:r>
            <a:r>
              <a:rPr lang="ru-RU" sz="4000" b="1" dirty="0">
                <a:ln w="22225">
                  <a:solidFill>
                    <a:schemeClr val="accent2"/>
                  </a:solidFill>
                  <a:prstDash val="solid"/>
                </a:ln>
                <a:solidFill>
                  <a:srgbClr val="C00000"/>
                </a:solidFill>
              </a:rPr>
              <a:t>в аэродинамике</a:t>
            </a:r>
          </a:p>
        </p:txBody>
      </p:sp>
      <p:sp>
        <p:nvSpPr>
          <p:cNvPr id="3" name="Содержимое 2"/>
          <p:cNvSpPr>
            <a:spLocks noGrp="1"/>
          </p:cNvSpPr>
          <p:nvPr>
            <p:ph idx="1"/>
          </p:nvPr>
        </p:nvSpPr>
        <p:spPr>
          <a:xfrm>
            <a:off x="609600" y="1754909"/>
            <a:ext cx="10972800" cy="4569691"/>
          </a:xfrm>
        </p:spPr>
        <p:txBody>
          <a:bodyPr/>
          <a:lstStyle/>
          <a:p>
            <a:pPr marL="0" indent="0">
              <a:buNone/>
            </a:pPr>
            <a:r>
              <a:rPr lang="ru-RU" dirty="0" smtClean="0">
                <a:solidFill>
                  <a:srgbClr val="002060"/>
                </a:solidFill>
              </a:rPr>
              <a:t>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872 г. Аббас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размышляя над сурой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Мульк</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 наблюдая за птицами (они ведь летят только с помощью крыльев)сказал что человек может летать, он долго думал и создал схему крыла, соединил воском перья и прыгнул со скалы, он пролетел немного, но плохо соединённые перья начали отрываться, и он упав разбился насмерть. Он явился первым испытателем в аэродинамике, и сделал первый шаг в эту науку.</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44920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00" y="157019"/>
            <a:ext cx="10871200" cy="969817"/>
          </a:xfrm>
        </p:spPr>
        <p:txBody>
          <a:bodyPr>
            <a:normAutofit/>
          </a:bodyPr>
          <a:lstStyle/>
          <a:p>
            <a:pPr algn="ct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Древнее </a:t>
            </a: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пособие по аэронавтике</a:t>
            </a:r>
          </a:p>
        </p:txBody>
      </p:sp>
      <p:sp>
        <p:nvSpPr>
          <p:cNvPr id="3" name="Содержимое 2"/>
          <p:cNvSpPr>
            <a:spLocks noGrp="1"/>
          </p:cNvSpPr>
          <p:nvPr>
            <p:ph idx="1"/>
          </p:nvPr>
        </p:nvSpPr>
        <p:spPr>
          <a:xfrm>
            <a:off x="609600" y="1422401"/>
            <a:ext cx="10972800" cy="5209308"/>
          </a:xfrm>
        </p:spPr>
        <p:txBody>
          <a:bodyPr>
            <a:normAutofit fontScale="92500" lnSpcReduction="20000"/>
          </a:bodyPr>
          <a:lstStyle/>
          <a:p>
            <a:pPr marL="0" indent="0">
              <a:buNone/>
            </a:pPr>
            <a:r>
              <a:rPr lang="ru-RU" b="1" dirty="0" smtClean="0">
                <a:ln w="22225">
                  <a:solidFill>
                    <a:schemeClr val="accent2"/>
                  </a:solidFill>
                  <a:prstDash val="solid"/>
                </a:ln>
                <a:solidFill>
                  <a:srgbClr val="002060"/>
                </a:solidFill>
              </a:rPr>
              <a:t>Индийский индолог и историк </a:t>
            </a:r>
            <a:r>
              <a:rPr lang="ru-RU" b="1" dirty="0" err="1" smtClean="0">
                <a:ln w="22225">
                  <a:solidFill>
                    <a:schemeClr val="accent2"/>
                  </a:solidFill>
                  <a:prstDash val="solid"/>
                </a:ln>
                <a:solidFill>
                  <a:srgbClr val="002060"/>
                </a:solidFill>
              </a:rPr>
              <a:t>Вишнампет</a:t>
            </a:r>
            <a:r>
              <a:rPr lang="ru-RU" b="1" dirty="0" smtClean="0">
                <a:ln w="22225">
                  <a:solidFill>
                    <a:schemeClr val="accent2"/>
                  </a:solidFill>
                  <a:prstDash val="solid"/>
                </a:ln>
                <a:solidFill>
                  <a:srgbClr val="002060"/>
                </a:solidFill>
              </a:rPr>
              <a:t> </a:t>
            </a:r>
            <a:r>
              <a:rPr lang="ru-RU" b="1" dirty="0" err="1" smtClean="0">
                <a:ln w="22225">
                  <a:solidFill>
                    <a:schemeClr val="accent2"/>
                  </a:solidFill>
                  <a:prstDash val="solid"/>
                </a:ln>
                <a:solidFill>
                  <a:srgbClr val="002060"/>
                </a:solidFill>
              </a:rPr>
              <a:t>Дикшитар</a:t>
            </a:r>
            <a:r>
              <a:rPr lang="ru-RU" b="1" dirty="0" smtClean="0">
                <a:ln w="22225">
                  <a:solidFill>
                    <a:schemeClr val="accent2"/>
                  </a:solidFill>
                  <a:prstDash val="solid"/>
                </a:ln>
                <a:solidFill>
                  <a:srgbClr val="002060"/>
                </a:solidFill>
              </a:rPr>
              <a:t> в своей книге «</a:t>
            </a:r>
            <a:r>
              <a:rPr lang="ru-RU" b="1" dirty="0" err="1" smtClean="0">
                <a:ln w="22225">
                  <a:solidFill>
                    <a:schemeClr val="accent2"/>
                  </a:solidFill>
                  <a:prstDash val="solid"/>
                </a:ln>
                <a:solidFill>
                  <a:srgbClr val="002060"/>
                </a:solidFill>
              </a:rPr>
              <a:t>Warfare</a:t>
            </a:r>
            <a:r>
              <a:rPr lang="ru-RU" b="1" dirty="0" smtClean="0">
                <a:ln w="22225">
                  <a:solidFill>
                    <a:schemeClr val="accent2"/>
                  </a:solidFill>
                  <a:prstDash val="solid"/>
                </a:ln>
                <a:solidFill>
                  <a:srgbClr val="002060"/>
                </a:solidFill>
              </a:rPr>
              <a:t> </a:t>
            </a:r>
            <a:r>
              <a:rPr lang="ru-RU" b="1" dirty="0" err="1" smtClean="0">
                <a:ln w="22225">
                  <a:solidFill>
                    <a:schemeClr val="accent2"/>
                  </a:solidFill>
                  <a:prstDash val="solid"/>
                </a:ln>
                <a:solidFill>
                  <a:srgbClr val="002060"/>
                </a:solidFill>
              </a:rPr>
              <a:t>in</a:t>
            </a:r>
            <a:r>
              <a:rPr lang="ru-RU" b="1" dirty="0" smtClean="0">
                <a:ln w="22225">
                  <a:solidFill>
                    <a:schemeClr val="accent2"/>
                  </a:solidFill>
                  <a:prstDash val="solid"/>
                </a:ln>
                <a:solidFill>
                  <a:srgbClr val="002060"/>
                </a:solidFill>
              </a:rPr>
              <a:t> </a:t>
            </a:r>
            <a:r>
              <a:rPr lang="ru-RU" b="1" dirty="0" err="1" smtClean="0">
                <a:ln w="22225">
                  <a:solidFill>
                    <a:schemeClr val="accent2"/>
                  </a:solidFill>
                  <a:prstDash val="solid"/>
                </a:ln>
                <a:solidFill>
                  <a:srgbClr val="002060"/>
                </a:solidFill>
              </a:rPr>
              <a:t>Ancient</a:t>
            </a:r>
            <a:r>
              <a:rPr lang="ru-RU" b="1" dirty="0" smtClean="0">
                <a:ln w="22225">
                  <a:solidFill>
                    <a:schemeClr val="accent2"/>
                  </a:solidFill>
                  <a:prstDash val="solid"/>
                </a:ln>
                <a:solidFill>
                  <a:srgbClr val="002060"/>
                </a:solidFill>
              </a:rPr>
              <a:t> </a:t>
            </a:r>
            <a:r>
              <a:rPr lang="ru-RU" b="1" dirty="0" err="1" smtClean="0">
                <a:ln w="22225">
                  <a:solidFill>
                    <a:schemeClr val="accent2"/>
                  </a:solidFill>
                  <a:prstDash val="solid"/>
                </a:ln>
                <a:solidFill>
                  <a:srgbClr val="002060"/>
                </a:solidFill>
              </a:rPr>
              <a:t>India</a:t>
            </a:r>
            <a:r>
              <a:rPr lang="ru-RU" b="1" dirty="0" smtClean="0">
                <a:ln w="22225">
                  <a:solidFill>
                    <a:schemeClr val="accent2"/>
                  </a:solidFill>
                  <a:prstDash val="solid"/>
                </a:ln>
                <a:solidFill>
                  <a:srgbClr val="002060"/>
                </a:solidFill>
              </a:rPr>
              <a:t>» («Войны в Древней Индии») говорит об использовании </a:t>
            </a:r>
            <a:r>
              <a:rPr lang="ru-RU" b="1" dirty="0" err="1" smtClean="0">
                <a:ln w="22225">
                  <a:solidFill>
                    <a:schemeClr val="accent2"/>
                  </a:solidFill>
                  <a:prstDash val="solid"/>
                </a:ln>
                <a:solidFill>
                  <a:srgbClr val="002060"/>
                </a:solidFill>
              </a:rPr>
              <a:t>виманов</a:t>
            </a:r>
            <a:r>
              <a:rPr lang="ru-RU" b="1" dirty="0" smtClean="0">
                <a:ln w="22225">
                  <a:solidFill>
                    <a:schemeClr val="accent2"/>
                  </a:solidFill>
                  <a:prstDash val="solid"/>
                </a:ln>
                <a:solidFill>
                  <a:srgbClr val="002060"/>
                </a:solidFill>
              </a:rPr>
              <a:t> в древнеиндийских войнах и утверждает, что </a:t>
            </a:r>
            <a:r>
              <a:rPr lang="ru-RU" b="1" dirty="0" err="1" smtClean="0">
                <a:ln w="22225">
                  <a:solidFill>
                    <a:schemeClr val="accent2"/>
                  </a:solidFill>
                  <a:prstDash val="solid"/>
                </a:ln>
                <a:solidFill>
                  <a:srgbClr val="002060"/>
                </a:solidFill>
              </a:rPr>
              <a:t>виманы</a:t>
            </a:r>
            <a:r>
              <a:rPr lang="ru-RU" b="1" dirty="0" smtClean="0">
                <a:ln w="22225">
                  <a:solidFill>
                    <a:schemeClr val="accent2"/>
                  </a:solidFill>
                  <a:prstDash val="solid"/>
                </a:ln>
                <a:solidFill>
                  <a:srgbClr val="002060"/>
                </a:solidFill>
              </a:rPr>
              <a:t> вовсе не были мифическими объектами, но реально существовавшими летательными аппаратами, «вкладом Индии в развитие науки аэронавтики».  В 1952 году, во время всеобщего увлечения инопланетной тематикой, в Индии был опубликован текст «</a:t>
            </a:r>
            <a:r>
              <a:rPr lang="ru-RU" b="1" dirty="0" err="1" smtClean="0">
                <a:ln w="22225">
                  <a:solidFill>
                    <a:schemeClr val="accent2"/>
                  </a:solidFill>
                  <a:prstDash val="solid"/>
                </a:ln>
                <a:solidFill>
                  <a:srgbClr val="002060"/>
                </a:solidFill>
              </a:rPr>
              <a:t>Виманики</a:t>
            </a:r>
            <a:r>
              <a:rPr lang="ru-RU" b="1" dirty="0" smtClean="0">
                <a:ln w="22225">
                  <a:solidFill>
                    <a:schemeClr val="accent2"/>
                  </a:solidFill>
                  <a:prstDash val="solid"/>
                </a:ln>
                <a:solidFill>
                  <a:srgbClr val="002060"/>
                </a:solidFill>
              </a:rPr>
              <a:t>», которая выдавалась за древнее пособие по аэронавтике и приписывалась самому </a:t>
            </a:r>
            <a:r>
              <a:rPr lang="ru-RU" b="1" dirty="0" err="1" smtClean="0">
                <a:ln w="22225">
                  <a:solidFill>
                    <a:schemeClr val="accent2"/>
                  </a:solidFill>
                  <a:prstDash val="solid"/>
                </a:ln>
                <a:solidFill>
                  <a:srgbClr val="002060"/>
                </a:solidFill>
              </a:rPr>
              <a:t>Бхарадвадже</a:t>
            </a:r>
            <a:r>
              <a:rPr lang="ru-RU" b="1" dirty="0" smtClean="0">
                <a:ln w="22225">
                  <a:solidFill>
                    <a:schemeClr val="accent2"/>
                  </a:solidFill>
                  <a:prstDash val="solid"/>
                </a:ln>
                <a:solidFill>
                  <a:srgbClr val="002060"/>
                </a:solidFill>
              </a:rPr>
              <a:t>. Несмотря на очевидность этой мистификации, обсуждение </a:t>
            </a:r>
            <a:r>
              <a:rPr lang="ru-RU" b="1" dirty="0" err="1" smtClean="0">
                <a:ln w="22225">
                  <a:solidFill>
                    <a:schemeClr val="accent2"/>
                  </a:solidFill>
                  <a:prstDash val="solid"/>
                </a:ln>
                <a:solidFill>
                  <a:srgbClr val="002060"/>
                </a:solidFill>
              </a:rPr>
              <a:t>виман</a:t>
            </a:r>
            <a:r>
              <a:rPr lang="ru-RU" b="1" dirty="0" smtClean="0">
                <a:ln w="22225">
                  <a:solidFill>
                    <a:schemeClr val="accent2"/>
                  </a:solidFill>
                  <a:prstDash val="solid"/>
                </a:ln>
                <a:solidFill>
                  <a:srgbClr val="002060"/>
                </a:solidFill>
              </a:rPr>
              <a:t> как свидетельства высокого уровня древнеиндийской цивилизации и её предполагаемых контактов с внеземными цивилизациями по сей день остаётся излюбленной темой уфологической литературы.</a:t>
            </a:r>
            <a:br>
              <a:rPr lang="ru-RU" b="1" dirty="0" smtClean="0">
                <a:ln w="22225">
                  <a:solidFill>
                    <a:schemeClr val="accent2"/>
                  </a:solidFill>
                  <a:prstDash val="solid"/>
                </a:ln>
                <a:solidFill>
                  <a:srgbClr val="002060"/>
                </a:solidFill>
              </a:rPr>
            </a:br>
            <a:r>
              <a:rPr lang="ru-RU" b="1" dirty="0" smtClean="0">
                <a:ln w="22225">
                  <a:solidFill>
                    <a:schemeClr val="accent2"/>
                  </a:solidFill>
                  <a:prstDash val="solid"/>
                </a:ln>
                <a:solidFill>
                  <a:srgbClr val="002060"/>
                </a:solidFill>
              </a:rPr>
              <a:t/>
            </a:r>
            <a:br>
              <a:rPr lang="ru-RU" b="1" dirty="0" smtClean="0">
                <a:ln w="22225">
                  <a:solidFill>
                    <a:schemeClr val="accent2"/>
                  </a:solidFill>
                  <a:prstDash val="solid"/>
                </a:ln>
                <a:solidFill>
                  <a:srgbClr val="002060"/>
                </a:solidFill>
              </a:rPr>
            </a:br>
            <a:r>
              <a:rPr lang="ru-RU" dirty="0" smtClean="0"/>
              <a:t/>
            </a:r>
            <a:br>
              <a:rPr lang="ru-RU" dirty="0" smtClean="0"/>
            </a:br>
            <a:endParaRPr lang="ru-RU" dirty="0"/>
          </a:p>
        </p:txBody>
      </p:sp>
    </p:spTree>
    <p:extLst>
      <p:ext uri="{BB962C8B-B14F-4D97-AF65-F5344CB8AC3E}">
        <p14:creationId xmlns:p14="http://schemas.microsoft.com/office/powerpoint/2010/main" val="196144528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0364"/>
            <a:ext cx="10972800" cy="711200"/>
          </a:xfrm>
        </p:spPr>
        <p:txBody>
          <a:bodyPr>
            <a:normAutofit/>
          </a:bodyPr>
          <a:lstStyle/>
          <a:p>
            <a:pPr algn="ct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Абу-л-</a:t>
            </a:r>
            <a:r>
              <a:rPr lang="ru-RU"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Касим</a:t>
            </a: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`Аббас ибн </a:t>
            </a:r>
            <a:r>
              <a:rPr lang="ru-RU"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Фирнас</a:t>
            </a: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ru-RU"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ат-Такурунни</a:t>
            </a:r>
            <a:endPar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09600" y="1588655"/>
            <a:ext cx="10972800" cy="4735945"/>
          </a:xfrm>
        </p:spPr>
        <p:txBody>
          <a:bodyPr>
            <a:normAutofit fontScale="92500" lnSpcReduction="10000"/>
          </a:bodyPr>
          <a:lstStyle/>
          <a:p>
            <a:pPr marL="0" indent="0">
              <a:buNone/>
            </a:pP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Абу-л-</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Касим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Аббас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Фирнас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ат-Такурунни</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- 887) - андалусский поэт, астролог и естествоиспытатель. По происхождению бербер. Родился в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Ронде</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(Испания). Работал в Кордове придворным поэтом и астрологом эмиров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Абд</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ал-Рахмана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II 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Мухаммада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I, был прозван "мудрецом Андалусии"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хаким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ал-Андалус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Фирнас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известен прежде всего своими изобретениями и деятельностью по распространению восточной науки в западном мире. Он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сконструировал планетарий и армиллярную сферу</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ему приписывают также изобретение оригинального прибора для измерения времени, опыты по изготовлению стекла и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успешную попытку полёта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Сочинения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Фирнас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до наших дней не дошли.</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честь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назван лунный кратер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Ibn</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Firnas</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Опять данные говорят о печальном конце изобретателя- он погиб при испытаниях парящей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птицеподобной машины</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62102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09600" y="341745"/>
            <a:ext cx="10972800" cy="5982855"/>
          </a:xfrm>
        </p:spPr>
        <p:txBody>
          <a:bodyPr>
            <a:normAutofit/>
          </a:bodyPr>
          <a:lstStyle/>
          <a:p>
            <a:pPr algn="ctr"/>
            <a:r>
              <a:rPr lang="ru-RU"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Ахмет</a:t>
            </a: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ru-RU"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Челеби</a:t>
            </a: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ru-RU"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Хезафрен</a:t>
            </a: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 полёт через Босфор в 1630 году</a:t>
            </a:r>
            <a:endPar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pic>
        <p:nvPicPr>
          <p:cNvPr id="82946" name="Picture 2" descr="https://sun9-4.userapi.com/c1369/u19710042/98308399/x_30155e5f.jpg"/>
          <p:cNvPicPr>
            <a:picLocks noChangeAspect="1" noChangeArrowheads="1"/>
          </p:cNvPicPr>
          <p:nvPr/>
        </p:nvPicPr>
        <p:blipFill>
          <a:blip r:embed="rId2" cstate="print"/>
          <a:srcRect/>
          <a:stretch>
            <a:fillRect/>
          </a:stretch>
        </p:blipFill>
        <p:spPr bwMode="auto">
          <a:xfrm>
            <a:off x="2373745" y="1692476"/>
            <a:ext cx="7592291" cy="4896710"/>
          </a:xfrm>
          <a:prstGeom prst="rect">
            <a:avLst/>
          </a:prstGeom>
          <a:noFill/>
        </p:spPr>
      </p:pic>
    </p:spTree>
    <p:extLst>
      <p:ext uri="{BB962C8B-B14F-4D97-AF65-F5344CB8AC3E}">
        <p14:creationId xmlns:p14="http://schemas.microsoft.com/office/powerpoint/2010/main" val="392959420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4908" y="175492"/>
            <a:ext cx="7638473" cy="1366982"/>
          </a:xfrm>
        </p:spPr>
        <p:txBody>
          <a:bodyPr>
            <a:normAutofit/>
          </a:bodyPr>
          <a:lstStyle/>
          <a:p>
            <a:r>
              <a:rPr lang="ru-RU" sz="4000" b="1" dirty="0">
                <a:ln w="22225">
                  <a:solidFill>
                    <a:schemeClr val="accent2"/>
                  </a:solidFill>
                  <a:prstDash val="solid"/>
                </a:ln>
                <a:solidFill>
                  <a:srgbClr val="C00000"/>
                </a:solidFill>
              </a:rPr>
              <a:t>Аббас ибн </a:t>
            </a:r>
            <a:r>
              <a:rPr lang="ru-RU" sz="4000" b="1" dirty="0" err="1">
                <a:ln w="22225">
                  <a:solidFill>
                    <a:schemeClr val="accent2"/>
                  </a:solidFill>
                  <a:prstDash val="solid"/>
                </a:ln>
                <a:solidFill>
                  <a:srgbClr val="C00000"/>
                </a:solidFill>
              </a:rPr>
              <a:t>Фарнас</a:t>
            </a:r>
            <a:r>
              <a:rPr lang="ru-RU" sz="4000" b="1" dirty="0">
                <a:ln w="22225">
                  <a:solidFill>
                    <a:schemeClr val="accent2"/>
                  </a:solidFill>
                  <a:prstDash val="solid"/>
                </a:ln>
                <a:solidFill>
                  <a:srgbClr val="C00000"/>
                </a:solidFill>
              </a:rPr>
              <a:t> - первый дельтапланерист</a:t>
            </a:r>
          </a:p>
        </p:txBody>
      </p:sp>
      <p:sp>
        <p:nvSpPr>
          <p:cNvPr id="3" name="Содержимое 2"/>
          <p:cNvSpPr>
            <a:spLocks noGrp="1"/>
          </p:cNvSpPr>
          <p:nvPr>
            <p:ph idx="1"/>
          </p:nvPr>
        </p:nvSpPr>
        <p:spPr>
          <a:xfrm>
            <a:off x="3870036" y="1662545"/>
            <a:ext cx="7924800" cy="4662055"/>
          </a:xfrm>
        </p:spPr>
        <p:txBody>
          <a:bodyPr>
            <a:normAutofit fontScale="85000" lnSpcReduction="20000"/>
          </a:bodyPr>
          <a:lstStyle/>
          <a:p>
            <a:pPr marL="0" indent="0">
              <a:buNone/>
            </a:pP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Памятник в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Багдаде.Совершил</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полёты- парашютные спуски в 852 году с мечети в Кордове. Минарет Большой Мечети в Кордове. В 852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Фирнас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сообщил о том, что спрыгнул с этой мечети с аппаратом, похожим на парашют и приземлился, получив незначительные травмы.</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мусульманской Испании во время правления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Омейядов</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 Кордовском халифате зарегистрировано несколько попыток полёта арабского учёного и изобретателя Аббаса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Фарнаса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(его латинизированное имя — «Армен Фирман», В 852 он сделал крылья из ткани, натянутой на деревянные распорки. С этим похожим на зонтик аппаратом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Аббас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спрыгнул из минарета Великой Мечети в Кордове — в то время как он не смог лететь, его аппарат замедлил его падение, и он упал, получив незначительные травмы. Его устройство, как полагают, явилось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прообразом современного парашюта.</a:t>
            </a:r>
            <a:endParaRPr lang="ru-RU" b="1"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3490" name="Picture 2" descr="https://sun9-20.userapi.com/c1369/u19710042/98308399/x_a3f326d1.jpg"/>
          <p:cNvPicPr>
            <a:picLocks noChangeAspect="1" noChangeArrowheads="1"/>
          </p:cNvPicPr>
          <p:nvPr/>
        </p:nvPicPr>
        <p:blipFill>
          <a:blip r:embed="rId2" cstate="print"/>
          <a:srcRect/>
          <a:stretch>
            <a:fillRect/>
          </a:stretch>
        </p:blipFill>
        <p:spPr bwMode="auto">
          <a:xfrm>
            <a:off x="147783" y="1403927"/>
            <a:ext cx="3656060" cy="3879273"/>
          </a:xfrm>
          <a:prstGeom prst="rect">
            <a:avLst/>
          </a:prstGeom>
          <a:noFill/>
        </p:spPr>
      </p:pic>
    </p:spTree>
    <p:extLst>
      <p:ext uri="{BB962C8B-B14F-4D97-AF65-F5344CB8AC3E}">
        <p14:creationId xmlns:p14="http://schemas.microsoft.com/office/powerpoint/2010/main" val="113132858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41745"/>
            <a:ext cx="10972800" cy="822037"/>
          </a:xfrm>
        </p:spPr>
        <p:txBody>
          <a:bodyPr>
            <a:normAutofit/>
          </a:bodyPr>
          <a:lstStyle/>
          <a:p>
            <a:pPr algn="ct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Двадцать пять лет </a:t>
            </a: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спустя…</a:t>
            </a:r>
            <a:endPar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09600" y="1274618"/>
            <a:ext cx="10972800" cy="4738255"/>
          </a:xfrm>
        </p:spPr>
        <p:txBody>
          <a:bodyPr>
            <a:normAutofit lnSpcReduction="10000"/>
          </a:bodyPr>
          <a:lstStyle/>
          <a:p>
            <a:pPr marL="0" indent="0">
              <a:buNone/>
            </a:pPr>
            <a:r>
              <a:rPr lang="ru-RU" dirty="0" smtClean="0"/>
              <a:t> </a:t>
            </a:r>
            <a:r>
              <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разработал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улучшенный проект</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который включал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первые поверхности управления полётом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Он взял этот каркас с крыльями, который, вероятно,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был первым дельтапланом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 спустился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 маленького холма, и, очевидно управляя им,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продержался в воздухе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течение достаточно долгого времени, по некоторым подсчётам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целых десять минут</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Это было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первой попыткой управляемого полёта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поскольку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он мог изменять его высоту и направление</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так как он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возвратился туда, откуда начал путь</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После успешного возвращения к отправной точке, он в конечном счёте упал на землю, и сказал позднее, что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приземление можно улучшить, сделав хвостовую часть.</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48203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0764" y="704088"/>
            <a:ext cx="6511636" cy="1143000"/>
          </a:xfrm>
        </p:spPr>
        <p:txBody>
          <a:bodyPr>
            <a:normAutofit fontScale="90000"/>
          </a:bodyPr>
          <a:lstStyle/>
          <a:p>
            <a:r>
              <a:rPr lang="ru-RU" sz="4000" b="1" dirty="0" smtClean="0">
                <a:ln w="22225">
                  <a:solidFill>
                    <a:schemeClr val="accent2"/>
                  </a:solidFill>
                  <a:prstDash val="solid"/>
                </a:ln>
                <a:solidFill>
                  <a:srgbClr val="C00000"/>
                </a:solidFill>
              </a:rPr>
              <a:t>Взлететь  </a:t>
            </a:r>
            <a:r>
              <a:rPr lang="ru-RU" sz="4000" b="1" dirty="0">
                <a:ln w="22225">
                  <a:solidFill>
                    <a:schemeClr val="accent2"/>
                  </a:solidFill>
                  <a:prstDash val="solid"/>
                </a:ln>
                <a:solidFill>
                  <a:srgbClr val="C00000"/>
                </a:solidFill>
              </a:rPr>
              <a:t>с помощью </a:t>
            </a:r>
            <a:r>
              <a:rPr lang="ru-RU" sz="4000" b="1" dirty="0" smtClean="0">
                <a:ln w="22225">
                  <a:solidFill>
                    <a:schemeClr val="accent2"/>
                  </a:solidFill>
                  <a:prstDash val="solid"/>
                </a:ln>
                <a:solidFill>
                  <a:srgbClr val="C00000"/>
                </a:solidFill>
              </a:rPr>
              <a:t>крыльев…</a:t>
            </a:r>
            <a:endParaRPr lang="ru-RU" sz="4000" b="1" dirty="0">
              <a:ln w="22225">
                <a:solidFill>
                  <a:schemeClr val="accent2"/>
                </a:solidFill>
                <a:prstDash val="solid"/>
              </a:ln>
              <a:solidFill>
                <a:srgbClr val="C00000"/>
              </a:solidFill>
            </a:endParaRPr>
          </a:p>
        </p:txBody>
      </p:sp>
      <p:sp>
        <p:nvSpPr>
          <p:cNvPr id="3" name="Содержимое 2"/>
          <p:cNvSpPr>
            <a:spLocks noGrp="1"/>
          </p:cNvSpPr>
          <p:nvPr>
            <p:ph idx="1"/>
          </p:nvPr>
        </p:nvSpPr>
        <p:spPr>
          <a:xfrm>
            <a:off x="5938982" y="2041236"/>
            <a:ext cx="5643418" cy="4283364"/>
          </a:xfrm>
        </p:spPr>
        <p:txBody>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Мечеть в Кордове, с которой начал свой полёт АББАС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фАРНАС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 852 году Аббас ибн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Firmas</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врач, пытался взлететь  с помощью крыльев в Андалузии. Он покрыл себя перьями … Стремясь к земле, как птица, он потерял равновесие и стабильность и упал на землю…</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8610" name="Picture 2" descr="https://sun9-45.userapi.com/c1369/u19710042/98308399/x_99ced9c5.jpg"/>
          <p:cNvPicPr>
            <a:picLocks noChangeAspect="1" noChangeArrowheads="1"/>
          </p:cNvPicPr>
          <p:nvPr/>
        </p:nvPicPr>
        <p:blipFill>
          <a:blip r:embed="rId2" cstate="print"/>
          <a:srcRect/>
          <a:stretch>
            <a:fillRect/>
          </a:stretch>
        </p:blipFill>
        <p:spPr bwMode="auto">
          <a:xfrm>
            <a:off x="519607" y="704088"/>
            <a:ext cx="4290187" cy="5724235"/>
          </a:xfrm>
          <a:prstGeom prst="rect">
            <a:avLst/>
          </a:prstGeom>
          <a:noFill/>
        </p:spPr>
      </p:pic>
    </p:spTree>
    <p:extLst>
      <p:ext uri="{BB962C8B-B14F-4D97-AF65-F5344CB8AC3E}">
        <p14:creationId xmlns:p14="http://schemas.microsoft.com/office/powerpoint/2010/main" val="117235313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67856"/>
            <a:ext cx="10972800" cy="812800"/>
          </a:xfrm>
        </p:spPr>
        <p:txBody>
          <a:bodyPr>
            <a:normAutofit/>
          </a:bodyPr>
          <a:lstStyle/>
          <a:p>
            <a:pPr algn="ct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Воздушные </a:t>
            </a: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лодки</a:t>
            </a:r>
          </a:p>
        </p:txBody>
      </p:sp>
      <p:sp>
        <p:nvSpPr>
          <p:cNvPr id="3" name="Содержимое 2"/>
          <p:cNvSpPr>
            <a:spLocks noGrp="1"/>
          </p:cNvSpPr>
          <p:nvPr>
            <p:ph idx="1"/>
          </p:nvPr>
        </p:nvSpPr>
        <p:spPr>
          <a:xfrm>
            <a:off x="609600" y="1311564"/>
            <a:ext cx="10972800" cy="3463636"/>
          </a:xfrm>
        </p:spPr>
        <p:txBody>
          <a:bodyPr/>
          <a:lstStyle/>
          <a:p>
            <a:pPr marL="0" indent="0">
              <a:buNone/>
            </a:pP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1775</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Galien</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описывает свои воздушные лодки, в 1755 году, в своей маленькой работе ", Искусство плавания в воздухе. Его проект был самый необычный, и ее смелости только равнялись на серьезность повествования. По его словам, атмосфера состоит из двух горизонтальных слоев, верхний из которых гораздо легче, чем нижние. </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95677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2254" y="360218"/>
            <a:ext cx="7860145" cy="1034473"/>
          </a:xfrm>
        </p:spPr>
        <p:txBody>
          <a:bodyPr>
            <a:normAutofit/>
          </a:bodyPr>
          <a:lstStyle/>
          <a:p>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Истории воздухоплавания</a:t>
            </a:r>
          </a:p>
        </p:txBody>
      </p:sp>
      <p:sp>
        <p:nvSpPr>
          <p:cNvPr id="3" name="Содержимое 2"/>
          <p:cNvSpPr>
            <a:spLocks noGrp="1"/>
          </p:cNvSpPr>
          <p:nvPr>
            <p:ph idx="1"/>
          </p:nvPr>
        </p:nvSpPr>
        <p:spPr>
          <a:xfrm>
            <a:off x="3500582" y="1754910"/>
            <a:ext cx="8081818" cy="4569690"/>
          </a:xfrm>
        </p:spPr>
        <p:txBody>
          <a:bodyPr>
            <a:normAutofit lnSpcReduction="10000"/>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Один пример пересказа этой истории принадлежит французскому историку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Бешерелю</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который в 1850-х годах в своей «Истории воздухоплавания»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описал эксперимент</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основанный на записях Уильяма: Делая крылья, он использовал описание Овидия о таких же крыльях Дедала;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он закрепил их на своих руках и спрыгнул с крыши башни против ветра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Эйлмер</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(также Оливер,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Элмер</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Мальмсберийский</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монах из аббатства, построил себе крылья и "улетел…Результат полёта, как и у всех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предшественнмков</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8850" name="Picture 2" descr="https://sun9-69.userapi.com/c1369/u19710042/98308399/x_87f6c8ba.jpg"/>
          <p:cNvPicPr>
            <a:picLocks noChangeAspect="1" noChangeArrowheads="1"/>
          </p:cNvPicPr>
          <p:nvPr/>
        </p:nvPicPr>
        <p:blipFill>
          <a:blip r:embed="rId2" cstate="print"/>
          <a:srcRect/>
          <a:stretch>
            <a:fillRect/>
          </a:stretch>
        </p:blipFill>
        <p:spPr bwMode="auto">
          <a:xfrm>
            <a:off x="623976" y="518970"/>
            <a:ext cx="2617987" cy="580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488176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656" y="530496"/>
            <a:ext cx="10515600" cy="753360"/>
          </a:xfrm>
        </p:spPr>
        <p:txBody>
          <a:bodyPr>
            <a:normAutofit/>
          </a:bodyPr>
          <a:lstStyle/>
          <a:p>
            <a:pPr algn="ctr"/>
            <a:r>
              <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Как </a:t>
            </a:r>
            <a:r>
              <a:rPr lang="ru-RU" sz="36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и у </a:t>
            </a:r>
            <a:r>
              <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Икара…</a:t>
            </a:r>
            <a:endParaRPr lang="ru-RU" sz="36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369668" y="4525818"/>
            <a:ext cx="6582187" cy="3296300"/>
          </a:xfrm>
        </p:spPr>
        <p:txBody>
          <a:bodyPr>
            <a:normAutofit/>
          </a:bodyPr>
          <a:lstStyle/>
          <a:p>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Однако, как и у Икара, полёт испытателя закончился плачевно. Встроенный в капюшон парашют не раскрылся, и Франц рухнул на землю с 60-метровой высоты. Впоследствии врачи установили, что, вероятнее всего, изобретатель умер ещё в полёте от разрыва сердца.</a:t>
            </a:r>
            <a:endParaRPr lang="ru-RU"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478833" y="1368064"/>
            <a:ext cx="6363855" cy="3477875"/>
          </a:xfrm>
          <a:prstGeom prst="rect">
            <a:avLst/>
          </a:prstGeom>
        </p:spPr>
        <p:txBody>
          <a:bodyPr wrap="square">
            <a:spAutoFit/>
          </a:bodyPr>
          <a:lstStyle/>
          <a:p>
            <a:r>
              <a:rPr lang="ru-RU" sz="2000" b="1" dirty="0" smtClean="0">
                <a:ln w="0"/>
                <a:solidFill>
                  <a:srgbClr val="002060"/>
                </a:solidFill>
                <a:effectLst>
                  <a:outerShdw blurRad="38100" dist="25400" dir="5400000" algn="ctr" rotWithShape="0">
                    <a:srgbClr val="6E747A">
                      <a:alpha val="43000"/>
                    </a:srgbClr>
                  </a:outerShdw>
                </a:effectLst>
              </a:rPr>
              <a:t>Слава Икара, видимо, сильно не давала покоя Францу </a:t>
            </a:r>
            <a:r>
              <a:rPr lang="ru-RU" sz="2000" b="1" dirty="0" err="1" smtClean="0">
                <a:ln w="0"/>
                <a:solidFill>
                  <a:srgbClr val="002060"/>
                </a:solidFill>
                <a:effectLst>
                  <a:outerShdw blurRad="38100" dist="25400" dir="5400000" algn="ctr" rotWithShape="0">
                    <a:srgbClr val="6E747A">
                      <a:alpha val="43000"/>
                    </a:srgbClr>
                  </a:outerShdw>
                </a:effectLst>
              </a:rPr>
              <a:t>Рейхельту</a:t>
            </a:r>
            <a:r>
              <a:rPr lang="ru-RU" sz="2000" b="1" dirty="0" smtClean="0">
                <a:ln w="0"/>
                <a:solidFill>
                  <a:srgbClr val="002060"/>
                </a:solidFill>
                <a:effectLst>
                  <a:outerShdw blurRad="38100" dist="25400" dir="5400000" algn="ctr" rotWithShape="0">
                    <a:srgbClr val="6E747A">
                      <a:alpha val="43000"/>
                    </a:srgbClr>
                  </a:outerShdw>
                </a:effectLst>
              </a:rPr>
              <a:t> – портному из Австрии. В феврале 1912 года он объявил, что изобрел летающий костюм – комбинезон со складным парашютом, и для его испытаний поднялся на Эйфелеву башню. Изначально предполагалось запустить манекен, но в последний момент </a:t>
            </a:r>
            <a:r>
              <a:rPr lang="ru-RU" sz="2000" b="1" dirty="0" err="1" smtClean="0">
                <a:ln w="0"/>
                <a:solidFill>
                  <a:srgbClr val="002060"/>
                </a:solidFill>
                <a:effectLst>
                  <a:outerShdw blurRad="38100" dist="25400" dir="5400000" algn="ctr" rotWithShape="0">
                    <a:srgbClr val="6E747A">
                      <a:alpha val="43000"/>
                    </a:srgbClr>
                  </a:outerShdw>
                </a:effectLst>
              </a:rPr>
              <a:t>Рейхельт</a:t>
            </a:r>
            <a:r>
              <a:rPr lang="ru-RU" sz="2000" b="1" dirty="0" smtClean="0">
                <a:ln w="0"/>
                <a:solidFill>
                  <a:srgbClr val="002060"/>
                </a:solidFill>
                <a:effectLst>
                  <a:outerShdw blurRad="38100" dist="25400" dir="5400000" algn="ctr" rotWithShape="0">
                    <a:srgbClr val="6E747A">
                      <a:alpha val="43000"/>
                    </a:srgbClr>
                  </a:outerShdw>
                </a:effectLst>
              </a:rPr>
              <a:t> объявил, что настолько уверен в своём изобретении, что готов прыгнуть сам – что и было сделано.</a:t>
            </a:r>
          </a:p>
          <a:p>
            <a:endParaRPr lang="ru-RU" sz="2000" dirty="0"/>
          </a:p>
        </p:txBody>
      </p:sp>
      <p:pic>
        <p:nvPicPr>
          <p:cNvPr id="36866" name="Picture 2" descr="https://webpulse.imgsmail.ru/imgpreview?mb=webpulse&amp;key=pulse_cabinet-image-98af5e38-adb0-4021-bc5e-1a3c81254564"/>
          <p:cNvPicPr>
            <a:picLocks noChangeAspect="1" noChangeArrowheads="1"/>
          </p:cNvPicPr>
          <p:nvPr/>
        </p:nvPicPr>
        <p:blipFill>
          <a:blip r:embed="rId2" cstate="print"/>
          <a:srcRect/>
          <a:stretch>
            <a:fillRect/>
          </a:stretch>
        </p:blipFill>
        <p:spPr bwMode="auto">
          <a:xfrm>
            <a:off x="256454" y="1635918"/>
            <a:ext cx="5113212" cy="43053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b="1" dirty="0" smtClean="0">
                <a:ln w="22225">
                  <a:solidFill>
                    <a:schemeClr val="accent2"/>
                  </a:solidFill>
                  <a:prstDash val="solid"/>
                </a:ln>
                <a:solidFill>
                  <a:srgbClr val="FF0000"/>
                </a:solidFill>
                <a:latin typeface="Times New Roman" panose="02020603050405020304" pitchFamily="18" charset="0"/>
                <a:ea typeface="Calibri" panose="020F0502020204030204" pitchFamily="34" charset="0"/>
              </a:rPr>
              <a:t>Мифы </a:t>
            </a:r>
            <a:r>
              <a:rPr lang="ru-RU" sz="5400" b="1" dirty="0">
                <a:ln w="22225">
                  <a:solidFill>
                    <a:schemeClr val="accent2"/>
                  </a:solidFill>
                  <a:prstDash val="solid"/>
                </a:ln>
                <a:solidFill>
                  <a:srgbClr val="FF0000"/>
                </a:solidFill>
                <a:latin typeface="Times New Roman" panose="02020603050405020304" pitchFamily="18" charset="0"/>
                <a:ea typeface="Calibri" panose="020F0502020204030204" pitchFamily="34" charset="0"/>
              </a:rPr>
              <a:t>и легенды о полете человека в небо</a:t>
            </a:r>
            <a:endParaRPr lang="ru-RU" b="1" dirty="0">
              <a:ln w="22225">
                <a:solidFill>
                  <a:schemeClr val="accent2"/>
                </a:solidFill>
                <a:prstDash val="solid"/>
              </a:ln>
              <a:solidFill>
                <a:srgbClr val="FF0000"/>
              </a:solidFill>
            </a:endParaRPr>
          </a:p>
        </p:txBody>
      </p:sp>
      <p:sp>
        <p:nvSpPr>
          <p:cNvPr id="3" name="Содержимое 2"/>
          <p:cNvSpPr>
            <a:spLocks noGrp="1"/>
          </p:cNvSpPr>
          <p:nvPr>
            <p:ph idx="1"/>
          </p:nvPr>
        </p:nvSpPr>
        <p:spPr>
          <a:xfrm>
            <a:off x="258618" y="1935480"/>
            <a:ext cx="11628582" cy="4389120"/>
          </a:xfrm>
        </p:spPr>
        <p:txBody>
          <a:bodyPr>
            <a:normAutofit fontScale="85000" lnSpcReduction="10000"/>
          </a:bodyPr>
          <a:lstStyle/>
          <a:p>
            <a:pPr>
              <a:buNone/>
            </a:pPr>
            <a:r>
              <a:rPr lang="ru-RU" dirty="0" smtClean="0"/>
              <a:t>        </a:t>
            </a:r>
            <a:r>
              <a:rPr lang="ru-RU" b="1" dirty="0" smtClean="0">
                <a:ln w="22225">
                  <a:solidFill>
                    <a:schemeClr val="accent2"/>
                  </a:solidFill>
                  <a:prstDash val="solid"/>
                </a:ln>
                <a:solidFill>
                  <a:srgbClr val="002060"/>
                </a:solidFill>
              </a:rPr>
              <a:t>Мечта </a:t>
            </a:r>
            <a:r>
              <a:rPr lang="ru-RU" b="1" dirty="0">
                <a:ln w="22225">
                  <a:solidFill>
                    <a:schemeClr val="accent2"/>
                  </a:solidFill>
                  <a:prstDash val="solid"/>
                </a:ln>
                <a:solidFill>
                  <a:srgbClr val="002060"/>
                </a:solidFill>
              </a:rPr>
              <a:t>летать. Летать, летать как птицы. Человек всегда мечтал о полёте.</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Из глубины веков дошли до нас сотни легенд, рассказов, сказок о попытках летать. А поскольку эта мечта зачастую казалась вообще несбыточной, то нет ничего удивительного, что человеческая фантазия наделяла крыльями богов, ангелов и прочих небожителей, созданных человеческим воображением. И даже знаменитая баба-яга в русских народных сказках умела летать на метле.</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Что касается богов, то они в фантазии человеческой не только запросто летали, но и жили на небе. Так, например, древние египтяне своего бога солнца Ра изображали непременно крылатым. Мы знаем крылья Сатурна, орла Юпитера, павлинов Юноны, голубей Венеры, крылья Меркурия и крылья, полученные от него в дар Персеем для борьбы с Медузой...</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Крылатые боги были и у многих других народов.</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В целом, идея полета встречается в мифах и легендах практически всех народов, населяющих нашу планету. Давайте вспомним хотя бы некоторые из них.</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86328"/>
            <a:ext cx="10972800" cy="794328"/>
          </a:xfrm>
        </p:spPr>
        <p:txBody>
          <a:bodyPr>
            <a:normAutofit fontScale="90000"/>
          </a:bodyPr>
          <a:lstStyle/>
          <a:p>
            <a:pPr algn="ct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Русские Икары</a:t>
            </a:r>
            <a:endPar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509818" y="1237673"/>
            <a:ext cx="8183418" cy="5126182"/>
          </a:xfrm>
        </p:spPr>
        <p:txBody>
          <a:bodyPr>
            <a:normAutofit fontScale="85000" lnSpcReduction="20000"/>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Князь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Троекуров</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заправлявший в ту пору денежными делами в Москве, велел выдать холопу деньги из государевой казны и назначил день испытания крыльев. Сделаны </a:t>
            </a:r>
            <a:r>
              <a:rPr lang="ru-RU"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они были из слюды и «подобием </a:t>
            </a:r>
            <a:r>
              <a:rPr lang="ru-RU" b="1"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аки</a:t>
            </a:r>
            <a:r>
              <a:rPr lang="ru-RU"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бы птичьи»</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Настал день испытания, и бояре во главе с князем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Троекуровым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собрались в назначенном месте, предвкушая удовольствие увидеть, </a:t>
            </a:r>
            <a:r>
              <a:rPr lang="ru-RU"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как человек парит в поднебесье</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Изобретатель явился </a:t>
            </a:r>
            <a:r>
              <a:rPr lang="ru-RU"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 привязанными к рукам крыльями</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 испытания начались. Но кроме упорных попыток оторваться от земли, присутствующие ничего больше не увидели. </a:t>
            </a:r>
            <a:r>
              <a:rPr lang="ru-RU"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Ожидания не оправдались</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Изобретатель успокоил князя и объяснил неудачу тем, что </a:t>
            </a:r>
            <a:r>
              <a:rPr lang="ru-RU"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крылья вышли слишком тяжелые</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Однако и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новые, из кожи, не позволили ему оправдать ожиданий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собравшихся зрителей. Казенные деньги были, как говорится, выброшены на ветер. «И учинено было изобретателю за то наказание: бить батогами…». Это уже не легенда. Да, несладко жилось русским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Икарам</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53250" name="Picture 2" descr="https://sun9-78.userapi.com/c1369/u19710042/98308399/x_353d0967.jpg"/>
          <p:cNvPicPr>
            <a:picLocks noChangeAspect="1" noChangeArrowheads="1"/>
          </p:cNvPicPr>
          <p:nvPr/>
        </p:nvPicPr>
        <p:blipFill>
          <a:blip r:embed="rId2" cstate="print"/>
          <a:srcRect/>
          <a:stretch>
            <a:fillRect/>
          </a:stretch>
        </p:blipFill>
        <p:spPr bwMode="auto">
          <a:xfrm>
            <a:off x="294435" y="1362678"/>
            <a:ext cx="3335456" cy="4836915"/>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4290" y="304801"/>
            <a:ext cx="9578109" cy="766618"/>
          </a:xfrm>
        </p:spPr>
        <p:txBody>
          <a:bodyPr>
            <a:normAutofit/>
          </a:bodyPr>
          <a:lstStyle/>
          <a:p>
            <a:r>
              <a:rPr lang="ru-RU" sz="36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Русские летописи </a:t>
            </a:r>
            <a:r>
              <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рассказывают…</a:t>
            </a:r>
            <a:endParaRPr lang="ru-RU" sz="36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50983" y="1514764"/>
            <a:ext cx="11499272" cy="4809836"/>
          </a:xfrm>
        </p:spPr>
        <p:txBody>
          <a:bodyPr/>
          <a:lstStyle/>
          <a:p>
            <a:pPr marL="0" indent="0">
              <a:buNone/>
            </a:pPr>
            <a:r>
              <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что в XVI веке «смерд Никитка, боярского сына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Лупатова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холоп», якобы смастерил себе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из дерева и кожи крылья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 даже </a:t>
            </a:r>
            <a:r>
              <a:rPr lang="ru-RU"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 успехом летал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на них вокруг Александровской слободы. Понятно, что такие события мы также относим к легендам</a:t>
            </a:r>
          </a:p>
          <a:p>
            <a:pPr marL="0" indent="0">
              <a:buNone/>
            </a:pP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 поплатился русский Икар Никитка, сын Трофимов, по прозвищу Выводков, за свою смелость головой на плахе. Это надолго отбило охоту всем остальным на Руси подражать Никите. А если кто и помышлял о крыльях, то тайно, чтобы никто не знал – ни цари, ни царевы приспешники…</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92975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34109"/>
            <a:ext cx="10972800" cy="895927"/>
          </a:xfrm>
        </p:spPr>
        <p:txBody>
          <a:bodyPr/>
          <a:lstStyle/>
          <a:p>
            <a:pPr algn="ctr"/>
            <a:r>
              <a:rPr lang="ru-RU" b="1" dirty="0">
                <a:ln w="22225">
                  <a:solidFill>
                    <a:schemeClr val="accent2"/>
                  </a:solidFill>
                  <a:prstDash val="solid"/>
                </a:ln>
                <a:solidFill>
                  <a:srgbClr val="C00000"/>
                </a:solidFill>
              </a:rPr>
              <a:t>Петр I</a:t>
            </a:r>
          </a:p>
        </p:txBody>
      </p:sp>
      <p:sp>
        <p:nvSpPr>
          <p:cNvPr id="3" name="Содержимое 2"/>
          <p:cNvSpPr>
            <a:spLocks noGrp="1"/>
          </p:cNvSpPr>
          <p:nvPr>
            <p:ph idx="1"/>
          </p:nvPr>
        </p:nvSpPr>
        <p:spPr/>
        <p:txBody>
          <a:bodyPr/>
          <a:lstStyle/>
          <a:p>
            <a:pPr marL="0" indent="0">
              <a:buNone/>
            </a:pP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Ему принадлежат прозорливые слова:</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"Не мы, а наши правнуки будут летать по воздуху, аки птицы".</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Историки свидетельствуют, что в 1729 г. в селе Ключ, недалеко от Ряжска, один кузнец сделал крылья и, надевая на проволочный каркас птичьи перья, якобы летел до тех пор, пока не "спустился на кровлю церкви, но поп крылья сжег и его едва не проклял". </a:t>
            </a:r>
          </a:p>
          <a:p>
            <a:pPr marL="0" indent="0">
              <a:buNone/>
            </a:pP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 вот это уже наверное миф.</a:t>
            </a: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1" y="304801"/>
            <a:ext cx="11416144" cy="2133599"/>
          </a:xfrm>
        </p:spPr>
        <p:txBody>
          <a:bodyPr>
            <a:noAutofit/>
          </a:bodyPr>
          <a:lstStyle/>
          <a:p>
            <a:r>
              <a:rPr lang="ru-RU" sz="2400" b="1" dirty="0">
                <a:solidFill>
                  <a:srgbClr val="002060"/>
                </a:solidFill>
                <a:latin typeface="Times New Roman" panose="02020603050405020304" pitchFamily="18" charset="0"/>
                <a:cs typeface="Times New Roman" panose="02020603050405020304" pitchFamily="18" charset="0"/>
              </a:rPr>
              <a:t>Удивительно, что прошли тысячи лет, прежде чем полёты </a:t>
            </a:r>
            <a:r>
              <a:rPr lang="ru-RU" sz="2400" b="1" dirty="0">
                <a:solidFill>
                  <a:srgbClr val="FF0000"/>
                </a:solidFill>
                <a:latin typeface="Times New Roman" panose="02020603050405020304" pitchFamily="18" charset="0"/>
                <a:cs typeface="Times New Roman" panose="02020603050405020304" pitchFamily="18" charset="0"/>
              </a:rPr>
              <a:t>на дельтапланах, т. е., фактически таких же простых летательных аппаратах без двигателя, </a:t>
            </a:r>
            <a:r>
              <a:rPr lang="ru-RU" sz="2400" b="1" dirty="0">
                <a:solidFill>
                  <a:srgbClr val="002060"/>
                </a:solidFill>
                <a:latin typeface="Times New Roman" panose="02020603050405020304" pitchFamily="18" charset="0"/>
                <a:cs typeface="Times New Roman" panose="02020603050405020304" pitchFamily="18" charset="0"/>
              </a:rPr>
              <a:t>как и китайский воздушный змей, стали популярными и получили распространение. Одним из энтузиастов таких полётов стал Отто </a:t>
            </a:r>
            <a:r>
              <a:rPr lang="ru-RU" sz="2400" b="1" dirty="0" err="1">
                <a:solidFill>
                  <a:srgbClr val="002060"/>
                </a:solidFill>
                <a:latin typeface="Times New Roman" panose="02020603050405020304" pitchFamily="18" charset="0"/>
                <a:cs typeface="Times New Roman" panose="02020603050405020304" pitchFamily="18" charset="0"/>
              </a:rPr>
              <a:t>Лилиенталь</a:t>
            </a:r>
            <a:r>
              <a:rPr lang="ru-RU" sz="2400" b="1" dirty="0">
                <a:solidFill>
                  <a:srgbClr val="002060"/>
                </a:solidFill>
                <a:latin typeface="Times New Roman" panose="02020603050405020304" pitchFamily="18" charset="0"/>
                <a:cs typeface="Times New Roman" panose="02020603050405020304" pitchFamily="18" charset="0"/>
              </a:rPr>
              <a:t>, совершивший конце 19 в. более 2000 успешных полётов на планерах собственной конструкции. Он использовал те же материалы, что и китайцы — деревянные прутья и шёлк.</a:t>
            </a:r>
          </a:p>
        </p:txBody>
      </p:sp>
      <p:pic>
        <p:nvPicPr>
          <p:cNvPr id="4098" name="Picture 2" descr="https://i0.wp.com/sibfun.ru/wp-content/uploads/2015/11/f6ee6ee1ea5012527eb331e52a93dfc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8836" y="2438400"/>
            <a:ext cx="5291859" cy="331203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97527" y="5800436"/>
            <a:ext cx="10160000" cy="857671"/>
          </a:xfrm>
          <a:prstGeom prst="rect">
            <a:avLst/>
          </a:prstGeom>
        </p:spPr>
        <p:txBody>
          <a:bodyPr wrap="square">
            <a:spAutoFit/>
          </a:bodyPr>
          <a:lstStyle/>
          <a:p>
            <a:pPr algn="just">
              <a:lnSpc>
                <a:spcPct val="115000"/>
              </a:lnSpc>
              <a:spcAft>
                <a:spcPts val="1000"/>
              </a:spcAft>
              <a:tabLst>
                <a:tab pos="532447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Прием разрешения технического противоречия: объединение.</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532447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Прием разрешения физического противоречия: в пространстве.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65797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218" y="704087"/>
            <a:ext cx="11684000" cy="2214603"/>
          </a:xfrm>
        </p:spPr>
        <p:txBody>
          <a:bodyPr>
            <a:no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Воздушные шары </a:t>
            </a:r>
            <a:r>
              <a:rPr lang="ru-RU" sz="2000" b="1" dirty="0">
                <a:latin typeface="Times New Roman" panose="02020603050405020304" pitchFamily="18" charset="0"/>
                <a:cs typeface="Times New Roman" panose="02020603050405020304" pitchFamily="18" charset="0"/>
              </a:rPr>
              <a:t>имели существенный недостаток — их полёт зависел от направления ветра, поэтому в течение 19 в. не прекращались попытки создать управляемый летательный аппарат с двигателем. Пробовали как варианты с установкой двигателя на воздушный шар, так и с установкой двигателя на планер. Но несмотря на то, что идея управляемого полёта была высказана вскоре после полёта первого воздушного шара, прошло больше ста лет, прежде чем управляемый полёт стал реальностью. Лишь в 1884 году французы Шарль </a:t>
            </a:r>
            <a:r>
              <a:rPr lang="ru-RU" sz="2000" b="1" dirty="0" err="1">
                <a:latin typeface="Times New Roman" panose="02020603050405020304" pitchFamily="18" charset="0"/>
                <a:cs typeface="Times New Roman" panose="02020603050405020304" pitchFamily="18" charset="0"/>
              </a:rPr>
              <a:t>Ренар</a:t>
            </a:r>
            <a:r>
              <a:rPr lang="ru-RU" sz="2000" b="1" dirty="0">
                <a:latin typeface="Times New Roman" panose="02020603050405020304" pitchFamily="18" charset="0"/>
                <a:cs typeface="Times New Roman" panose="02020603050405020304" pitchFamily="18" charset="0"/>
              </a:rPr>
              <a:t> и Артур Кребс смогли построить </a:t>
            </a:r>
            <a:r>
              <a:rPr lang="ru-RU" sz="2000" b="1" dirty="0">
                <a:solidFill>
                  <a:srgbClr val="FF0000"/>
                </a:solidFill>
                <a:latin typeface="Times New Roman" panose="02020603050405020304" pitchFamily="18" charset="0"/>
                <a:cs typeface="Times New Roman" panose="02020603050405020304" pitchFamily="18" charset="0"/>
              </a:rPr>
              <a:t>дирижабль</a:t>
            </a:r>
            <a:r>
              <a:rPr lang="ru-RU" sz="2000" b="1" dirty="0">
                <a:latin typeface="Times New Roman" panose="02020603050405020304" pitchFamily="18" charset="0"/>
                <a:cs typeface="Times New Roman" panose="02020603050405020304" pitchFamily="18" charset="0"/>
              </a:rPr>
              <a:t>, способный свободно перемещаться в любом направлении. Их дирижабль имел удлинённую форму и был оснащён электрическим двигателем, работавшим на аккумуляторах.</a:t>
            </a:r>
          </a:p>
        </p:txBody>
      </p:sp>
      <p:pic>
        <p:nvPicPr>
          <p:cNvPr id="3074" name="Picture 2" descr="https://i2.wp.com/sibfun.ru/wp-content/uploads/2015/11/583eaf8f3fe4ac2d062014a98d475d3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0655" y="3038137"/>
            <a:ext cx="2164709" cy="34903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1.wp.com/sibfun.ru/wp-content/uploads/2015/11/4f96c8231258294363dd9e757d7c2f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544" y="3288508"/>
            <a:ext cx="4692649" cy="324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4151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44" y="240146"/>
            <a:ext cx="9919855" cy="803563"/>
          </a:xfrm>
        </p:spPr>
        <p:txBody>
          <a:bodyPr>
            <a:normAutofit fontScale="90000"/>
          </a:bodyPr>
          <a:lstStyle/>
          <a:p>
            <a:r>
              <a:rPr lang="ru-RU" b="1" dirty="0">
                <a:latin typeface="Times New Roman" panose="02020603050405020304" pitchFamily="18" charset="0"/>
                <a:cs typeface="Times New Roman" panose="02020603050405020304" pitchFamily="18" charset="0"/>
              </a:rPr>
              <a:t>С</a:t>
            </a:r>
            <a:r>
              <a:rPr lang="ru-RU" b="1" dirty="0" smtClean="0">
                <a:latin typeface="Times New Roman" panose="02020603050405020304" pitchFamily="18" charset="0"/>
                <a:cs typeface="Times New Roman" panose="02020603050405020304" pitchFamily="18" charset="0"/>
              </a:rPr>
              <a:t>амолёт </a:t>
            </a:r>
            <a:r>
              <a:rPr lang="ru-RU" b="1" dirty="0">
                <a:latin typeface="Times New Roman" panose="02020603050405020304" pitchFamily="18" charset="0"/>
                <a:cs typeface="Times New Roman" panose="02020603050405020304" pitchFamily="18" charset="0"/>
              </a:rPr>
              <a:t>Можайского (модель)</a:t>
            </a:r>
          </a:p>
        </p:txBody>
      </p:sp>
      <p:pic>
        <p:nvPicPr>
          <p:cNvPr id="1026" name="Picture 2" descr="https://i2.wp.com/sibfun.ru/wp-content/uploads/2015/11/11531f2c279e0fbe0ef9bc8efecc28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0654" y="1043709"/>
            <a:ext cx="4294908" cy="32184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9455" y="4262199"/>
            <a:ext cx="11554690" cy="2246769"/>
          </a:xfrm>
          <a:prstGeom prst="rect">
            <a:avLst/>
          </a:prstGeom>
        </p:spPr>
        <p:txBody>
          <a:bodyPr wrap="square">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Попытки поставить двигатель на планер и изобрести, таким образом, самолёт, долгое время не приводили к особым успехам. Среди таких попыток был, например, самолёт Можайского. Можайский, контр-адмирал российского флота, стал изобретать самолёт ещё в 50-е годы 19 в. Начав с планеров, которые поднимали в воздух запряжённые лошади, Можайский перешёл к конструированию самолёта с двигателем. К сожалению, паровые двигатели, которыми он пробовал оснастить самолёт, были слишком тяжёлыми, и удержать его в воздухе не могли, хотя и имеются свидетельства, что самолёт Можайского был способен взлетать на короткое время.</a:t>
            </a:r>
          </a:p>
        </p:txBody>
      </p:sp>
    </p:spTree>
    <p:extLst>
      <p:ext uri="{BB962C8B-B14F-4D97-AF65-F5344CB8AC3E}">
        <p14:creationId xmlns:p14="http://schemas.microsoft.com/office/powerpoint/2010/main" val="410592778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latin typeface="Times New Roman" panose="02020603050405020304" pitchFamily="18" charset="0"/>
                <a:cs typeface="Times New Roman" panose="02020603050405020304" pitchFamily="18" charset="0"/>
              </a:rPr>
              <a:t>Принцип объединения</a:t>
            </a:r>
          </a:p>
        </p:txBody>
      </p:sp>
      <p:sp>
        <p:nvSpPr>
          <p:cNvPr id="3" name="Объект 2"/>
          <p:cNvSpPr>
            <a:spLocks noGrp="1"/>
          </p:cNvSpPr>
          <p:nvPr>
            <p:ph idx="1"/>
          </p:nvPr>
        </p:nvSpPr>
        <p:spPr/>
        <p:txBody>
          <a:bodyPr/>
          <a:lstStyle/>
          <a:p>
            <a:r>
              <a:rPr lang="ru-RU" b="1" dirty="0">
                <a:solidFill>
                  <a:srgbClr val="7030A0"/>
                </a:solidFill>
                <a:latin typeface="Times New Roman" panose="02020603050405020304" pitchFamily="18" charset="0"/>
                <a:cs typeface="Times New Roman" panose="02020603050405020304" pitchFamily="18" charset="0"/>
              </a:rPr>
              <a:t>Соединить однородные или смежные объекты.</a:t>
            </a:r>
          </a:p>
          <a:p>
            <a:r>
              <a:rPr lang="ru-RU" b="1" dirty="0">
                <a:solidFill>
                  <a:srgbClr val="7030A0"/>
                </a:solidFill>
                <a:latin typeface="Times New Roman" panose="02020603050405020304" pitchFamily="18" charset="0"/>
                <a:cs typeface="Times New Roman" panose="02020603050405020304" pitchFamily="18" charset="0"/>
              </a:rPr>
              <a:t>Объединить во времени однородные или смежные операции.</a:t>
            </a:r>
          </a:p>
          <a:p>
            <a:r>
              <a:rPr lang="ru-RU" b="1" dirty="0">
                <a:solidFill>
                  <a:srgbClr val="7030A0"/>
                </a:solidFill>
                <a:latin typeface="Times New Roman" panose="02020603050405020304" pitchFamily="18" charset="0"/>
                <a:cs typeface="Times New Roman" panose="02020603050405020304" pitchFamily="18" charset="0"/>
              </a:rPr>
              <a:t>Один объект разместить внутри другого.</a:t>
            </a:r>
          </a:p>
        </p:txBody>
      </p:sp>
    </p:spTree>
    <p:extLst>
      <p:ext uri="{BB962C8B-B14F-4D97-AF65-F5344CB8AC3E}">
        <p14:creationId xmlns:p14="http://schemas.microsoft.com/office/powerpoint/2010/main" val="2406260665"/>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855" y="350983"/>
            <a:ext cx="11924145" cy="1616868"/>
          </a:xfrm>
        </p:spPr>
        <p:txBody>
          <a:bodyPr>
            <a:no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Первый документально зафиксированный полёт самолёта конструкции братьев Райт состоялся 17 декабря 1903 года. При этом самолёт запускался с помощью рельсовой катапульты, а расстояние, которое он пролетел, составило всего 30 метров</a:t>
            </a:r>
            <a:r>
              <a:rPr lang="ru-RU" sz="2400" b="1" dirty="0" smtClean="0">
                <a:solidFill>
                  <a:srgbClr val="002060"/>
                </a:solidFill>
                <a:latin typeface="Times New Roman" panose="02020603050405020304" pitchFamily="18" charset="0"/>
                <a:cs typeface="Times New Roman" panose="02020603050405020304" pitchFamily="18" charset="0"/>
              </a:rPr>
              <a:t>.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u="sng" dirty="0" smtClean="0">
                <a:solidFill>
                  <a:srgbClr val="002060"/>
                </a:solidFill>
                <a:latin typeface="Times New Roman" panose="02020603050405020304" pitchFamily="18" charset="0"/>
                <a:cs typeface="Times New Roman" panose="02020603050405020304" pitchFamily="18" charset="0"/>
              </a:rPr>
              <a:t>Приём  «Посредника»</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u="sng" dirty="0" smtClean="0">
                <a:solidFill>
                  <a:srgbClr val="002060"/>
                </a:solidFill>
                <a:latin typeface="Times New Roman" panose="02020603050405020304" pitchFamily="18" charset="0"/>
                <a:cs typeface="Times New Roman" panose="02020603050405020304" pitchFamily="18" charset="0"/>
              </a:rPr>
              <a:t>Приёмы</a:t>
            </a:r>
            <a:r>
              <a:rPr lang="ru-RU" sz="2400" b="1" u="sng" dirty="0">
                <a:solidFill>
                  <a:srgbClr val="002060"/>
                </a:solidFill>
                <a:latin typeface="Times New Roman" panose="02020603050405020304" pitchFamily="18" charset="0"/>
                <a:cs typeface="Times New Roman" panose="02020603050405020304" pitchFamily="18" charset="0"/>
              </a:rPr>
              <a:t>  </a:t>
            </a:r>
            <a:r>
              <a:rPr lang="ru-RU" sz="2400" b="1" u="sng" dirty="0" smtClean="0">
                <a:solidFill>
                  <a:srgbClr val="002060"/>
                </a:solidFill>
                <a:latin typeface="Times New Roman" panose="02020603050405020304" pitchFamily="18" charset="0"/>
                <a:cs typeface="Times New Roman" panose="02020603050405020304" pitchFamily="18" charset="0"/>
              </a:rPr>
              <a:t>«устранения </a:t>
            </a:r>
            <a:r>
              <a:rPr lang="ru-RU" sz="2400" b="1" u="sng" dirty="0">
                <a:solidFill>
                  <a:srgbClr val="002060"/>
                </a:solidFill>
                <a:latin typeface="Times New Roman" panose="02020603050405020304" pitchFamily="18" charset="0"/>
                <a:cs typeface="Times New Roman" panose="02020603050405020304" pitchFamily="18" charset="0"/>
              </a:rPr>
              <a:t>технических противоречий</a:t>
            </a:r>
            <a:r>
              <a:rPr lang="ru-RU" sz="2400" b="1" u="sng" dirty="0" smtClean="0">
                <a:solidFill>
                  <a:srgbClr val="002060"/>
                </a:solidFill>
                <a:latin typeface="Times New Roman" panose="02020603050405020304" pitchFamily="18" charset="0"/>
                <a:cs typeface="Times New Roman" panose="02020603050405020304" pitchFamily="18" charset="0"/>
              </a:rPr>
              <a:t>»</a:t>
            </a:r>
            <a:r>
              <a:rPr lang="ru-RU" sz="2400" b="1" dirty="0">
                <a:solidFill>
                  <a:srgbClr val="7030A0"/>
                </a:solidFill>
                <a:latin typeface="Times New Roman" panose="02020603050405020304" pitchFamily="18" charset="0"/>
                <a:cs typeface="Times New Roman" panose="02020603050405020304" pitchFamily="18" charset="0"/>
              </a:rPr>
              <a:t> Соединить однородные или смежные объекты</a:t>
            </a:r>
            <a:endParaRPr lang="ru-RU" sz="2400" b="1" u="sng"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https://i0.wp.com/sibfun.ru/wp-content/uploads/2015/11/6c5a3429b6b392cd649ff4cf7d1a34a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2945" y="1967851"/>
            <a:ext cx="5006109" cy="34631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11200" y="5430981"/>
            <a:ext cx="11018982" cy="923330"/>
          </a:xfrm>
          <a:prstGeom prst="rect">
            <a:avLst/>
          </a:prstGeom>
        </p:spPr>
        <p:txBody>
          <a:bodyPr wrap="square">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Братья Райт изобрели не только сам самолёт, но и лёгкий бензиновый двигатель для него, что и стало настоящим прорывом в самолётостроении. Тем не менее от первого полёта до активного развития авиации прошло время. </a:t>
            </a:r>
          </a:p>
        </p:txBody>
      </p:sp>
    </p:spTree>
    <p:extLst>
      <p:ext uri="{BB962C8B-B14F-4D97-AF65-F5344CB8AC3E}">
        <p14:creationId xmlns:p14="http://schemas.microsoft.com/office/powerpoint/2010/main" val="160226359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22225">
                  <a:solidFill>
                    <a:schemeClr val="accent2"/>
                  </a:solidFill>
                  <a:prstDash val="solid"/>
                </a:ln>
                <a:solidFill>
                  <a:srgbClr val="C00000"/>
                </a:solidFill>
              </a:rPr>
              <a:t>Прошли века и столетья ….</a:t>
            </a:r>
            <a:endParaRPr lang="ru-RU" b="1" dirty="0">
              <a:ln w="22225">
                <a:solidFill>
                  <a:schemeClr val="accent2"/>
                </a:solidFill>
                <a:prstDash val="solid"/>
              </a:ln>
              <a:solidFill>
                <a:srgbClr val="C00000"/>
              </a:solidFill>
            </a:endParaRPr>
          </a:p>
        </p:txBody>
      </p:sp>
      <p:sp>
        <p:nvSpPr>
          <p:cNvPr id="3" name="Объект 2"/>
          <p:cNvSpPr>
            <a:spLocks noGrp="1"/>
          </p:cNvSpPr>
          <p:nvPr>
            <p:ph idx="1"/>
          </p:nvPr>
        </p:nvSpPr>
        <p:spPr/>
        <p:txBody>
          <a:bodyPr>
            <a:normAutofit/>
          </a:bodyPr>
          <a:lstStyle/>
          <a:p>
            <a:pPr marL="0" indent="0">
              <a:buNone/>
            </a:pPr>
            <a:r>
              <a:rPr lang="ru-RU" sz="4800" b="1" dirty="0" smtClean="0">
                <a:ln w="22225">
                  <a:solidFill>
                    <a:schemeClr val="accent2"/>
                  </a:solidFill>
                  <a:prstDash val="solid"/>
                </a:ln>
                <a:solidFill>
                  <a:srgbClr val="FF0000"/>
                </a:solidFill>
              </a:rPr>
              <a:t>Появились сверхзвуковые самолёты..</a:t>
            </a:r>
          </a:p>
          <a:p>
            <a:pPr marL="0" indent="0">
              <a:buNone/>
            </a:pPr>
            <a:r>
              <a:rPr lang="ru-RU" sz="4800" b="1" dirty="0" smtClean="0">
                <a:ln w="22225">
                  <a:solidFill>
                    <a:schemeClr val="accent2"/>
                  </a:solidFill>
                  <a:prstDash val="solid"/>
                </a:ln>
                <a:solidFill>
                  <a:srgbClr val="FF0000"/>
                </a:solidFill>
              </a:rPr>
              <a:t>А между тем….</a:t>
            </a:r>
          </a:p>
          <a:p>
            <a:pPr marL="0" indent="0">
              <a:buNone/>
            </a:pPr>
            <a:r>
              <a:rPr lang="ru-RU" sz="4800" b="1" dirty="0">
                <a:solidFill>
                  <a:srgbClr val="002060"/>
                </a:solidFill>
                <a:latin typeface="Times New Roman" panose="02020603050405020304" pitchFamily="18" charset="0"/>
                <a:cs typeface="Times New Roman" panose="02020603050405020304" pitchFamily="18" charset="0"/>
              </a:rPr>
              <a:t>Потребность в изобретательстве была всегда у </a:t>
            </a:r>
            <a:r>
              <a:rPr lang="ru-RU" sz="4800" b="1" dirty="0" smtClean="0">
                <a:solidFill>
                  <a:srgbClr val="002060"/>
                </a:solidFill>
                <a:latin typeface="Times New Roman" panose="02020603050405020304" pitchFamily="18" charset="0"/>
                <a:cs typeface="Times New Roman" panose="02020603050405020304" pitchFamily="18" charset="0"/>
              </a:rPr>
              <a:t>человечества</a:t>
            </a:r>
            <a:r>
              <a:rPr lang="ru-RU" sz="4800" b="1" dirty="0">
                <a:solidFill>
                  <a:srgbClr val="002060"/>
                </a:solidFill>
                <a:latin typeface="Times New Roman" panose="02020603050405020304" pitchFamily="18" charset="0"/>
                <a:cs typeface="Times New Roman" panose="02020603050405020304" pitchFamily="18" charset="0"/>
              </a:rPr>
              <a:t>!</a:t>
            </a:r>
          </a:p>
          <a:p>
            <a:pPr marL="0" indent="0">
              <a:buNone/>
            </a:pPr>
            <a:endParaRPr lang="ru-RU" sz="48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316791571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982" y="692727"/>
            <a:ext cx="11563928" cy="2419928"/>
          </a:xfrm>
        </p:spPr>
        <p:txBody>
          <a:bodyPr>
            <a:no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«Почему автомобили не летают?..»</a:t>
            </a:r>
            <a:br>
              <a:rPr lang="ru-RU" sz="2400" b="1" dirty="0" smtClean="0">
                <a:solidFill>
                  <a:srgbClr val="C00000"/>
                </a:solidFill>
                <a:latin typeface="Times New Roman" panose="02020603050405020304" pitchFamily="18" charset="0"/>
                <a:cs typeface="Times New Roman" panose="02020603050405020304" pitchFamily="18" charset="0"/>
              </a:rPr>
            </a:br>
            <a:r>
              <a:rPr lang="ru-RU" sz="2400" b="1" dirty="0" smtClean="0">
                <a:solidFill>
                  <a:srgbClr val="C00000"/>
                </a:solidFill>
                <a:latin typeface="Times New Roman" panose="02020603050405020304" pitchFamily="18" charset="0"/>
                <a:cs typeface="Times New Roman" panose="02020603050405020304" pitchFamily="18" charset="0"/>
              </a:rPr>
              <a:t>Задавший себе этот вопрос инженер Генри </a:t>
            </a:r>
            <a:r>
              <a:rPr lang="ru-RU" sz="2400" b="1" dirty="0" err="1" smtClean="0">
                <a:solidFill>
                  <a:srgbClr val="C00000"/>
                </a:solidFill>
                <a:latin typeface="Times New Roman" panose="02020603050405020304" pitchFamily="18" charset="0"/>
                <a:cs typeface="Times New Roman" panose="02020603050405020304" pitchFamily="18" charset="0"/>
              </a:rPr>
              <a:t>Смолински</a:t>
            </a:r>
            <a:r>
              <a:rPr lang="ru-RU" sz="2400" b="1" dirty="0" smtClean="0">
                <a:solidFill>
                  <a:srgbClr val="C00000"/>
                </a:solidFill>
                <a:latin typeface="Times New Roman" panose="02020603050405020304" pitchFamily="18" charset="0"/>
                <a:cs typeface="Times New Roman" panose="02020603050405020304" pitchFamily="18" charset="0"/>
              </a:rPr>
              <a:t> подошёл к вопросу максимально прагматично – приделал к автомобилю крылья от самолёта </a:t>
            </a:r>
            <a:r>
              <a:rPr lang="ru-RU" sz="2400" b="1" dirty="0" err="1" smtClean="0">
                <a:solidFill>
                  <a:srgbClr val="C00000"/>
                </a:solidFill>
                <a:latin typeface="Times New Roman" panose="02020603050405020304" pitchFamily="18" charset="0"/>
                <a:cs typeface="Times New Roman" panose="02020603050405020304" pitchFamily="18" charset="0"/>
              </a:rPr>
              <a:t>Cessna</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Skymaster</a:t>
            </a:r>
            <a:r>
              <a:rPr lang="ru-RU" sz="2400" b="1" dirty="0" smtClean="0">
                <a:solidFill>
                  <a:srgbClr val="C00000"/>
                </a:solidFill>
                <a:latin typeface="Times New Roman" panose="02020603050405020304" pitchFamily="18" charset="0"/>
                <a:cs typeface="Times New Roman" panose="02020603050405020304" pitchFamily="18" charset="0"/>
              </a:rPr>
              <a:t> (по задумке, крылья должны были быть складными</a:t>
            </a:r>
            <a:r>
              <a:rPr lang="ru-RU" sz="2400" b="1" dirty="0" smtClean="0">
                <a:solidFill>
                  <a:srgbClr val="C00000"/>
                </a:solidFill>
                <a:latin typeface="Times New Roman" panose="02020603050405020304" pitchFamily="18" charset="0"/>
                <a:cs typeface="Times New Roman" panose="02020603050405020304" pitchFamily="18" charset="0"/>
              </a:rPr>
              <a:t>).</a:t>
            </a:r>
            <a:br>
              <a:rPr lang="ru-RU" sz="2400" b="1" dirty="0" smtClean="0">
                <a:solidFill>
                  <a:srgbClr val="C00000"/>
                </a:solidFill>
                <a:latin typeface="Times New Roman" panose="02020603050405020304" pitchFamily="18" charset="0"/>
                <a:cs typeface="Times New Roman" panose="02020603050405020304" pitchFamily="18" charset="0"/>
              </a:rPr>
            </a:br>
            <a:r>
              <a:rPr lang="ru-RU" sz="2400" b="1" u="sng" dirty="0" smtClean="0">
                <a:solidFill>
                  <a:srgbClr val="002060"/>
                </a:solidFill>
                <a:latin typeface="Times New Roman" panose="02020603050405020304" pitchFamily="18" charset="0"/>
                <a:cs typeface="Times New Roman" panose="02020603050405020304" pitchFamily="18" charset="0"/>
              </a:rPr>
              <a:t> </a:t>
            </a:r>
            <a:r>
              <a:rPr lang="ru-RU" sz="2400" b="1" u="sng" dirty="0">
                <a:solidFill>
                  <a:srgbClr val="002060"/>
                </a:solidFill>
                <a:latin typeface="Times New Roman" panose="02020603050405020304" pitchFamily="18" charset="0"/>
                <a:cs typeface="Times New Roman" panose="02020603050405020304" pitchFamily="18" charset="0"/>
              </a:rPr>
              <a:t>Приём  «Посредника»</a:t>
            </a:r>
            <a:r>
              <a:rPr lang="ru-RU" sz="2400" b="1" dirty="0">
                <a:latin typeface="Times New Roman" panose="02020603050405020304" pitchFamily="18" charset="0"/>
                <a:cs typeface="Times New Roman" panose="02020603050405020304" pitchFamily="18" charset="0"/>
              </a:rPr>
              <a:t> </a:t>
            </a:r>
            <a:br>
              <a:rPr lang="ru-RU" sz="2400" b="1" dirty="0">
                <a:latin typeface="Times New Roman" panose="02020603050405020304" pitchFamily="18" charset="0"/>
                <a:cs typeface="Times New Roman" panose="02020603050405020304" pitchFamily="18" charset="0"/>
              </a:rPr>
            </a:br>
            <a:r>
              <a:rPr lang="ru-RU" sz="2400" b="1" u="sng" dirty="0">
                <a:solidFill>
                  <a:srgbClr val="002060"/>
                </a:solidFill>
                <a:latin typeface="Times New Roman" panose="02020603050405020304" pitchFamily="18" charset="0"/>
                <a:cs typeface="Times New Roman" panose="02020603050405020304" pitchFamily="18" charset="0"/>
              </a:rPr>
              <a:t>Приёмы  «устранения технических противоречий</a:t>
            </a:r>
            <a:r>
              <a:rPr lang="ru-RU" sz="2400" b="1" u="sng" dirty="0" smtClean="0">
                <a:solidFill>
                  <a:srgbClr val="002060"/>
                </a:solidFill>
                <a:latin typeface="Times New Roman" panose="02020603050405020304" pitchFamily="18" charset="0"/>
                <a:cs typeface="Times New Roman" panose="02020603050405020304" pitchFamily="18" charset="0"/>
              </a:rPr>
              <a:t>»</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smtClean="0">
                <a:solidFill>
                  <a:srgbClr val="7030A0"/>
                </a:solidFill>
                <a:latin typeface="Times New Roman" panose="02020603050405020304" pitchFamily="18" charset="0"/>
                <a:cs typeface="Times New Roman" panose="02020603050405020304" pitchFamily="18" charset="0"/>
              </a:rPr>
              <a:t/>
            </a:r>
            <a:br>
              <a:rPr lang="ru-RU" sz="2400" b="1" dirty="0" smtClean="0">
                <a:solidFill>
                  <a:srgbClr val="7030A0"/>
                </a:solidFill>
                <a:latin typeface="Times New Roman" panose="02020603050405020304" pitchFamily="18" charset="0"/>
                <a:cs typeface="Times New Roman" panose="02020603050405020304" pitchFamily="18" charset="0"/>
              </a:rPr>
            </a:br>
            <a:r>
              <a:rPr lang="ru-RU" sz="2400" b="1" u="sng" dirty="0" smtClean="0">
                <a:solidFill>
                  <a:srgbClr val="002060"/>
                </a:solidFill>
                <a:latin typeface="Times New Roman" panose="02020603050405020304" pitchFamily="18" charset="0"/>
                <a:cs typeface="Times New Roman" panose="02020603050405020304" pitchFamily="18" charset="0"/>
              </a:rPr>
              <a:t>Соединить </a:t>
            </a:r>
            <a:r>
              <a:rPr lang="ru-RU" sz="2400" b="1" u="sng" dirty="0">
                <a:solidFill>
                  <a:srgbClr val="002060"/>
                </a:solidFill>
                <a:latin typeface="Times New Roman" panose="02020603050405020304" pitchFamily="18" charset="0"/>
                <a:cs typeface="Times New Roman" panose="02020603050405020304" pitchFamily="18" charset="0"/>
              </a:rPr>
              <a:t>однородные или смежные объекты</a:t>
            </a:r>
            <a:r>
              <a:rPr lang="ru-RU" sz="2400" u="sng" dirty="0" smtClean="0">
                <a:solidFill>
                  <a:srgbClr val="002060"/>
                </a:solidFill>
                <a:latin typeface="Times New Roman" panose="02020603050405020304" pitchFamily="18" charset="0"/>
                <a:cs typeface="Times New Roman" panose="02020603050405020304" pitchFamily="18" charset="0"/>
              </a:rPr>
              <a:t/>
            </a:r>
            <a:br>
              <a:rPr lang="ru-RU" sz="2400" u="sng" dirty="0" smtClean="0">
                <a:solidFill>
                  <a:srgbClr val="002060"/>
                </a:solidFill>
                <a:latin typeface="Times New Roman" panose="02020603050405020304" pitchFamily="18" charset="0"/>
                <a:cs typeface="Times New Roman" panose="02020603050405020304" pitchFamily="18" charset="0"/>
              </a:rPr>
            </a:br>
            <a:endParaRPr lang="ru-RU" sz="2400" u="sng"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260435" y="2955636"/>
            <a:ext cx="8654474" cy="3368964"/>
          </a:xfrm>
        </p:spPr>
        <p:txBody>
          <a:bodyPr/>
          <a:lstStyle/>
          <a:p>
            <a:pPr marL="0" indent="0">
              <a:buNone/>
            </a:pPr>
            <a:r>
              <a:rPr lang="ru-RU" b="1" dirty="0" smtClean="0">
                <a:solidFill>
                  <a:srgbClr val="002060"/>
                </a:solidFill>
                <a:latin typeface="Times New Roman" panose="02020603050405020304" pitchFamily="18" charset="0"/>
                <a:cs typeface="Times New Roman" panose="02020603050405020304" pitchFamily="18" charset="0"/>
              </a:rPr>
              <a:t> Первое </a:t>
            </a:r>
            <a:r>
              <a:rPr lang="ru-RU" b="1" dirty="0" smtClean="0">
                <a:solidFill>
                  <a:srgbClr val="002060"/>
                </a:solidFill>
                <a:latin typeface="Times New Roman" panose="02020603050405020304" pitchFamily="18" charset="0"/>
                <a:cs typeface="Times New Roman" panose="02020603050405020304" pitchFamily="18" charset="0"/>
              </a:rPr>
              <a:t>испытание завершилось аварийной посадкой, что, однако, не остановило инженера – и в следующий полёт, 11 сентября 1973 года, он отправился уже сидя за рулём-штурвалом. Первый в мире летающий автомобиль набрал высоту… И одно из крыльев отвалилось, в результате чего экипаж в полном составе погиб. Изобретение летающего автомобиля с тех пор так и остаётся несбыточной мечтой человечества.</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37890" name="Picture 2" descr="https://webpulse.imgsmail.ru/imgpreview?mb=webpulse&amp;key=pulse_cabinet-image-519408ff-b439-48b0-8b54-c4f79f402d21"/>
          <p:cNvPicPr>
            <a:picLocks noChangeAspect="1" noChangeArrowheads="1"/>
          </p:cNvPicPr>
          <p:nvPr/>
        </p:nvPicPr>
        <p:blipFill>
          <a:blip r:embed="rId2" cstate="print"/>
          <a:srcRect/>
          <a:stretch>
            <a:fillRect/>
          </a:stretch>
        </p:blipFill>
        <p:spPr bwMode="auto">
          <a:xfrm>
            <a:off x="60769" y="3362037"/>
            <a:ext cx="3199665" cy="2173501"/>
          </a:xfrm>
          <a:prstGeom prst="rect">
            <a:avLst/>
          </a:prstGeom>
          <a:noFill/>
        </p:spPr>
      </p:pic>
    </p:spTree>
    <p:extLst>
      <p:ext uri="{BB962C8B-B14F-4D97-AF65-F5344CB8AC3E}">
        <p14:creationId xmlns:p14="http://schemas.microsoft.com/office/powerpoint/2010/main" val="41894506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Идея полета встречается в мифах и легендах практически всех народов, населяющих нашу планету</a:t>
            </a:r>
            <a:endParaRPr lang="ru-RU"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609600" y="2327564"/>
            <a:ext cx="10972800" cy="3997036"/>
          </a:xfrm>
        </p:spPr>
        <p:txBody>
          <a:bodyPr>
            <a:normAutofit/>
          </a:bodyPr>
          <a:lstStyle/>
          <a:p>
            <a:pPr marL="0" indent="0">
              <a:buNone/>
            </a:pPr>
            <a:r>
              <a:rPr lang="ru-RU" sz="3600" b="1" dirty="0">
                <a:solidFill>
                  <a:srgbClr val="C00000"/>
                </a:solidFill>
                <a:latin typeface="Times New Roman" panose="02020603050405020304" pitchFamily="18" charset="0"/>
                <a:cs typeface="Times New Roman" panose="02020603050405020304" pitchFamily="18" charset="0"/>
              </a:rPr>
              <a:t>М</a:t>
            </a:r>
            <a:r>
              <a:rPr lang="ru-RU" sz="3600" b="1" dirty="0" smtClean="0">
                <a:solidFill>
                  <a:srgbClr val="C00000"/>
                </a:solidFill>
                <a:latin typeface="Times New Roman" panose="02020603050405020304" pitchFamily="18" charset="0"/>
                <a:cs typeface="Times New Roman" panose="02020603050405020304" pitchFamily="18" charset="0"/>
              </a:rPr>
              <a:t>ифы </a:t>
            </a:r>
            <a:r>
              <a:rPr lang="ru-RU" sz="3600" b="1" dirty="0">
                <a:solidFill>
                  <a:srgbClr val="C00000"/>
                </a:solidFill>
                <a:latin typeface="Times New Roman" panose="02020603050405020304" pitchFamily="18" charset="0"/>
                <a:cs typeface="Times New Roman" panose="02020603050405020304" pitchFamily="18" charset="0"/>
              </a:rPr>
              <a:t>нужно рассматривать как легенды о людях и их </a:t>
            </a:r>
            <a:r>
              <a:rPr lang="ru-RU" sz="3600" b="1" dirty="0" smtClean="0">
                <a:solidFill>
                  <a:srgbClr val="C00000"/>
                </a:solidFill>
                <a:latin typeface="Times New Roman" panose="02020603050405020304" pitchFamily="18" charset="0"/>
                <a:cs typeface="Times New Roman" panose="02020603050405020304" pitchFamily="18" charset="0"/>
              </a:rPr>
              <a:t>достижениях!</a:t>
            </a:r>
          </a:p>
          <a:p>
            <a:pPr marL="0" indent="0">
              <a:buNone/>
            </a:pPr>
            <a:r>
              <a:rPr lang="ru-RU" b="1" dirty="0" smtClean="0">
                <a:solidFill>
                  <a:srgbClr val="C00000"/>
                </a:solidFill>
                <a:latin typeface="Times New Roman" panose="02020603050405020304" pitchFamily="18" charset="0"/>
                <a:cs typeface="Times New Roman" panose="02020603050405020304" pitchFamily="18" charset="0"/>
              </a:rPr>
              <a:t>Ожившие </a:t>
            </a:r>
            <a:r>
              <a:rPr lang="ru-RU" b="1" dirty="0">
                <a:solidFill>
                  <a:srgbClr val="C00000"/>
                </a:solidFill>
                <a:latin typeface="Times New Roman" panose="02020603050405020304" pitchFamily="18" charset="0"/>
                <a:cs typeface="Times New Roman" panose="02020603050405020304" pitchFamily="18" charset="0"/>
              </a:rPr>
              <a:t>драматические фрагменты греческого мифа о преодолении с помощью крыльев силы земного притяжения, закономерно прибегнуть к опыту пионеров современной авиации.</a:t>
            </a:r>
            <a:endPar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a:p>
            <a:pPr marL="0" indent="0">
              <a:buNone/>
            </a:pPr>
            <a:r>
              <a:rPr lang="ru-RU" sz="4800" b="1" dirty="0" smtClean="0">
                <a:ln w="22225">
                  <a:solidFill>
                    <a:schemeClr val="accent2"/>
                  </a:solidFill>
                  <a:prstDash val="solid"/>
                </a:ln>
                <a:solidFill>
                  <a:srgbClr val="C00000"/>
                </a:solidFill>
              </a:rPr>
              <a:t>С миру по нитке…</a:t>
            </a:r>
            <a:endParaRPr lang="ru-RU" sz="4800" b="1" dirty="0">
              <a:ln w="22225">
                <a:solidFill>
                  <a:schemeClr val="accent2"/>
                </a:solidFill>
                <a:prstDash val="solid"/>
              </a:ln>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9D12D4FC-CD22-4223-AEB7-7D47F1B4A756}"/>
              </a:ext>
            </a:extLst>
          </p:cNvPr>
          <p:cNvSpPr/>
          <p:nvPr/>
        </p:nvSpPr>
        <p:spPr>
          <a:xfrm>
            <a:off x="3860799" y="376380"/>
            <a:ext cx="4163522" cy="628071"/>
          </a:xfrm>
          <a:prstGeom prst="roundRect">
            <a:avLst/>
          </a:prstGeom>
          <a:solidFill>
            <a:srgbClr val="7030A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ln>
                <a:solidFill>
                  <a:schemeClr val="tx1"/>
                </a:solidFill>
              </a:ln>
              <a:effectLst>
                <a:outerShdw blurRad="38100" dist="38100" dir="2700000" algn="tl">
                  <a:srgbClr val="000000">
                    <a:alpha val="43137"/>
                  </a:srgbClr>
                </a:outerShdw>
              </a:effectLst>
            </a:endParaRPr>
          </a:p>
        </p:txBody>
      </p:sp>
      <p:sp>
        <p:nvSpPr>
          <p:cNvPr id="3" name="Прямоугольник 2">
            <a:extLst>
              <a:ext uri="{FF2B5EF4-FFF2-40B4-BE49-F238E27FC236}">
                <a16:creationId xmlns:a16="http://schemas.microsoft.com/office/drawing/2014/main" id="{99D4FD48-693E-427E-80D8-842B6E71E1E5}"/>
              </a:ext>
            </a:extLst>
          </p:cNvPr>
          <p:cNvSpPr/>
          <p:nvPr/>
        </p:nvSpPr>
        <p:spPr>
          <a:xfrm>
            <a:off x="1847273" y="1362363"/>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ru-RU" sz="1400" dirty="0">
                <a:solidFill>
                  <a:srgbClr val="002060"/>
                </a:solidFill>
                <a:latin typeface="Times New Roman" panose="02020603050405020304" pitchFamily="18" charset="0"/>
                <a:cs typeface="Times New Roman" panose="02020603050405020304" pitchFamily="18" charset="0"/>
                <a:hlinkClick r:id="rId2"/>
              </a:rPr>
              <a:t>https://salik.biz/articles/61222-kakimi-mogli-byt-letatelnye-apparaty-bogov-ili-vysokorazvitoi-civilizacii-proshlogo.html?utm_referrer=https%3A%2F%2Fyandex.ru%2F</a:t>
            </a:r>
            <a:endParaRPr lang="ru-RU" sz="1400" b="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FAFBF1A5-74AC-4792-BB5F-976236D4E3F7}"/>
              </a:ext>
            </a:extLst>
          </p:cNvPr>
          <p:cNvSpPr/>
          <p:nvPr/>
        </p:nvSpPr>
        <p:spPr>
          <a:xfrm>
            <a:off x="1810329" y="3068782"/>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ru-RU" sz="4000" b="1" dirty="0">
              <a:solidFill>
                <a:schemeClr val="tx1"/>
              </a:solidFill>
            </a:endParaRPr>
          </a:p>
        </p:txBody>
      </p:sp>
      <p:sp>
        <p:nvSpPr>
          <p:cNvPr id="11" name="Прямоугольник 10">
            <a:extLst>
              <a:ext uri="{FF2B5EF4-FFF2-40B4-BE49-F238E27FC236}">
                <a16:creationId xmlns:a16="http://schemas.microsoft.com/office/drawing/2014/main" id="{88FA2F73-0ED0-46C6-8EEC-F86264D6D09F}"/>
              </a:ext>
            </a:extLst>
          </p:cNvPr>
          <p:cNvSpPr/>
          <p:nvPr/>
        </p:nvSpPr>
        <p:spPr>
          <a:xfrm>
            <a:off x="1736437" y="4754881"/>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4000" b="1" dirty="0">
              <a:solidFill>
                <a:schemeClr val="tx1"/>
              </a:solidFill>
            </a:endParaRPr>
          </a:p>
        </p:txBody>
      </p:sp>
      <p:sp>
        <p:nvSpPr>
          <p:cNvPr id="4" name="Прямоугольник 3">
            <a:extLst>
              <a:ext uri="{FF2B5EF4-FFF2-40B4-BE49-F238E27FC236}">
                <a16:creationId xmlns:a16="http://schemas.microsoft.com/office/drawing/2014/main" id="{05FD05EA-ABBC-4075-9F47-420DBF7991C4}"/>
              </a:ext>
            </a:extLst>
          </p:cNvPr>
          <p:cNvSpPr/>
          <p:nvPr/>
        </p:nvSpPr>
        <p:spPr>
          <a:xfrm>
            <a:off x="1786197" y="2221807"/>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dirty="0">
                <a:solidFill>
                  <a:srgbClr val="002060"/>
                </a:solidFill>
                <a:latin typeface="Times New Roman" panose="02020603050405020304" pitchFamily="18" charset="0"/>
                <a:cs typeface="Times New Roman" panose="02020603050405020304" pitchFamily="18" charset="0"/>
              </a:rPr>
              <a:t>https://history.wikireading.ru/175931</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6CBEA658-98C5-47DB-9E18-4962D7929A74}"/>
              </a:ext>
            </a:extLst>
          </p:cNvPr>
          <p:cNvSpPr/>
          <p:nvPr/>
        </p:nvSpPr>
        <p:spPr>
          <a:xfrm>
            <a:off x="1805711" y="3870960"/>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ru-RU" sz="4000" b="1" dirty="0" smtClean="0">
                <a:solidFill>
                  <a:schemeClr val="tx1"/>
                </a:solidFill>
              </a:rPr>
              <a:t> </a:t>
            </a:r>
            <a:endParaRPr lang="ru-RU" sz="4000" b="1" dirty="0">
              <a:solidFill>
                <a:schemeClr val="tx1"/>
              </a:solidFill>
            </a:endParaRPr>
          </a:p>
        </p:txBody>
      </p:sp>
      <p:pic>
        <p:nvPicPr>
          <p:cNvPr id="2" name="Picture 2">
            <a:extLst>
              <a:ext uri="{FF2B5EF4-FFF2-40B4-BE49-F238E27FC236}">
                <a16:creationId xmlns:a16="http://schemas.microsoft.com/office/drawing/2014/main" id="{4072FA4A-A87B-439E-B8A7-134D2AA0F1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46" y="4784208"/>
            <a:ext cx="1982955" cy="17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52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latin typeface="Times New Roman" panose="02020603050405020304" pitchFamily="18" charset="0"/>
                <a:cs typeface="Times New Roman" panose="02020603050405020304" pitchFamily="18" charset="0"/>
              </a:rPr>
              <a:t>Что не учитывали создатели </a:t>
            </a:r>
            <a:r>
              <a:rPr lang="ru-RU" dirty="0" smtClean="0">
                <a:solidFill>
                  <a:srgbClr val="FF0000"/>
                </a:solidFill>
                <a:latin typeface="Times New Roman" panose="02020603050405020304" pitchFamily="18" charset="0"/>
                <a:cs typeface="Times New Roman" panose="02020603050405020304" pitchFamily="18" charset="0"/>
              </a:rPr>
              <a:t>мифов?</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b="1" dirty="0"/>
              <a:t>Обретение человеком крыльев и возможности летать - один из самых распространенных сюжетов в мифологии народов мира. Однако подавляющее большинство древних легенд на эту тему имеют печальный финал. </a:t>
            </a:r>
            <a:r>
              <a:rPr lang="ru-RU" b="1" u="sng" dirty="0"/>
              <a:t>Полет Дедала </a:t>
            </a:r>
            <a:r>
              <a:rPr lang="ru-RU" b="1" dirty="0"/>
              <a:t>только подчеркнул невероятность этого события. Только в Китае достаточно систематически осуществлялись попытки изготовить летающий "корабль" и даже водрузить на него человека.</a:t>
            </a:r>
            <a:r>
              <a:rPr lang="ru-RU" dirty="0"/>
              <a:t/>
            </a:r>
            <a:br>
              <a:rPr lang="ru-RU" dirty="0"/>
            </a:br>
            <a:r>
              <a:rPr lang="ru-RU" dirty="0"/>
              <a:t>Очень древний сюжет о путешествии человека на небо относится к числу загадок древности, которые до сих пор не разрешила </a:t>
            </a:r>
            <a:r>
              <a:rPr lang="ru-RU" dirty="0" smtClean="0"/>
              <a:t>наука…</a:t>
            </a:r>
            <a:endParaRPr lang="ru-RU" dirty="0"/>
          </a:p>
          <a:p>
            <a:endParaRPr lang="ru-RU" dirty="0"/>
          </a:p>
        </p:txBody>
      </p:sp>
    </p:spTree>
    <p:extLst>
      <p:ext uri="{BB962C8B-B14F-4D97-AF65-F5344CB8AC3E}">
        <p14:creationId xmlns:p14="http://schemas.microsoft.com/office/powerpoint/2010/main" val="11114150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61818"/>
            <a:ext cx="10972800" cy="923637"/>
          </a:xfrm>
        </p:spPr>
        <p:txBody>
          <a:bodyPr/>
          <a:lstStyle/>
          <a:p>
            <a:pPr algn="ctr"/>
            <a:r>
              <a:rPr lang="ru-RU" b="1" dirty="0">
                <a:solidFill>
                  <a:srgbClr val="C00000"/>
                </a:solidFill>
                <a:latin typeface="Times New Roman" panose="02020603050405020304" pitchFamily="18" charset="0"/>
                <a:cs typeface="Times New Roman" panose="02020603050405020304" pitchFamily="18" charset="0"/>
              </a:rPr>
              <a:t>От Ньютона до Эйнштейна</a:t>
            </a:r>
          </a:p>
        </p:txBody>
      </p:sp>
      <p:sp>
        <p:nvSpPr>
          <p:cNvPr id="3" name="Объект 2"/>
          <p:cNvSpPr>
            <a:spLocks noGrp="1"/>
          </p:cNvSpPr>
          <p:nvPr>
            <p:ph idx="1"/>
          </p:nvPr>
        </p:nvSpPr>
        <p:spPr/>
        <p:txBody>
          <a:bodyPr>
            <a:normAutofit lnSpcReduction="10000"/>
          </a:bodyPr>
          <a:lstStyle/>
          <a:p>
            <a:r>
              <a:rPr lang="ru-RU" b="1" dirty="0">
                <a:solidFill>
                  <a:srgbClr val="002060"/>
                </a:solidFill>
              </a:rPr>
              <a:t>Из фантастической литературы и кинематографа мы почерпнули сведения о том, что спонтанные полеты героев на небольшие расстояния </a:t>
            </a:r>
            <a:r>
              <a:rPr lang="ru-RU" b="1" dirty="0" smtClean="0">
                <a:solidFill>
                  <a:srgbClr val="002060"/>
                </a:solidFill>
              </a:rPr>
              <a:t>возможны . </a:t>
            </a:r>
            <a:r>
              <a:rPr lang="ru-RU" b="1" dirty="0">
                <a:solidFill>
                  <a:srgbClr val="002060"/>
                </a:solidFill>
              </a:rPr>
              <a:t>Однако в жизни летать без помощи техники мы не умеем. Причин тому несколько. Главное препятствие — законы физики. В частности, гравитация, или всемирное тяготение, открытое еще Исааком Ньютоном (помните хрестоматийную историю с яблоком?). Более подробно гравитационные взаимодействия описываются Общей теорией относительности Эйнштейна, а на современном этапе на стадии разработки находится еще и квантовая теория.</a:t>
            </a:r>
            <a:br>
              <a:rPr lang="ru-RU" b="1" dirty="0">
                <a:solidFill>
                  <a:srgbClr val="002060"/>
                </a:solidFill>
              </a:rPr>
            </a:br>
            <a:r>
              <a:rPr lang="ru-RU" b="1" dirty="0">
                <a:solidFill>
                  <a:srgbClr val="002060"/>
                </a:solidFill>
              </a:rPr>
              <a:t/>
            </a:r>
            <a:br>
              <a:rPr lang="ru-RU" b="1" dirty="0">
                <a:solidFill>
                  <a:srgbClr val="002060"/>
                </a:solidFill>
              </a:rPr>
            </a:br>
            <a:endParaRPr lang="ru-RU" b="1" dirty="0">
              <a:solidFill>
                <a:srgbClr val="002060"/>
              </a:solidFill>
            </a:endParaRPr>
          </a:p>
        </p:txBody>
      </p:sp>
    </p:spTree>
    <p:extLst>
      <p:ext uri="{BB962C8B-B14F-4D97-AF65-F5344CB8AC3E}">
        <p14:creationId xmlns:p14="http://schemas.microsoft.com/office/powerpoint/2010/main" val="311728142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71056"/>
            <a:ext cx="10972800" cy="1745672"/>
          </a:xfrm>
        </p:spPr>
        <p:txBody>
          <a:bodyPr>
            <a:normAutofit fontScale="90000"/>
          </a:bodyPr>
          <a:lstStyle/>
          <a:p>
            <a:pPr algn="ct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П</a:t>
            </a: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овлияли </a:t>
            </a: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ли мифы о полете человека в небо на изобретателей первых устройств для совершения таких полетов?</a:t>
            </a:r>
          </a:p>
        </p:txBody>
      </p:sp>
      <p:sp>
        <p:nvSpPr>
          <p:cNvPr id="3" name="Объект 2"/>
          <p:cNvSpPr>
            <a:spLocks noGrp="1"/>
          </p:cNvSpPr>
          <p:nvPr>
            <p:ph idx="1"/>
          </p:nvPr>
        </p:nvSpPr>
        <p:spPr>
          <a:xfrm>
            <a:off x="1948872" y="2595418"/>
            <a:ext cx="9633527" cy="3729182"/>
          </a:xfrm>
        </p:spPr>
        <p:txBody>
          <a:bodyPr>
            <a:normAutofit/>
          </a:bodyPr>
          <a:lstStyle/>
          <a:p>
            <a:pPr marL="0" indent="0">
              <a:buNone/>
            </a:pPr>
            <a:r>
              <a:rPr lang="ru-RU" sz="4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Внимание! Показ!!!</a:t>
            </a:r>
            <a:endParaRPr lang="ru-RU" sz="48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28413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091" y="704088"/>
            <a:ext cx="11822545" cy="1521876"/>
          </a:xfrm>
        </p:spPr>
        <p:txBody>
          <a:bodyPr>
            <a:no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Л</a:t>
            </a:r>
            <a:r>
              <a:rPr lang="ru-RU" sz="3200" b="1" dirty="0" smtClean="0">
                <a:solidFill>
                  <a:srgbClr val="002060"/>
                </a:solidFill>
                <a:latin typeface="Times New Roman" panose="02020603050405020304" pitchFamily="18" charset="0"/>
                <a:cs typeface="Times New Roman" panose="02020603050405020304" pitchFamily="18" charset="0"/>
              </a:rPr>
              <a:t>етательные аппараты </a:t>
            </a:r>
            <a:r>
              <a:rPr lang="ru-RU" sz="3200" b="1" dirty="0">
                <a:solidFill>
                  <a:srgbClr val="002060"/>
                </a:solidFill>
                <a:latin typeface="Times New Roman" panose="02020603050405020304" pitchFamily="18" charset="0"/>
                <a:cs typeface="Times New Roman" panose="02020603050405020304" pitchFamily="18" charset="0"/>
              </a:rPr>
              <a:t>прошлого, известных нам из различных изображений, артефактов и других находок, принадлежащих к </a:t>
            </a:r>
            <a:r>
              <a:rPr lang="ru-RU" sz="3200" b="1" dirty="0" smtClean="0">
                <a:solidFill>
                  <a:srgbClr val="002060"/>
                </a:solidFill>
                <a:latin typeface="Times New Roman" panose="02020603050405020304" pitchFamily="18" charset="0"/>
                <a:cs typeface="Times New Roman" panose="02020603050405020304" pitchFamily="18" charset="0"/>
              </a:rPr>
              <a:t>древности.</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https://salik.biz/upload/000/u1/e/9/35d517d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522" y="1995055"/>
            <a:ext cx="5280731" cy="3509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alik.biz/upload/000/u1/6/b/3bb6c7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146" y="2063210"/>
            <a:ext cx="4810702" cy="33735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32363" y="5595508"/>
            <a:ext cx="8109527" cy="646331"/>
          </a:xfrm>
          <a:prstGeom prst="rect">
            <a:avLst/>
          </a:prstGeom>
        </p:spPr>
        <p:txBody>
          <a:bodyPr wrap="square">
            <a:spAutoFit/>
          </a:bodyPr>
          <a:lstStyle/>
          <a:p>
            <a:r>
              <a:rPr lang="ru-RU" b="1" dirty="0">
                <a:latin typeface="Times New Roman" panose="02020603050405020304" pitchFamily="18" charset="0"/>
                <a:ea typeface="Times New Roman" panose="02020603050405020304" pitchFamily="18" charset="0"/>
              </a:rPr>
              <a:t>Прием разрешения технического противоречия: </a:t>
            </a:r>
            <a:r>
              <a:rPr lang="ru-RU" b="1" dirty="0" err="1">
                <a:latin typeface="Times New Roman" panose="02020603050405020304" pitchFamily="18" charset="0"/>
                <a:ea typeface="Times New Roman" panose="02020603050405020304" pitchFamily="18" charset="0"/>
              </a:rPr>
              <a:t>динамизация</a:t>
            </a:r>
            <a:r>
              <a:rPr lang="ru-RU" b="1" dirty="0">
                <a:latin typeface="Times New Roman" panose="02020603050405020304" pitchFamily="18" charset="0"/>
                <a:ea typeface="Times New Roman" panose="02020603050405020304" pitchFamily="18" charset="0"/>
              </a:rPr>
              <a:t> (неподвижный объект стал подвижным)</a:t>
            </a:r>
            <a:endParaRPr lang="ru-RU" dirty="0"/>
          </a:p>
        </p:txBody>
      </p:sp>
    </p:spTree>
    <p:extLst>
      <p:ext uri="{BB962C8B-B14F-4D97-AF65-F5344CB8AC3E}">
        <p14:creationId xmlns:p14="http://schemas.microsoft.com/office/powerpoint/2010/main" val="149344639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0764" y="858982"/>
            <a:ext cx="6548581" cy="3833091"/>
          </a:xfrm>
        </p:spPr>
        <p:txBody>
          <a:bodyPr>
            <a:noAutofit/>
          </a:bodyPr>
          <a:lstStyle/>
          <a:p>
            <a:r>
              <a:rPr lang="ru-RU" sz="2400" b="1" dirty="0">
                <a:solidFill>
                  <a:srgbClr val="002060"/>
                </a:solidFill>
                <a:latin typeface="Times New Roman" panose="02020603050405020304" pitchFamily="18" charset="0"/>
                <a:cs typeface="Times New Roman" panose="02020603050405020304" pitchFamily="18" charset="0"/>
              </a:rPr>
              <a:t>В 1996 году, три немецких инженера, создали полную копию этой фигурки, только, понятное дело, в разы больше. И удивительно, но после нескольких попыток, казалось бы, обычная фигурка животного взлетела, причем полет был не </a:t>
            </a:r>
            <a:r>
              <a:rPr lang="ru-RU" sz="2400" b="1" dirty="0" smtClean="0">
                <a:solidFill>
                  <a:srgbClr val="002060"/>
                </a:solidFill>
                <a:latin typeface="Times New Roman" panose="02020603050405020304" pitchFamily="18" charset="0"/>
                <a:cs typeface="Times New Roman" panose="02020603050405020304" pitchFamily="18" charset="0"/>
              </a:rPr>
              <a:t>хуже современных самолетов, в плане техники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2050" name="Picture 2" descr="https://salik.biz/upload/000/u1/3/f/0650e1a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9674" y="1242436"/>
            <a:ext cx="3768436" cy="43894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8000" y="5948218"/>
            <a:ext cx="10760364" cy="646331"/>
          </a:xfrm>
          <a:prstGeom prst="rect">
            <a:avLst/>
          </a:prstGeom>
        </p:spPr>
        <p:txBody>
          <a:bodyPr wrap="square">
            <a:spAutoFit/>
          </a:bodyPr>
          <a:lstStyle/>
          <a:p>
            <a:r>
              <a:rPr lang="ru-RU" b="1" dirty="0">
                <a:latin typeface="Times New Roman" panose="02020603050405020304" pitchFamily="18" charset="0"/>
                <a:ea typeface="Times New Roman" panose="02020603050405020304" pitchFamily="18" charset="0"/>
              </a:rPr>
              <a:t>Прием разрешения технического противоречия: </a:t>
            </a:r>
            <a:r>
              <a:rPr lang="ru-RU" b="1" dirty="0" err="1">
                <a:latin typeface="Times New Roman" panose="02020603050405020304" pitchFamily="18" charset="0"/>
                <a:ea typeface="Times New Roman" panose="02020603050405020304" pitchFamily="18" charset="0"/>
              </a:rPr>
              <a:t>динамизация</a:t>
            </a:r>
            <a:r>
              <a:rPr lang="ru-RU" b="1" dirty="0">
                <a:latin typeface="Times New Roman" panose="02020603050405020304" pitchFamily="18" charset="0"/>
                <a:ea typeface="Times New Roman" panose="02020603050405020304" pitchFamily="18" charset="0"/>
              </a:rPr>
              <a:t> (неподвижный объект стал подвижным)</a:t>
            </a:r>
            <a:endParaRPr lang="ru-RU" dirty="0"/>
          </a:p>
        </p:txBody>
      </p:sp>
    </p:spTree>
    <p:extLst>
      <p:ext uri="{BB962C8B-B14F-4D97-AF65-F5344CB8AC3E}">
        <p14:creationId xmlns:p14="http://schemas.microsoft.com/office/powerpoint/2010/main" val="2104400222"/>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1691</TotalTime>
  <Words>2657</Words>
  <Application>Microsoft Office PowerPoint</Application>
  <PresentationFormat>Широкоэкранный</PresentationFormat>
  <Paragraphs>115</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Calibri</vt:lpstr>
      <vt:lpstr>Constantia</vt:lpstr>
      <vt:lpstr>Times New Roman</vt:lpstr>
      <vt:lpstr>Wingdings 2</vt:lpstr>
      <vt:lpstr>Поток</vt:lpstr>
      <vt:lpstr>Презентация PowerPoint</vt:lpstr>
      <vt:lpstr>«...Пусть человек пользуется прошедшими веками, как материалом, на котором возрастает будущее...». Жан Гюйо </vt:lpstr>
      <vt:lpstr>Мифы и легенды о полете человека в небо</vt:lpstr>
      <vt:lpstr>Идея полета встречается в мифах и легендах практически всех народов, населяющих нашу планету</vt:lpstr>
      <vt:lpstr>Что не учитывали создатели мифов?</vt:lpstr>
      <vt:lpstr>От Ньютона до Эйнштейна</vt:lpstr>
      <vt:lpstr>Повлияли ли мифы о полете человека в небо на изобретателей первых устройств для совершения таких полетов?</vt:lpstr>
      <vt:lpstr>Летательные аппараты прошлого, известных нам из различных изображений, артефактов и других находок, принадлежащих к древности. </vt:lpstr>
      <vt:lpstr>В 1996 году, три немецких инженера, создали полную копию этой фигурки, только, понятное дело, в разы больше. И удивительно, но после нескольких попыток, казалось бы, обычная фигурка животного взлетела, причем полет был не хуже современных самолетов, в плане техники.</vt:lpstr>
      <vt:lpstr>    Внутренние росписи гробницы на которых изображены летающие люди в скафандрах</vt:lpstr>
      <vt:lpstr>Откуда эта летающая игрушка могла взяться в могиле, которой 4 тысячи лет?! </vt:lpstr>
      <vt:lpstr> Архит Тарентский (Ἀρχύτας ὁ Ταραντίνος, лат. Archytas, Тарент, 428 год до н. э.—347 год до н. э.) — философ-пифагореец, математик, теоретик музыки, государственный деятель  полководец</vt:lpstr>
      <vt:lpstr>Презентация PowerPoint</vt:lpstr>
      <vt:lpstr>Начинается история полётов в древнем Китае. Ещё в 3-4 веках до н. э. китайцы изобрели воздушный змей. Изначально это приспособление использовалось для развлечения народа на всяких праздниках. китайский воздушный змей в форме дракона </vt:lpstr>
      <vt:lpstr>Воздушные шары и воздушные змеи в Китае </vt:lpstr>
      <vt:lpstr>Лю Бан 202 до н. э.</vt:lpstr>
      <vt:lpstr>Полёт человека на воздушном змее</vt:lpstr>
      <vt:lpstr>Презентация PowerPoint</vt:lpstr>
      <vt:lpstr>Запуск Дирижаблей Желаний (Монгольфьеров)</vt:lpstr>
      <vt:lpstr>Первый испытатель в аэродинамике</vt:lpstr>
      <vt:lpstr>Древнее пособие по аэронавтике</vt:lpstr>
      <vt:lpstr>Абу-л-Касим `Аббас ибн Фирнас ат-Такурунни</vt:lpstr>
      <vt:lpstr>Презентация PowerPoint</vt:lpstr>
      <vt:lpstr>Аббас ибн Фарнас - первый дельтапланерист</vt:lpstr>
      <vt:lpstr>Двадцать пять лет спустя…</vt:lpstr>
      <vt:lpstr>Взлететь  с помощью крыльев…</vt:lpstr>
      <vt:lpstr>Воздушные лодки</vt:lpstr>
      <vt:lpstr>Истории воздухоплавания</vt:lpstr>
      <vt:lpstr>Как и у Икара…</vt:lpstr>
      <vt:lpstr>Русские Икары</vt:lpstr>
      <vt:lpstr>Русские летописи рассказывают…</vt:lpstr>
      <vt:lpstr>Петр I</vt:lpstr>
      <vt:lpstr>Удивительно, что прошли тысячи лет, прежде чем полёты на дельтапланах, т. е., фактически таких же простых летательных аппаратах без двигателя, как и китайский воздушный змей, стали популярными и получили распространение. Одним из энтузиастов таких полётов стал Отто Лилиенталь, совершивший конце 19 в. более 2000 успешных полётов на планерах собственной конструкции. Он использовал те же материалы, что и китайцы — деревянные прутья и шёлк.</vt:lpstr>
      <vt:lpstr>Воздушные шары имели существенный недостаток — их полёт зависел от направления ветра, поэтому в течение 19 в. не прекращались попытки создать управляемый летательный аппарат с двигателем. Пробовали как варианты с установкой двигателя на воздушный шар, так и с установкой двигателя на планер. Но несмотря на то, что идея управляемого полёта была высказана вскоре после полёта первого воздушного шара, прошло больше ста лет, прежде чем управляемый полёт стал реальностью. Лишь в 1884 году французы Шарль Ренар и Артур Кребс смогли построить дирижабль, способный свободно перемещаться в любом направлении. Их дирижабль имел удлинённую форму и был оснащён электрическим двигателем, работавшим на аккумуляторах.</vt:lpstr>
      <vt:lpstr>Самолёт Можайского (модель)</vt:lpstr>
      <vt:lpstr>Принцип объединения</vt:lpstr>
      <vt:lpstr>Первый документально зафиксированный полёт самолёта конструкции братьев Райт состоялся 17 декабря 1903 года. При этом самолёт запускался с помощью рельсовой катапульты, а расстояние, которое он пролетел, составило всего 30 метров.  Приём  «Посредника»  Приёмы  «устранения технических противоречий» Соединить однородные или смежные объекты</vt:lpstr>
      <vt:lpstr>Прошли века и столетья ….</vt:lpstr>
      <vt:lpstr>«Почему автомобили не летают?..» Задавший себе этот вопрос инженер Генри Смолински подошёл к вопросу максимально прагматично – приделал к автомобилю крылья от самолёта Cessna Skymaster (по задумке, крылья должны были быть складными).  Приём  «Посредника»  Приёмы  «устранения технических противоречий»  Соединить однородные или смежные объекты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dc:creator>
  <cp:lastModifiedBy>Георгий Стешкин</cp:lastModifiedBy>
  <cp:revision>574</cp:revision>
  <dcterms:created xsi:type="dcterms:W3CDTF">2019-11-21T05:15:03Z</dcterms:created>
  <dcterms:modified xsi:type="dcterms:W3CDTF">2023-03-31T17:28:49Z</dcterms:modified>
</cp:coreProperties>
</file>