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65"/>
  </p:notesMasterIdLst>
  <p:sldIdLst>
    <p:sldId id="257" r:id="rId2"/>
    <p:sldId id="396" r:id="rId3"/>
    <p:sldId id="308" r:id="rId4"/>
    <p:sldId id="394" r:id="rId5"/>
    <p:sldId id="346" r:id="rId6"/>
    <p:sldId id="342" r:id="rId7"/>
    <p:sldId id="343" r:id="rId8"/>
    <p:sldId id="348" r:id="rId9"/>
    <p:sldId id="384" r:id="rId10"/>
    <p:sldId id="344" r:id="rId11"/>
    <p:sldId id="345" r:id="rId12"/>
    <p:sldId id="360" r:id="rId13"/>
    <p:sldId id="382" r:id="rId14"/>
    <p:sldId id="383" r:id="rId15"/>
    <p:sldId id="322" r:id="rId16"/>
    <p:sldId id="323" r:id="rId17"/>
    <p:sldId id="377" r:id="rId18"/>
    <p:sldId id="378" r:id="rId19"/>
    <p:sldId id="340" r:id="rId20"/>
    <p:sldId id="363" r:id="rId21"/>
    <p:sldId id="364" r:id="rId22"/>
    <p:sldId id="366" r:id="rId23"/>
    <p:sldId id="326" r:id="rId24"/>
    <p:sldId id="329" r:id="rId25"/>
    <p:sldId id="331" r:id="rId26"/>
    <p:sldId id="325" r:id="rId27"/>
    <p:sldId id="338" r:id="rId28"/>
    <p:sldId id="347" r:id="rId29"/>
    <p:sldId id="367" r:id="rId30"/>
    <p:sldId id="370" r:id="rId31"/>
    <p:sldId id="371" r:id="rId32"/>
    <p:sldId id="395" r:id="rId33"/>
    <p:sldId id="354" r:id="rId34"/>
    <p:sldId id="359" r:id="rId35"/>
    <p:sldId id="292" r:id="rId36"/>
    <p:sldId id="362" r:id="rId37"/>
    <p:sldId id="352" r:id="rId38"/>
    <p:sldId id="361" r:id="rId39"/>
    <p:sldId id="392" r:id="rId40"/>
    <p:sldId id="353" r:id="rId41"/>
    <p:sldId id="291" r:id="rId42"/>
    <p:sldId id="295" r:id="rId43"/>
    <p:sldId id="337" r:id="rId44"/>
    <p:sldId id="380" r:id="rId45"/>
    <p:sldId id="341" r:id="rId46"/>
    <p:sldId id="332" r:id="rId47"/>
    <p:sldId id="316" r:id="rId48"/>
    <p:sldId id="375" r:id="rId49"/>
    <p:sldId id="379" r:id="rId50"/>
    <p:sldId id="391" r:id="rId51"/>
    <p:sldId id="389" r:id="rId52"/>
    <p:sldId id="393" r:id="rId53"/>
    <p:sldId id="390" r:id="rId54"/>
    <p:sldId id="386" r:id="rId55"/>
    <p:sldId id="305" r:id="rId56"/>
    <p:sldId id="387" r:id="rId57"/>
    <p:sldId id="333" r:id="rId58"/>
    <p:sldId id="365" r:id="rId59"/>
    <p:sldId id="335" r:id="rId60"/>
    <p:sldId id="311" r:id="rId61"/>
    <p:sldId id="356" r:id="rId62"/>
    <p:sldId id="372" r:id="rId63"/>
    <p:sldId id="262" r:id="rId6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BAB"/>
    <a:srgbClr val="FFF1C5"/>
    <a:srgbClr val="FFE89F"/>
    <a:srgbClr val="FFD85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792" y="-77"/>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88BF24-AA57-4AFB-94A2-71EEEB34E3BD}" type="datetimeFigureOut">
              <a:rPr lang="ru-RU" smtClean="0"/>
              <a:pPr/>
              <a:t>23.04.2023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0F059C-7D02-4742-92BC-42BA0554909C}" type="slidenum">
              <a:rPr lang="ru-RU" smtClean="0"/>
              <a:pPr/>
              <a:t>‹#›</a:t>
            </a:fld>
            <a:endParaRPr lang="ru-RU"/>
          </a:p>
        </p:txBody>
      </p:sp>
    </p:spTree>
    <p:extLst>
      <p:ext uri="{BB962C8B-B14F-4D97-AF65-F5344CB8AC3E}">
        <p14:creationId xmlns:p14="http://schemas.microsoft.com/office/powerpoint/2010/main" xmlns="" val="516126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508000" y="4853412"/>
            <a:ext cx="112776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59AE2BBE-10D4-418B-9D99-7EA86641ED2F}" type="datetimeFigureOut">
              <a:rPr lang="ru-RU" smtClean="0"/>
              <a:pPr/>
              <a:t>23.04.2023</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10972800" y="6473952"/>
            <a:ext cx="1011936" cy="246888"/>
          </a:xfrm>
        </p:spPr>
        <p:txBody>
          <a:bodyPr/>
          <a:lstStyle/>
          <a:p>
            <a:fld id="{0C4422A5-CEDE-4C18-9D95-30077E5EA8FA}" type="slidenum">
              <a:rPr lang="ru-RU" smtClean="0"/>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9AE2BBE-10D4-418B-9D99-7EA86641ED2F}" type="datetimeFigureOut">
              <a:rPr lang="ru-RU" smtClean="0"/>
              <a:pPr/>
              <a:t>23.04.2023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C4422A5-CEDE-4C18-9D95-30077E5EA8FA}" type="slidenum">
              <a:rPr lang="ru-RU" smtClean="0"/>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144000" y="549277"/>
            <a:ext cx="2438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600" y="549277"/>
            <a:ext cx="83312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9AE2BBE-10D4-418B-9D99-7EA86641ED2F}" type="datetimeFigureOut">
              <a:rPr lang="ru-RU" smtClean="0"/>
              <a:pPr/>
              <a:t>23.04.2023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C4422A5-CEDE-4C18-9D95-30077E5EA8FA}" type="slidenum">
              <a:rPr lang="ru-RU" smtClean="0"/>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59AE2BBE-10D4-418B-9D99-7EA86641ED2F}" type="datetimeFigureOut">
              <a:rPr lang="ru-RU" smtClean="0"/>
              <a:pPr/>
              <a:t>23.04.2023</a:t>
            </a:fld>
            <a:endParaRPr lang="ru-RU"/>
          </a:p>
        </p:txBody>
      </p:sp>
      <p:sp>
        <p:nvSpPr>
          <p:cNvPr id="19" name="Нижний колонтитул 18"/>
          <p:cNvSpPr>
            <a:spLocks noGrp="1"/>
          </p:cNvSpPr>
          <p:nvPr>
            <p:ph type="ftr" sz="quarter" idx="11"/>
          </p:nvPr>
        </p:nvSpPr>
        <p:spPr>
          <a:xfrm>
            <a:off x="4775200" y="76201"/>
            <a:ext cx="3860800" cy="288925"/>
          </a:xfrm>
        </p:spPr>
        <p:txBody>
          <a:bodyPr/>
          <a:lstStyle/>
          <a:p>
            <a:endParaRPr lang="ru-RU"/>
          </a:p>
        </p:txBody>
      </p:sp>
      <p:sp>
        <p:nvSpPr>
          <p:cNvPr id="16" name="Номер слайда 15"/>
          <p:cNvSpPr>
            <a:spLocks noGrp="1"/>
          </p:cNvSpPr>
          <p:nvPr>
            <p:ph type="sldNum" sz="quarter" idx="12"/>
          </p:nvPr>
        </p:nvSpPr>
        <p:spPr>
          <a:xfrm>
            <a:off x="10972800" y="6473952"/>
            <a:ext cx="1011936" cy="246888"/>
          </a:xfrm>
        </p:spPr>
        <p:txBody>
          <a:bodyPr/>
          <a:lstStyle/>
          <a:p>
            <a:fld id="{0C4422A5-CEDE-4C18-9D95-30077E5EA8FA}" type="slidenum">
              <a:rPr lang="ru-RU" smtClean="0"/>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59AE2BBE-10D4-418B-9D99-7EA86641ED2F}" type="datetimeFigureOut">
              <a:rPr lang="ru-RU" smtClean="0"/>
              <a:pPr/>
              <a:t>23.04.2023</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0C4422A5-CEDE-4C18-9D95-30077E5EA8FA}" type="slidenum">
              <a:rPr lang="ru-RU" smtClean="0"/>
              <a:pPr/>
              <a:t>‹#›</a:t>
            </a:fld>
            <a:endParaRPr lang="ru-RU"/>
          </a:p>
        </p:txBody>
      </p:sp>
      <p:sp>
        <p:nvSpPr>
          <p:cNvPr id="8" name="Заголовок 7"/>
          <p:cNvSpPr>
            <a:spLocks noGrp="1"/>
          </p:cNvSpPr>
          <p:nvPr>
            <p:ph type="title"/>
          </p:nvPr>
        </p:nvSpPr>
        <p:spPr>
          <a:xfrm>
            <a:off x="240633" y="2947086"/>
            <a:ext cx="115824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402336" y="457200"/>
            <a:ext cx="115824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59AE2BBE-10D4-418B-9D99-7EA86641ED2F}" type="datetimeFigureOut">
              <a:rPr lang="ru-RU" smtClean="0"/>
              <a:pPr/>
              <a:t>23.04.2023</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0C4422A5-CEDE-4C18-9D95-30077E5EA8FA}" type="slidenum">
              <a:rPr lang="ru-RU" smtClean="0"/>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406400" y="5410200"/>
            <a:ext cx="114808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59AE2BBE-10D4-418B-9D99-7EA86641ED2F}" type="datetimeFigureOut">
              <a:rPr lang="ru-RU" smtClean="0"/>
              <a:pPr/>
              <a:t>23.04.2023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10972800" y="6477000"/>
            <a:ext cx="1016000" cy="246888"/>
          </a:xfrm>
        </p:spPr>
        <p:txBody>
          <a:bodyPr/>
          <a:lstStyle/>
          <a:p>
            <a:fld id="{0C4422A5-CEDE-4C18-9D95-30077E5EA8FA}" type="slidenum">
              <a:rPr lang="ru-RU" smtClean="0"/>
              <a:pPr/>
              <a:t>‹#›</a:t>
            </a:fld>
            <a:endParaRPr lang="ru-RU"/>
          </a:p>
        </p:txBody>
      </p:sp>
      <p:sp>
        <p:nvSpPr>
          <p:cNvPr id="11" name="Прямая соединительная линия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402336" y="457200"/>
            <a:ext cx="115824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59AE2BBE-10D4-418B-9D99-7EA86641ED2F}" type="datetimeFigureOut">
              <a:rPr lang="ru-RU" smtClean="0"/>
              <a:pPr/>
              <a:t>23.04.2023</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C4422A5-CEDE-4C18-9D95-30077E5EA8FA}" type="slidenum">
              <a:rPr lang="ru-RU" smtClean="0"/>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59AE2BBE-10D4-418B-9D99-7EA86641ED2F}" type="datetimeFigureOut">
              <a:rPr lang="ru-RU" smtClean="0"/>
              <a:pPr/>
              <a:t>23.04.2023</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C4422A5-CEDE-4C18-9D95-30077E5EA8FA}" type="slidenum">
              <a:rPr lang="ru-RU" smtClean="0"/>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609600" y="5486400"/>
            <a:ext cx="112776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59AE2BBE-10D4-418B-9D99-7EA86641ED2F}" type="datetimeFigureOut">
              <a:rPr lang="ru-RU" smtClean="0"/>
              <a:pPr/>
              <a:t>23.04.2023</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C4422A5-CEDE-4C18-9D95-30077E5EA8FA}" type="slidenum">
              <a:rPr lang="ru-RU" smtClean="0"/>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59AE2BBE-10D4-418B-9D99-7EA86641ED2F}" type="datetimeFigureOut">
              <a:rPr lang="ru-RU" smtClean="0"/>
              <a:pPr/>
              <a:t>23.04.2023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0C4422A5-CEDE-4C18-9D95-30077E5EA8FA}" type="slidenum">
              <a:rPr lang="ru-RU" smtClean="0"/>
              <a:pPr/>
              <a:t>‹#›</a:t>
            </a:fld>
            <a:endParaRPr lang="ru-RU"/>
          </a:p>
        </p:txBody>
      </p:sp>
      <p:sp>
        <p:nvSpPr>
          <p:cNvPr id="17" name="Заголовок 16"/>
          <p:cNvSpPr>
            <a:spLocks noGrp="1"/>
          </p:cNvSpPr>
          <p:nvPr>
            <p:ph type="title"/>
          </p:nvPr>
        </p:nvSpPr>
        <p:spPr>
          <a:xfrm>
            <a:off x="508000" y="4993760"/>
            <a:ext cx="78232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59AE2BBE-10D4-418B-9D99-7EA86641ED2F}" type="datetimeFigureOut">
              <a:rPr lang="ru-RU" smtClean="0"/>
              <a:pPr/>
              <a:t>23.04.2023</a:t>
            </a:fld>
            <a:endParaRPr lang="ru-RU"/>
          </a:p>
        </p:txBody>
      </p:sp>
      <p:sp>
        <p:nvSpPr>
          <p:cNvPr id="28" name="Нижний колонтитул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0C4422A5-CEDE-4C18-9D95-30077E5EA8FA}" type="slidenum">
              <a:rPr lang="ru-RU" smtClean="0"/>
              <a:pPr/>
              <a:t>‹#›</a:t>
            </a:fld>
            <a:endParaRPr lang="ru-RU"/>
          </a:p>
        </p:txBody>
      </p:sp>
      <p:sp>
        <p:nvSpPr>
          <p:cNvPr id="10" name="Заголовок 9"/>
          <p:cNvSpPr>
            <a:spLocks noGrp="1"/>
          </p:cNvSpPr>
          <p:nvPr>
            <p:ph type="title"/>
          </p:nvPr>
        </p:nvSpPr>
        <p:spPr>
          <a:xfrm>
            <a:off x="406400" y="457200"/>
            <a:ext cx="115824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рямоугольник 12">
            <a:extLst>
              <a:ext uri="{FF2B5EF4-FFF2-40B4-BE49-F238E27FC236}">
                <a16:creationId xmlns:a16="http://schemas.microsoft.com/office/drawing/2014/main" xmlns="" id="{6EE3B92E-E4E9-40AF-9900-E126E6C8D6EA}"/>
              </a:ext>
            </a:extLst>
          </p:cNvPr>
          <p:cNvSpPr/>
          <p:nvPr userDrawn="1"/>
        </p:nvSpPr>
        <p:spPr>
          <a:xfrm>
            <a:off x="0" y="0"/>
            <a:ext cx="12192000" cy="6858000"/>
          </a:xfrm>
          <a:prstGeom prst="rect">
            <a:avLst/>
          </a:prstGeom>
          <a:solidFill>
            <a:srgbClr val="FFEB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Рамка 13">
            <a:extLst>
              <a:ext uri="{FF2B5EF4-FFF2-40B4-BE49-F238E27FC236}">
                <a16:creationId xmlns:a16="http://schemas.microsoft.com/office/drawing/2014/main" xmlns="" id="{1DA028C8-1325-4FC8-B28D-8987480C588C}"/>
              </a:ext>
            </a:extLst>
          </p:cNvPr>
          <p:cNvSpPr/>
          <p:nvPr userDrawn="1"/>
        </p:nvSpPr>
        <p:spPr>
          <a:xfrm>
            <a:off x="0" y="0"/>
            <a:ext cx="12192000" cy="6858000"/>
          </a:xfrm>
          <a:prstGeom prst="frame">
            <a:avLst>
              <a:gd name="adj1" fmla="val 2173"/>
            </a:avLst>
          </a:prstGeom>
          <a:pattFill prst="pct80">
            <a:fgClr>
              <a:schemeClr val="accent1"/>
            </a:fgClr>
            <a:bgClr>
              <a:schemeClr val="bg1"/>
            </a:bgClr>
          </a:patt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spd="slow">
    <p:fade/>
  </p:transition>
  <p:timing>
    <p:tnLst>
      <p:par>
        <p:cTn id="1" dur="indefinite" restart="never" nodeType="tmRoot"/>
      </p:par>
    </p:tnLst>
  </p:timing>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images.yandex.ru/yandsearch?text=%D0%B8%D0%BB%D0%BB%D1%8E%D1%81%D1%82%D1%80%D0%B0%D1%86%D0%B8%D0%B8%20%D0%BE%20%20%D1%81%D0%BA%D0%B0%D0%B7%D0%BE%D1%87%D0%BD%D1%8B%D1%85%20%D0%BF%D0%BE%D0%BB%D1%91%D1%82%D0%B0%D1%85%20%D0%BC%D0%B0%D1%80%D1%82%D0%B8%D0%BD%D0%B0%20%D0%BD%D0%B0%20%D0%B3%D1%83%D1%81%D0%B5&amp;fp=0&amp;pos=0&amp;uinfo=ww-1779-wh-930-fw-1554-fh-598-pd-1.0049999952316284&amp;rpt=simage&amp;img_url=http://www.animator.ru/film_img/variants/closeup/film_3055_01.jpg" TargetMode="Externa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hyperlink" Target="http://images.yandex.ru/yandsearch?text=%D0%B8%D0%BB%D0%BB%D1%8E%D1%81%D1%82%D1%80%D0%B0%D1%86%D0%B8%D0%B8%20%D0%BE%20%20%D1%81%D0%BA%D0%B0%D0%B7%D0%BE%D1%87%D0%BD%D1%8B%D1%85%20%D0%BF%D0%BE%D0%BB%D1%91%D1%82%D0%B0%D1%85%20%D0%B4%D1%8E%D0%B9%D0%BC%D0%BE%D0%B2%D0%BE%D1%87%D0%BA%D0%B8%20%D0%BD%D0%B0%20%D0%BB%D0%B0%D1%81%D1%82%D0%BE%D1%87%D0%BA%D0%B5&amp;fp=0&amp;pos=2&amp;uinfo=ww-1779-wh-930-fw-1554-fh-598-pd-1.0049999952316284&amp;rpt=simage&amp;img_url=http://img-fotki.yandex.ru/get/4607/g-pestowa.15/0_7383c_17a2545e_XL.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images.yandex.ru/yandsearch?text=%D0%B8%D0%BB%D0%BB%D1%8E%D1%81%D1%82%D1%80%D0%B0%D1%86%D0%B8%D0%B8%20%D0%BE%20%20%D1%81%D0%BA%D0%B0%D0%B7%D0%BE%D1%87%D0%BD%D1%8B%D1%85%20%D0%BA%D0%BE%D0%BD%D1%8C%D0%BA%D0%B0%20%D0%B3%D0%BE%D1%80%D0%B1%D1%83%D0%BD%D0%BA%D0%B0&amp;fp=0&amp;pos=4&amp;uinfo=ww-1779-wh-930-fw-1554-fh-598-pd-1.0049999952316284&amp;rpt=simage&amp;img_url=http://az.lib.ru/img/e/ershow_p_p/text_0030/9.jpg" TargetMode="Externa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hyperlink" Target="http://images.yandex.ru/yandsearch?text=%D0%B8%D0%BB%D0%BB%D1%8E%D1%81%D1%82%D1%80%D0%B0%D1%86%D0%B8%D0%B8%20%D0%BE%20%20%D1%81%D0%BA%D0%B0%D0%B7%D0%BE%D1%87%D0%BD%D1%8B%D1%85%20%D0%BF%D0%BE%D0%BB%D1%91%D1%82%D0%B0%D1%85%20%D0%B1%D0%B0%D1%80%D0%BE%D0%BD%D0%B0%20%D0%BC%D1%8E%D1%85%D0%B3%D0%B0%D1%83%D0%B7%D0%B5%D0%BD%D0%B0&amp;fp=0&amp;pos=18&amp;uinfo=ww-1779-wh-930-fw-1554-fh-598-pd-1.0049999952316284&amp;rpt=simage&amp;img_url=http://www.img3.imgbb.ru/8/0/1/8010c7241718dfd0830f32b7b50b47c1.jp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ru.wikipedia.org/wiki/%D0%94%D1%80%D0%B5%D0%B2%D0%BD%D1%8F%D1%8F_%D0%9C%D0%B0%D0%BA%D0%B5%D0%B4%D0%BE%D0%BD%D0%B8%D1%8F" TargetMode="External"/><Relationship Id="rId7" Type="http://schemas.openxmlformats.org/officeDocument/2006/relationships/image" Target="../media/image30.jpeg"/><Relationship Id="rId2" Type="http://schemas.openxmlformats.org/officeDocument/2006/relationships/hyperlink" Target="https://ru.wikipedia.org/wiki/%D0%9C%D0%B0%D0%BA%D0%B5%D0%B4%D0%BE%D0%BD%D1%81%D0%BA%D0%B8%D0%B5_%D1%86%D0%B0%D1%80%D0%B8" TargetMode="Externa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hyperlink" Target="https://ru.wikipedia.org/wiki/%D0%90%D1%80%D0%B3%D0%B5%D0%B0%D0%B4%D1%8B"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yandex.ru/images/search?text=%D0%9F%D0%B5%D1%80%D0%B2%D1%8B%D0%B9%20%D0%B0%D1%8D%D1%80%D0%BE%D1%81%D1%82%D0%B0%D1%82%20%D0%B1%D1%80%D0%B0%D1%82%D1%8C%D0%B5%D0%B2%20%D0%9C%D0%BE%D0%BD%D0%B3%D0%BE%D0%BB%D1%8C%D1%84%D1%8C%D0%B5&amp;source=related-duck" TargetMode="Externa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yandex.ru/images/search?text=%D0%94%D0%B8%D1%80%D0%B8%D0%B6%D0%B0%D0%B1%D0%BB%D1%8C%20%D0%A6%D0%B8%D0%BE%D0%BB%D0%BA%D0%BE%D0%B2%D1%81%D0%BA%D0%BE%D0%B3%D0%BE&amp;source=related-duck" TargetMode="External"/><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hyperlink" Target="https://yandex.ru/images/search?text=%D0%94%D0%B8%D1%80%D0%B8%D0%B6%D0%B0%D0%B1%D0%BB%D1%8C%20%D0%B3%D1%80%D0%B0%D0%B2%D1%8E%D1%80%D0%B0&amp;source=related-duck" TargetMode="External"/><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yandex.ru/images/search?text=%D0%94%D0%B8%D1%80%D0%B8%D0%B6%D0%B0%D0%B1%D0%BB%D1%8C%20Dupuy%20de%20Lome,%201872&amp;source=related-duck" TargetMode="External"/><Relationship Id="rId1" Type="http://schemas.openxmlformats.org/officeDocument/2006/relationships/slideLayout" Target="../slideLayouts/slideLayout2.xml"/><Relationship Id="rId5" Type="http://schemas.openxmlformats.org/officeDocument/2006/relationships/hyperlink" Target="https://www.google.com/url?q=http://ru.wikipedia.org/wiki/%D0%91%D0%B0%D0%BB%D0%BB%D0%BE%D0%BD%D0%B5%D1%82&amp;sa=D&amp;ust=1510081600373000&amp;usg=AFQjCNHP5e_GAZH65RuM56DYyUxqyjn7XQ" TargetMode="External"/><Relationship Id="rId4" Type="http://schemas.openxmlformats.org/officeDocument/2006/relationships/hyperlink" Target="https://www.google.com/url?q=http://ru.wikipedia.org/wiki/%D0%9F%D1%80%D0%BE%D0%BF%D0%B5%D0%BB%D0%BB%D0%B5%D1%80&amp;sa=D&amp;ust=1510081600372000&amp;usg=AFQjCNHswuOlgg9eT0jj4KwX7u-1nJ_IKA"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images.yandex.ru/yandsearch?text=%D0%B8%D0%BB%D0%BB%D1%8E%D1%81%D1%82%D1%80%D0%B0%D1%86%D0%B8%D0%B8%20%D0%BE%20%20%D1%81%D0%BA%D0%B0%D0%B7%D0%BE%D1%87%D0%BD%D1%8B%D1%85%20%D0%BF%D0%BE%D0%BB%D1%91%D1%82%D0%B0%D1%85%20%D0%BA%D0%BE%D0%B2%D1%80%D0%B0%20%D1%81%D0%B0%D0%BC%D0%BE%D0%BB%D1%91%D1%82%D0%B0&amp;fp=0&amp;pos=11&amp;uinfo=ww-1779-wh-930-fw-1554-fh-598-pd-1.0049999952316284&amp;rpt=simage&amp;img_url=http://www.setwalls.ru/large/201310/63214.jpg" TargetMode="External"/><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5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6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ggn64.ru/istoriya/pervye-letatel-nye-apparaty-i-rozhdenie-samoleta.html" TargetMode="External"/><Relationship Id="rId2" Type="http://schemas.openxmlformats.org/officeDocument/2006/relationships/hyperlink" Target="https://novate.ru/blogs/140716/37194/"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B4055AF-3998-429C-9596-D4443C00C30F}"/>
              </a:ext>
            </a:extLst>
          </p:cNvPr>
          <p:cNvSpPr txBox="1"/>
          <p:nvPr/>
        </p:nvSpPr>
        <p:spPr>
          <a:xfrm>
            <a:off x="2918692" y="5834674"/>
            <a:ext cx="6354619" cy="523220"/>
          </a:xfrm>
          <a:prstGeom prst="rect">
            <a:avLst/>
          </a:prstGeom>
          <a:noFill/>
        </p:spPr>
        <p:txBody>
          <a:bodyPr wrap="square" rtlCol="0">
            <a:spAutoFit/>
          </a:bodyPr>
          <a:lstStyle/>
          <a:p>
            <a:pPr algn="ctr"/>
            <a:endParaRPr lang="ru-RU" sz="1400" b="1" dirty="0"/>
          </a:p>
          <a:p>
            <a:pPr algn="ctr"/>
            <a:endParaRPr lang="ru-RU" sz="1400" b="1" dirty="0"/>
          </a:p>
        </p:txBody>
      </p:sp>
      <p:sp>
        <p:nvSpPr>
          <p:cNvPr id="3" name="Прямоугольник: скругленные углы 2">
            <a:extLst>
              <a:ext uri="{FF2B5EF4-FFF2-40B4-BE49-F238E27FC236}">
                <a16:creationId xmlns:a16="http://schemas.microsoft.com/office/drawing/2014/main" xmlns="" id="{0BF697F1-DAFB-46B6-8A51-6CC22BA66092}"/>
              </a:ext>
            </a:extLst>
          </p:cNvPr>
          <p:cNvSpPr/>
          <p:nvPr/>
        </p:nvSpPr>
        <p:spPr>
          <a:xfrm>
            <a:off x="2597285" y="2235249"/>
            <a:ext cx="8317149" cy="2048164"/>
          </a:xfrm>
          <a:prstGeom prst="roundRect">
            <a:avLst/>
          </a:prstGeom>
          <a:solidFill>
            <a:srgbClr val="7030A0"/>
          </a:solidFill>
          <a:ln w="3810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0"/>
              </a:spcBef>
              <a:spcAft>
                <a:spcPct val="0"/>
              </a:spcAft>
            </a:pPr>
            <a:r>
              <a:rPr lang="ru-RU" sz="4800" b="1" u="sng"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ea typeface="Calibri" pitchFamily="34" charset="0"/>
                <a:cs typeface="Times New Roman" pitchFamily="18" charset="0"/>
              </a:rPr>
              <a:t>Номинация</a:t>
            </a:r>
            <a:r>
              <a:rPr lang="ru-RU" sz="4800" b="1" u="sng"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ea typeface="Calibri" pitchFamily="34" charset="0"/>
                <a:cs typeface="Times New Roman" pitchFamily="18" charset="0"/>
              </a:rPr>
              <a:t>«</a:t>
            </a:r>
            <a:r>
              <a:rPr lang="ru-RU" sz="4800" b="1" u="sng"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ea typeface="Calibri" pitchFamily="34" charset="0"/>
                <a:cs typeface="Times New Roman" pitchFamily="18" charset="0"/>
              </a:rPr>
              <a:t>Исследования</a:t>
            </a:r>
            <a:r>
              <a:rPr lang="ru-RU" sz="4800" b="1" u="sng"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ea typeface="Calibri" pitchFamily="34" charset="0"/>
                <a:cs typeface="Times New Roman" pitchFamily="18" charset="0"/>
              </a:rPr>
              <a:t>»</a:t>
            </a:r>
          </a:p>
          <a:p>
            <a:pPr lvl="0" fontAlgn="base">
              <a:spcBef>
                <a:spcPct val="0"/>
              </a:spcBef>
              <a:spcAft>
                <a:spcPct val="0"/>
              </a:spcAft>
            </a:pPr>
            <a:r>
              <a:rPr lang="ru-RU" sz="4800" b="1" u="sng"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Times New Roman" pitchFamily="18" charset="0"/>
              </a:rPr>
              <a:t>Задание 1</a:t>
            </a:r>
            <a:endParaRPr lang="ru-RU"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endParaRPr>
          </a:p>
        </p:txBody>
      </p:sp>
      <p:pic>
        <p:nvPicPr>
          <p:cNvPr id="1028" name="Picture 4" descr="https://hdpic.club/uploads/posts/2022-01/1643307766_17-hdpic-club-p-samolet-dlya-detei-na-prozrachnom-fone-28.png"/>
          <p:cNvPicPr>
            <a:picLocks noChangeAspect="1" noChangeArrowheads="1"/>
          </p:cNvPicPr>
          <p:nvPr/>
        </p:nvPicPr>
        <p:blipFill>
          <a:blip r:embed="rId2" cstate="print"/>
          <a:srcRect/>
          <a:stretch>
            <a:fillRect/>
          </a:stretch>
        </p:blipFill>
        <p:spPr bwMode="auto">
          <a:xfrm>
            <a:off x="546941" y="4770234"/>
            <a:ext cx="3838973" cy="1572200"/>
          </a:xfrm>
          <a:prstGeom prst="rect">
            <a:avLst/>
          </a:prstGeom>
          <a:noFill/>
        </p:spPr>
      </p:pic>
      <p:pic>
        <p:nvPicPr>
          <p:cNvPr id="1030" name="Picture 6" descr="https://hdpic.club/uploads/posts/2022-01/1643307824_30-hdpic-club-p-samolet-dlya-detei-na-prozrachnom-fone-54.png"/>
          <p:cNvPicPr>
            <a:picLocks noChangeAspect="1" noChangeArrowheads="1"/>
          </p:cNvPicPr>
          <p:nvPr/>
        </p:nvPicPr>
        <p:blipFill>
          <a:blip r:embed="rId3" cstate="print"/>
          <a:srcRect/>
          <a:stretch>
            <a:fillRect/>
          </a:stretch>
        </p:blipFill>
        <p:spPr bwMode="auto">
          <a:xfrm>
            <a:off x="8239328" y="4557326"/>
            <a:ext cx="3622719" cy="1823643"/>
          </a:xfrm>
          <a:prstGeom prst="rect">
            <a:avLst/>
          </a:prstGeom>
          <a:noFill/>
        </p:spPr>
      </p:pic>
      <p:sp>
        <p:nvSpPr>
          <p:cNvPr id="56321" name="Rectangle 1"/>
          <p:cNvSpPr>
            <a:spLocks noChangeArrowheads="1"/>
          </p:cNvSpPr>
          <p:nvPr/>
        </p:nvSpPr>
        <p:spPr bwMode="auto">
          <a:xfrm>
            <a:off x="5690681" y="377683"/>
            <a:ext cx="5914418" cy="1261884"/>
          </a:xfrm>
          <a:prstGeom prst="rect">
            <a:avLst/>
          </a:prstGeom>
          <a:solidFill>
            <a:srgbClr val="7030A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ru-RU" sz="2400" b="1" dirty="0" smtClean="0">
                <a:ln w="12700">
                  <a:solidFill>
                    <a:schemeClr val="tx2">
                      <a:satMod val="155000"/>
                    </a:schemeClr>
                  </a:solidFill>
                  <a:prstDash val="solid"/>
                </a:ln>
                <a:solidFill>
                  <a:schemeClr val="bg2">
                    <a:lumMod val="90000"/>
                  </a:schemeClr>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rPr>
              <a:t>Кубок </a:t>
            </a:r>
            <a:r>
              <a:rPr lang="ru-RU" sz="2400" b="1" dirty="0" smtClean="0">
                <a:ln w="12700">
                  <a:solidFill>
                    <a:schemeClr val="tx2">
                      <a:satMod val="155000"/>
                    </a:schemeClr>
                  </a:solidFill>
                  <a:prstDash val="solid"/>
                </a:ln>
                <a:solidFill>
                  <a:schemeClr val="bg2">
                    <a:lumMod val="90000"/>
                  </a:schemeClr>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rPr>
              <a:t>ТРИЗ -</a:t>
            </a:r>
            <a:r>
              <a:rPr lang="ru-RU" sz="2400" b="1" dirty="0" smtClean="0">
                <a:ln w="12700">
                  <a:solidFill>
                    <a:schemeClr val="tx2">
                      <a:satMod val="155000"/>
                    </a:schemeClr>
                  </a:solidFill>
                  <a:prstDash val="solid"/>
                </a:ln>
                <a:solidFill>
                  <a:schemeClr val="bg2">
                    <a:lumMod val="90000"/>
                  </a:schemeClr>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rPr>
              <a:t>Саммита – 2022/2023</a:t>
            </a:r>
            <a:br>
              <a:rPr lang="ru-RU" sz="2400" b="1" dirty="0" smtClean="0">
                <a:ln w="12700">
                  <a:solidFill>
                    <a:schemeClr val="tx2">
                      <a:satMod val="155000"/>
                    </a:schemeClr>
                  </a:solidFill>
                  <a:prstDash val="solid"/>
                </a:ln>
                <a:solidFill>
                  <a:schemeClr val="bg2">
                    <a:lumMod val="90000"/>
                  </a:schemeClr>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rPr>
            </a:br>
            <a:r>
              <a:rPr lang="ru-RU" sz="2400" b="1" u="sng" dirty="0" smtClean="0">
                <a:ln w="12700">
                  <a:solidFill>
                    <a:schemeClr val="tx2">
                      <a:satMod val="155000"/>
                    </a:schemeClr>
                  </a:solidFill>
                  <a:prstDash val="solid"/>
                </a:ln>
                <a:solidFill>
                  <a:schemeClr val="bg2">
                    <a:lumMod val="90000"/>
                  </a:schemeClr>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rPr>
              <a:t>Категория 11–14 лет </a:t>
            </a:r>
            <a:r>
              <a:rPr lang="ru-RU" sz="2800" dirty="0" smtClean="0">
                <a:solidFill>
                  <a:srgbClr val="C00000"/>
                </a:solidFill>
                <a:latin typeface="Times New Roman" panose="02020603050405020304" pitchFamily="18" charset="0"/>
                <a:cs typeface="Times New Roman" panose="02020603050405020304" pitchFamily="18" charset="0"/>
              </a:rPr>
              <a:t/>
            </a:r>
            <a:br>
              <a:rPr lang="ru-RU" sz="2800" dirty="0" smtClean="0">
                <a:solidFill>
                  <a:srgbClr val="C00000"/>
                </a:solidFill>
                <a:latin typeface="Times New Roman" panose="02020603050405020304" pitchFamily="18" charset="0"/>
                <a:cs typeface="Times New Roman" panose="02020603050405020304" pitchFamily="18" charset="0"/>
              </a:rPr>
            </a:br>
            <a:endParaRPr lang="ru-RU" sz="2800" dirty="0"/>
          </a:p>
        </p:txBody>
      </p:sp>
      <p:sp>
        <p:nvSpPr>
          <p:cNvPr id="7" name="Прямоугольник 6"/>
          <p:cNvSpPr/>
          <p:nvPr/>
        </p:nvSpPr>
        <p:spPr>
          <a:xfrm>
            <a:off x="3048000" y="1284051"/>
            <a:ext cx="6096000" cy="646331"/>
          </a:xfrm>
          <a:prstGeom prst="rect">
            <a:avLst/>
          </a:prstGeom>
        </p:spPr>
        <p:txBody>
          <a:bodyPr wrap="square">
            <a:spAutoFit/>
          </a:bodyPr>
          <a:lstStyle/>
          <a:p>
            <a:r>
              <a:rPr lang="ru-RU" dirty="0" smtClean="0">
                <a:solidFill>
                  <a:srgbClr val="C00000"/>
                </a:solidFill>
                <a:latin typeface="Times New Roman" panose="02020603050405020304" pitchFamily="18" charset="0"/>
                <a:cs typeface="Times New Roman" panose="02020603050405020304" pitchFamily="18" charset="0"/>
              </a:rPr>
              <a:t/>
            </a:r>
            <a:br>
              <a:rPr lang="ru-RU" dirty="0" smtClean="0">
                <a:solidFill>
                  <a:srgbClr val="C00000"/>
                </a:solidFill>
                <a:latin typeface="Times New Roman" panose="02020603050405020304" pitchFamily="18" charset="0"/>
                <a:cs typeface="Times New Roman" panose="02020603050405020304" pitchFamily="18" charset="0"/>
              </a:rPr>
            </a:br>
            <a:endParaRPr lang="ru-RU" dirty="0"/>
          </a:p>
        </p:txBody>
      </p:sp>
    </p:spTree>
    <p:extLst>
      <p:ext uri="{BB962C8B-B14F-4D97-AF65-F5344CB8AC3E}">
        <p14:creationId xmlns:p14="http://schemas.microsoft.com/office/powerpoint/2010/main" xmlns="" val="550754954"/>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6400" y="457200"/>
            <a:ext cx="11582400" cy="1313234"/>
          </a:xfrm>
        </p:spPr>
        <p:txBody>
          <a:bodyPr>
            <a:normAutofit fontScale="90000"/>
          </a:bodyPr>
          <a:lstStyle/>
          <a:p>
            <a:pPr algn="ctr"/>
            <a: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Стремление к полету никогда не покидало человека, но прошло много веков, прежде чем полет его стал реальностью.</a:t>
            </a:r>
            <a:b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br>
            <a:endParaRPr lang="ru-RU" b="1" cap="none"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endParaRPr>
          </a:p>
        </p:txBody>
      </p:sp>
      <p:sp>
        <p:nvSpPr>
          <p:cNvPr id="3" name="Содержимое 2"/>
          <p:cNvSpPr>
            <a:spLocks noGrp="1"/>
          </p:cNvSpPr>
          <p:nvPr>
            <p:ph idx="1"/>
          </p:nvPr>
        </p:nvSpPr>
        <p:spPr>
          <a:xfrm>
            <a:off x="3433865" y="1223424"/>
            <a:ext cx="8477114" cy="1043122"/>
          </a:xfrm>
        </p:spPr>
        <p:txBody>
          <a:bodyPr>
            <a:normAutofit/>
          </a:bodyPr>
          <a:lstStyle/>
          <a:p>
            <a:pPr>
              <a:buNone/>
            </a:pPr>
            <a:endParaRPr lang="ru-RU" sz="20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buNone/>
            </a:pPr>
            <a:endParaRPr lang="ru-RU" sz="20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buNone/>
            </a:pPr>
            <a:endParaRPr lang="ru-RU"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p:txBody>
      </p:sp>
      <p:pic>
        <p:nvPicPr>
          <p:cNvPr id="4" name="image3.jpeg"/>
          <p:cNvPicPr/>
          <p:nvPr/>
        </p:nvPicPr>
        <p:blipFill>
          <a:blip r:embed="rId2" cstate="print"/>
          <a:stretch>
            <a:fillRect/>
          </a:stretch>
        </p:blipFill>
        <p:spPr>
          <a:xfrm>
            <a:off x="350196" y="1663429"/>
            <a:ext cx="3083668" cy="3735421"/>
          </a:xfrm>
          <a:prstGeom prst="rect">
            <a:avLst/>
          </a:prstGeom>
        </p:spPr>
      </p:pic>
      <p:pic>
        <p:nvPicPr>
          <p:cNvPr id="5" name="image4.jpeg"/>
          <p:cNvPicPr/>
          <p:nvPr/>
        </p:nvPicPr>
        <p:blipFill>
          <a:blip r:embed="rId3" cstate="print"/>
          <a:stretch>
            <a:fillRect/>
          </a:stretch>
        </p:blipFill>
        <p:spPr>
          <a:xfrm>
            <a:off x="3881336" y="1848257"/>
            <a:ext cx="4474724" cy="3403290"/>
          </a:xfrm>
          <a:prstGeom prst="rect">
            <a:avLst/>
          </a:prstGeom>
        </p:spPr>
      </p:pic>
      <p:pic>
        <p:nvPicPr>
          <p:cNvPr id="6" name="image5.jpeg"/>
          <p:cNvPicPr/>
          <p:nvPr/>
        </p:nvPicPr>
        <p:blipFill>
          <a:blip r:embed="rId4" cstate="print"/>
          <a:stretch>
            <a:fillRect/>
          </a:stretch>
        </p:blipFill>
        <p:spPr>
          <a:xfrm>
            <a:off x="8761958" y="1400783"/>
            <a:ext cx="2959872" cy="4031339"/>
          </a:xfrm>
          <a:prstGeom prst="rect">
            <a:avLst/>
          </a:prstGeom>
        </p:spPr>
      </p:pic>
      <p:sp>
        <p:nvSpPr>
          <p:cNvPr id="7" name="Прямоугольник 6"/>
          <p:cNvSpPr/>
          <p:nvPr/>
        </p:nvSpPr>
        <p:spPr>
          <a:xfrm>
            <a:off x="496111" y="5710135"/>
            <a:ext cx="11430000" cy="923330"/>
          </a:xfrm>
          <a:prstGeom prst="rect">
            <a:avLst/>
          </a:prstGeom>
        </p:spPr>
        <p:txBody>
          <a:bodyPr wrap="square">
            <a:spAutoFit/>
          </a:bodyPr>
          <a:lstStyle/>
          <a:p>
            <a:pPr algn="ct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В конце XY века итальянский живописец, скульптор, архитектор, инженер Леонардо да Винчи (1425-1519) предложил проекты создания парашюта, крыла, вертолета и других технических устройств.</a:t>
            </a:r>
          </a:p>
        </p:txBody>
      </p:sp>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rPr>
              <a:t>Немного истории…</a:t>
            </a:r>
            <a:endParaRPr lang="ru-RU" b="1" cap="none"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endParaRPr>
          </a:p>
        </p:txBody>
      </p:sp>
      <p:sp>
        <p:nvSpPr>
          <p:cNvPr id="3" name="Содержимое 2"/>
          <p:cNvSpPr>
            <a:spLocks noGrp="1"/>
          </p:cNvSpPr>
          <p:nvPr>
            <p:ph idx="1"/>
          </p:nvPr>
        </p:nvSpPr>
        <p:spPr/>
        <p:txBody>
          <a:bodyPr>
            <a:normAutofit fontScale="62500" lnSpcReduction="20000"/>
          </a:bodyPr>
          <a:lstStyle/>
          <a:p>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Всю свою жизнь да Винчи был одержим идеей полета. Одной из самых первых (и самых известных) зарисовок является схема устройства, которое в наше время принято считать прототипом вертолета. Леонардо предлагал сделать из тонкого льна, пропитанного крахмалом, воздушный винт диаметром 5 метров. Он должен был приводиться в движение четырьмя людьми, вращающими рычаги по кругу. В Милане он делал много рисунков и изучал летательный механизм птиц разных пород и летучих мышей. Кроме наблюдений, он проводил опыты, но все они были неудачными. Леонардо очень хотел построить летательный аппарат. Он говорил: "Кто знает всё, тот может всё. Только бы узнать - и крылья будут!".</a:t>
            </a:r>
          </a:p>
          <a:p>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Сначала Леонардо разрабатывал проблему полета при помощи крыльев, приводимых в движение мышечной силой человека: идея простейшего аппарата Дедала и Икара. Но затем он дошел до мысли о постройке такого аппарата, к которому человек не должен быть прикреплен, а должен сохранять полную свободу, чтобы управлять им; приводить же себя в движение аппарат должен своей собственной силой. В итоге, Леонардо так и не удалось создать действующую модель летательной машины. Он концентрировал внимание лишь на устройстве крыла, мало беспокоясь о силовых составляющих механизма</a:t>
            </a:r>
          </a:p>
          <a:p>
            <a:endParaRPr lang="ru-RU" dirty="0"/>
          </a:p>
        </p:txBody>
      </p:sp>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6579" y="457200"/>
            <a:ext cx="8638162" cy="838200"/>
          </a:xfrm>
        </p:spPr>
        <p:txBody>
          <a:bodyPr/>
          <a:lstStyle/>
          <a:p>
            <a:r>
              <a:rPr lang="ru-RU" b="1" cap="none"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Прототип вертолета </a:t>
            </a:r>
            <a:endParaRPr lang="ru-RU" b="1" cap="none"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endParaRPr>
          </a:p>
        </p:txBody>
      </p:sp>
      <p:sp>
        <p:nvSpPr>
          <p:cNvPr id="3" name="Содержимое 2"/>
          <p:cNvSpPr>
            <a:spLocks noGrp="1"/>
          </p:cNvSpPr>
          <p:nvPr>
            <p:ph idx="1"/>
          </p:nvPr>
        </p:nvSpPr>
        <p:spPr>
          <a:xfrm>
            <a:off x="3677055" y="1293779"/>
            <a:ext cx="8015592" cy="5155659"/>
          </a:xfrm>
        </p:spPr>
        <p:txBody>
          <a:bodyPr>
            <a:normAutofit fontScale="55000" lnSpcReduction="20000"/>
          </a:bodyPr>
          <a:lstStyle/>
          <a:p>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Всю свою жизнь да Винчи был одержим идеей полета. Одной из самых первых (и самых известных) зарисовок является схема устройства, которое в наше время принято считать прототипом вертолета. Леонардо предлагал сделать из тонкого льна, пропитанного крахмалом, воздушный винт диаметром 5 метров. Он должен был приводиться в движение четырьмя людьми, вращающими рычаги по кругу. В Милане он делал много рисунков и изучал летательный механизм птиц разных пород и летучих мышей. Кроме наблюдений, он проводил опыты, но все они были неудачными. Леонардо очень хотел построить летательный аппарат. Он говорил: "Кто знает всё, тот может всё. Только бы узнать - и крылья будут!".</a:t>
            </a:r>
          </a:p>
          <a:p>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Сначала Леонардо разрабатывал проблему полета при помощи крыльев, приводимых в движение мышечной силой человека: идея простейшего аппарата Дедала и Икара. Но затем он дошел до мысли о постройке такого аппарата, к которому человек не должен быть прикреплен, а должен сохранять полную свободу, чтобы управлять им; приводить же себя в движение аппарат должен своей собственной силой. В итоге, Леонардо так и не удалось создать действующую модель летательной машины. Он концентрировал внимание лишь на устройстве крыла, мало беспокоясь о силовых составляющих механизма</a:t>
            </a:r>
          </a:p>
          <a:p>
            <a:endParaRPr lang="ru-RU" dirty="0"/>
          </a:p>
        </p:txBody>
      </p:sp>
      <p:pic>
        <p:nvPicPr>
          <p:cNvPr id="159748" name="Picture 4" descr="https://imageio.forbes.com/specials-images/imageserve/62615ef5f8f15a05513c3a02/0x0.jpg?format=jpg&amp;amp;width=1200"/>
          <p:cNvPicPr>
            <a:picLocks noChangeAspect="1" noChangeArrowheads="1"/>
          </p:cNvPicPr>
          <p:nvPr/>
        </p:nvPicPr>
        <p:blipFill>
          <a:blip r:embed="rId2" cstate="print"/>
          <a:srcRect/>
          <a:stretch>
            <a:fillRect/>
          </a:stretch>
        </p:blipFill>
        <p:spPr bwMode="auto">
          <a:xfrm>
            <a:off x="398834" y="1257468"/>
            <a:ext cx="3203232" cy="2346920"/>
          </a:xfrm>
          <a:prstGeom prst="rect">
            <a:avLst/>
          </a:prstGeom>
          <a:noFill/>
        </p:spPr>
      </p:pic>
      <p:pic>
        <p:nvPicPr>
          <p:cNvPr id="159750" name="Picture 6" descr="https://doodlewash.com/wp-content/uploads/2016/08/day-17-my-favorite-person-leonardo-da-vinci-aerial-screw1.jpg"/>
          <p:cNvPicPr>
            <a:picLocks noChangeAspect="1" noChangeArrowheads="1"/>
          </p:cNvPicPr>
          <p:nvPr/>
        </p:nvPicPr>
        <p:blipFill>
          <a:blip r:embed="rId3" cstate="print"/>
          <a:srcRect/>
          <a:stretch>
            <a:fillRect/>
          </a:stretch>
        </p:blipFill>
        <p:spPr bwMode="auto">
          <a:xfrm>
            <a:off x="379378" y="3792383"/>
            <a:ext cx="2960492" cy="2807664"/>
          </a:xfrm>
          <a:prstGeom prst="rect">
            <a:avLst/>
          </a:prstGeom>
          <a:noFill/>
        </p:spPr>
      </p:pic>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6400" y="457199"/>
            <a:ext cx="11582400" cy="1342417"/>
          </a:xfrm>
        </p:spPr>
        <p:txBody>
          <a:bodyPr>
            <a:noAutofit/>
          </a:bodyPr>
          <a:lstStyle/>
          <a:p>
            <a:pPr algn="ctr"/>
            <a:r>
              <a:rPr lang="ru-RU" sz="2800"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rPr>
              <a:t> </a:t>
            </a:r>
            <a:r>
              <a:rPr lang="ru-RU" sz="2800" b="1" cap="none"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Немного истории </a:t>
            </a:r>
            <a:r>
              <a:rPr lang="ru-RU" sz="2800"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rPr>
              <a:t/>
            </a:r>
            <a:br>
              <a:rPr lang="ru-RU" sz="2800"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rPr>
            </a:br>
            <a:r>
              <a:rPr lang="ru-RU" sz="2800"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rPr>
              <a:t>Летающая модель — уменьшенная копия летательного аппарата, содействуя научным открытиям, принесла человечеству огромную пользу</a:t>
            </a:r>
            <a:endParaRPr lang="ru-RU" sz="2800" b="1" cap="none"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endParaRPr>
          </a:p>
        </p:txBody>
      </p:sp>
      <p:pic>
        <p:nvPicPr>
          <p:cNvPr id="4" name="image6.jpeg"/>
          <p:cNvPicPr>
            <a:picLocks noGrp="1"/>
          </p:cNvPicPr>
          <p:nvPr>
            <p:ph idx="1"/>
          </p:nvPr>
        </p:nvPicPr>
        <p:blipFill>
          <a:blip r:embed="rId2" cstate="print"/>
          <a:stretch>
            <a:fillRect/>
          </a:stretch>
        </p:blipFill>
        <p:spPr>
          <a:xfrm>
            <a:off x="398834" y="2237361"/>
            <a:ext cx="2120629" cy="30159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Прямоугольник 4"/>
          <p:cNvSpPr/>
          <p:nvPr/>
        </p:nvSpPr>
        <p:spPr>
          <a:xfrm>
            <a:off x="2577831" y="1984443"/>
            <a:ext cx="9182910" cy="1200329"/>
          </a:xfrm>
          <a:prstGeom prst="rect">
            <a:avLst/>
          </a:prstGeom>
        </p:spPr>
        <p:txBody>
          <a:bodyPr wrap="square">
            <a:spAutoFit/>
          </a:bodyPr>
          <a:lstStyle/>
          <a:p>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Сконструированная в 1754 г. нашим великим соотечественником М. В. Ломоносовым модель для подъема метеорологических приборов явилась прообразом современного вертолета. На них проверяют идеи и технические новинки, ведут научные исследования</a:t>
            </a:r>
            <a:endParaRPr lang="ru-RU"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52226" name="Picture 2" descr="вертолет ломоносова"/>
          <p:cNvPicPr>
            <a:picLocks noChangeAspect="1" noChangeArrowheads="1"/>
          </p:cNvPicPr>
          <p:nvPr/>
        </p:nvPicPr>
        <p:blipFill>
          <a:blip r:embed="rId3" cstate="print"/>
          <a:srcRect/>
          <a:stretch>
            <a:fillRect/>
          </a:stretch>
        </p:blipFill>
        <p:spPr bwMode="auto">
          <a:xfrm>
            <a:off x="4085615" y="3035031"/>
            <a:ext cx="7022739" cy="32772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9156" y="457200"/>
            <a:ext cx="8029643" cy="838200"/>
          </a:xfrm>
        </p:spPr>
        <p:txBody>
          <a:bodyPr>
            <a:noAutofit/>
          </a:bodyPr>
          <a:lstStyle/>
          <a:p>
            <a: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Вертолет</a:t>
            </a:r>
            <a:b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br>
            <a:endParaRPr lang="ru-RU" b="1" cap="none"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endParaRPr>
          </a:p>
        </p:txBody>
      </p:sp>
      <p:sp>
        <p:nvSpPr>
          <p:cNvPr id="3" name="Содержимое 2"/>
          <p:cNvSpPr>
            <a:spLocks noGrp="1"/>
          </p:cNvSpPr>
          <p:nvPr>
            <p:ph idx="1"/>
          </p:nvPr>
        </p:nvSpPr>
        <p:spPr>
          <a:xfrm>
            <a:off x="321014" y="4893013"/>
            <a:ext cx="4270442" cy="797666"/>
          </a:xfrm>
        </p:spPr>
        <p:txBody>
          <a:bodyPr>
            <a:normAutofit fontScale="92500" lnSpcReduction="10000"/>
          </a:bodyPr>
          <a:lstStyle/>
          <a:p>
            <a:pPr>
              <a:buNone/>
            </a:pPr>
            <a:r>
              <a:rPr lang="ru-RU" sz="1900" b="1" i="1" dirty="0" smtClean="0">
                <a:solidFill>
                  <a:srgbClr val="002060"/>
                </a:solidFill>
                <a:latin typeface="Times New Roman" pitchFamily="18" charset="0"/>
                <a:cs typeface="Times New Roman" pitchFamily="18" charset="0"/>
              </a:rPr>
              <a:t>Вертолет — винтокрылый летательный аппарат</a:t>
            </a:r>
            <a:r>
              <a:rPr lang="ru-RU" b="1" i="1" dirty="0" smtClean="0">
                <a:solidFill>
                  <a:srgbClr val="002060"/>
                </a:solidFill>
                <a:latin typeface="Times New Roman" pitchFamily="18" charset="0"/>
                <a:cs typeface="Times New Roman" pitchFamily="18" charset="0"/>
              </a:rPr>
              <a:t>.</a:t>
            </a:r>
            <a:endParaRPr lang="ru-RU" b="1" dirty="0">
              <a:solidFill>
                <a:srgbClr val="002060"/>
              </a:solidFill>
              <a:latin typeface="Times New Roman" pitchFamily="18" charset="0"/>
              <a:cs typeface="Times New Roman" pitchFamily="18" charset="0"/>
            </a:endParaRPr>
          </a:p>
        </p:txBody>
      </p:sp>
      <p:pic>
        <p:nvPicPr>
          <p:cNvPr id="84994" name="Picture 2" descr="Вертолет — винтокрылый летательный аппарат."/>
          <p:cNvPicPr>
            <a:picLocks noChangeAspect="1" noChangeArrowheads="1"/>
          </p:cNvPicPr>
          <p:nvPr/>
        </p:nvPicPr>
        <p:blipFill>
          <a:blip r:embed="rId2" cstate="print"/>
          <a:srcRect/>
          <a:stretch>
            <a:fillRect/>
          </a:stretch>
        </p:blipFill>
        <p:spPr bwMode="auto">
          <a:xfrm>
            <a:off x="583659" y="2035207"/>
            <a:ext cx="3924233" cy="26124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Прямоугольник 4"/>
          <p:cNvSpPr/>
          <p:nvPr/>
        </p:nvSpPr>
        <p:spPr>
          <a:xfrm>
            <a:off x="758758" y="1"/>
            <a:ext cx="11254902" cy="1754326"/>
          </a:xfrm>
          <a:prstGeom prst="rect">
            <a:avLst/>
          </a:prstGeom>
        </p:spPr>
        <p:txBody>
          <a:bodyPr wrap="square">
            <a:spAutoFit/>
          </a:bodyPr>
          <a:lstStyle/>
          <a:p>
            <a:endPar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endPar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endPar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Вертолет — винтокрылый летательный аппарат, который может взлетать и садиться вертикально, парить и лететь в любом направлении. На протяжении последних столетий было много концепций, похожих на современные вертолеты</a:t>
            </a:r>
            <a:endParaRPr lang="ru-RU"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p:txBody>
      </p:sp>
      <p:pic>
        <p:nvPicPr>
          <p:cNvPr id="6" name="Picture 2" descr="https://thumbs.gfycat.com/ImpeccableImpartialConey-size_restricted.gif"/>
          <p:cNvPicPr>
            <a:picLocks noChangeAspect="1" noChangeArrowheads="1" noCrop="1"/>
          </p:cNvPicPr>
          <p:nvPr/>
        </p:nvPicPr>
        <p:blipFill>
          <a:blip r:embed="rId3" cstate="print"/>
          <a:srcRect/>
          <a:stretch>
            <a:fillRect/>
          </a:stretch>
        </p:blipFill>
        <p:spPr bwMode="auto">
          <a:xfrm>
            <a:off x="10457234" y="5191328"/>
            <a:ext cx="1384570" cy="1384570"/>
          </a:xfrm>
          <a:prstGeom prst="rect">
            <a:avLst/>
          </a:prstGeom>
          <a:noFill/>
        </p:spPr>
      </p:pic>
      <p:sp>
        <p:nvSpPr>
          <p:cNvPr id="7" name="Прямоугольник 6"/>
          <p:cNvSpPr/>
          <p:nvPr/>
        </p:nvSpPr>
        <p:spPr>
          <a:xfrm>
            <a:off x="4844373" y="2451370"/>
            <a:ext cx="6498077" cy="3416320"/>
          </a:xfrm>
          <a:prstGeom prst="rect">
            <a:avLst/>
          </a:prstGeom>
        </p:spPr>
        <p:txBody>
          <a:bodyPr wrap="square">
            <a:spAutoFit/>
          </a:bodyPr>
          <a:lstStyle/>
          <a:p>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В 1877 </a:t>
            </a:r>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Энрико</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 </a:t>
            </a:r>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Форланини</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 создал беспилотный вертолет, оснащённый паровым двигателем. Он поднялся на высоту 13 метров, где оставался в течение около 20 секунд, вертикально взлетев в парке в Милане.</a:t>
            </a:r>
            <a:b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b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Первый пилотируемый вертолёт, который поднялся над землёй, был сконструирован Полем Корню. Этот полёт состоялся в 1907 году, однако первым практическим вертолётом был </a:t>
            </a:r>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Focke</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 FA-61 (Германия, 1936). Он был первой летающей машиной, которая поднялась над землёй, используя крутящиеся лопасти вместо крыльев</a:t>
            </a:r>
            <a:r>
              <a:rPr lang="ru-RU" dirty="0" smtClean="0"/>
              <a:t>.</a:t>
            </a:r>
            <a:endParaRPr lang="ru-RU" dirty="0"/>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6400" y="457200"/>
            <a:ext cx="11582400" cy="1040860"/>
          </a:xfrm>
        </p:spPr>
        <p:txBody>
          <a:bodyPr>
            <a:noAutofit/>
          </a:bodyPr>
          <a:lstStyle/>
          <a:p>
            <a:pPr algn="ctr"/>
            <a:r>
              <a:rPr lang="ru-RU" sz="2800"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 </a:t>
            </a:r>
            <a:r>
              <a:rPr lang="ru-RU" sz="2800" b="1" cap="none"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Немного истории</a:t>
            </a:r>
            <a:r>
              <a:rPr lang="ru-RU" sz="2800"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
            </a:r>
            <a:br>
              <a:rPr lang="ru-RU" sz="2800"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br>
            <a:r>
              <a:rPr lang="ru-RU" sz="2800"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Изобретение </a:t>
            </a:r>
            <a:r>
              <a:rPr lang="ru-RU" sz="2800" b="1" cap="none" dirty="0" err="1"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Архита</a:t>
            </a:r>
            <a:r>
              <a:rPr lang="ru-RU" sz="2800"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 первая  в мире успешная модель планера (безмоторного летательного аппарата тяжелее воздуха)</a:t>
            </a:r>
            <a:br>
              <a:rPr lang="ru-RU" sz="2800"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br>
            <a:endParaRPr lang="ru-RU" sz="2800" b="1" cap="none"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endParaRPr>
          </a:p>
        </p:txBody>
      </p:sp>
      <p:sp>
        <p:nvSpPr>
          <p:cNvPr id="3" name="Содержимое 2"/>
          <p:cNvSpPr>
            <a:spLocks noGrp="1"/>
          </p:cNvSpPr>
          <p:nvPr>
            <p:ph idx="1"/>
          </p:nvPr>
        </p:nvSpPr>
        <p:spPr>
          <a:xfrm>
            <a:off x="3064213" y="1527243"/>
            <a:ext cx="8696528" cy="4552883"/>
          </a:xfrm>
        </p:spPr>
        <p:txBody>
          <a:bodyPr>
            <a:noAutofit/>
          </a:bodyPr>
          <a:lstStyle/>
          <a:p>
            <a:r>
              <a:rPr lang="ru-RU" sz="18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В V-IV веках до н. э. в итальянском городе </a:t>
            </a:r>
            <a:r>
              <a:rPr lang="ru-RU" sz="1800"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Таранто</a:t>
            </a:r>
            <a:r>
              <a:rPr lang="ru-RU" sz="18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жил человек по имени Архит. Был он искушен в науках и искусствах, писал труды по механике, арифметике, астрономии и музыке, дружил с самим Платоном. Семь раз выбирали его стратегом, то есть городским главой и военачальником.</a:t>
            </a:r>
          </a:p>
          <a:p>
            <a:r>
              <a:rPr lang="ru-RU" sz="18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Как-то, наблюдая за птицей в небе, ученый решил изготовить точно такую же из дерева и заставить ее летать, чтобы разгадать секрет механизма, помещенного в птичьей груди и управляющего полетом. Насколько преуспел </a:t>
            </a:r>
            <a:r>
              <a:rPr lang="ru-RU" sz="1800"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Архит</a:t>
            </a:r>
            <a:r>
              <a:rPr lang="ru-RU" sz="18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сказать сложно. По словам очевидцев, его творение сумело захлопать крыльями, взлететь и преодолеть по воздуху на глазах изумленной толпы около 200 м.</a:t>
            </a:r>
          </a:p>
          <a:p>
            <a:r>
              <a:rPr lang="ru-RU" sz="18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Если не принимать во внимание колоритную подробность о хлопающих крыльях, можно назвать изобретение </a:t>
            </a:r>
            <a:r>
              <a:rPr lang="ru-RU" sz="1800"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Архита</a:t>
            </a:r>
            <a:r>
              <a:rPr lang="ru-RU" sz="18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первой в мире успешной моделью планера (безмоторного летательного аппарата тяжелее воздуха).</a:t>
            </a:r>
          </a:p>
          <a:p>
            <a:endParaRPr lang="ru-RU" sz="18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72706" name="Picture 2" descr="Архит"/>
          <p:cNvPicPr>
            <a:picLocks noChangeAspect="1" noChangeArrowheads="1"/>
          </p:cNvPicPr>
          <p:nvPr/>
        </p:nvPicPr>
        <p:blipFill>
          <a:blip r:embed="rId2" cstate="print"/>
          <a:srcRect/>
          <a:stretch>
            <a:fillRect/>
          </a:stretch>
        </p:blipFill>
        <p:spPr bwMode="auto">
          <a:xfrm>
            <a:off x="321013" y="1591162"/>
            <a:ext cx="2639169" cy="3942931"/>
          </a:xfrm>
          <a:prstGeom prst="rect">
            <a:avLst/>
          </a:prstGeom>
          <a:noFill/>
        </p:spPr>
      </p:pic>
      <p:sp>
        <p:nvSpPr>
          <p:cNvPr id="5" name="Прямоугольник 4"/>
          <p:cNvSpPr/>
          <p:nvPr/>
        </p:nvSpPr>
        <p:spPr>
          <a:xfrm>
            <a:off x="350195" y="5644991"/>
            <a:ext cx="11157625" cy="923330"/>
          </a:xfrm>
          <a:prstGeom prst="rect">
            <a:avLst/>
          </a:prstGeom>
        </p:spPr>
        <p:txBody>
          <a:bodyPr wrap="square">
            <a:spAutoFit/>
          </a:bodyPr>
          <a:lstStyle/>
          <a:p>
            <a:r>
              <a:rPr lang="ru-RU" b="1" i="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Сегодня об этом событии напоминает лаконичная надпись, оставленная древнеримским писателем </a:t>
            </a:r>
            <a:r>
              <a:rPr lang="ru-RU" b="1" i="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Авлом</a:t>
            </a:r>
            <a:r>
              <a:rPr lang="ru-RU" b="1" i="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ru-RU" b="1" i="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Геллием</a:t>
            </a:r>
            <a:r>
              <a:rPr lang="ru-RU" b="1" i="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ru-RU" b="1" i="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Архит</a:t>
            </a:r>
            <a:r>
              <a:rPr lang="ru-RU" b="1" i="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ru-RU" b="1" i="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Тарентский</a:t>
            </a:r>
            <a:r>
              <a:rPr lang="ru-RU" b="1" i="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искушенный, помимо прочего, в механике, сделал летающего деревянного голубя»</a:t>
            </a:r>
            <a:endParaRPr lang="ru-RU" b="1" i="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p:txBody>
      </p:sp>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кругленные углы 4">
            <a:extLst>
              <a:ext uri="{FF2B5EF4-FFF2-40B4-BE49-F238E27FC236}">
                <a16:creationId xmlns="" xmlns:a16="http://schemas.microsoft.com/office/drawing/2014/main" id="{9D12D4FC-CD22-4223-AEB7-7D47F1B4A756}"/>
              </a:ext>
            </a:extLst>
          </p:cNvPr>
          <p:cNvSpPr/>
          <p:nvPr/>
        </p:nvSpPr>
        <p:spPr>
          <a:xfrm>
            <a:off x="1001949" y="286564"/>
            <a:ext cx="10729608" cy="1098891"/>
          </a:xfrm>
          <a:prstGeom prst="roundRect">
            <a:avLst/>
          </a:prstGeom>
          <a:solidFill>
            <a:srgbClr val="7030A0"/>
          </a:solidFill>
          <a:ln w="3810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Полет в мифах и легендах Междуречья</a:t>
            </a:r>
            <a:endParaRPr lang="ru-RU"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graphicFrame>
        <p:nvGraphicFramePr>
          <p:cNvPr id="6" name="Таблица 5"/>
          <p:cNvGraphicFramePr>
            <a:graphicFrameLocks noGrp="1"/>
          </p:cNvGraphicFramePr>
          <p:nvPr>
            <p:extLst>
              <p:ext uri="{D42A27DB-BD31-4B8C-83A1-F6EECF244321}">
                <p14:modId xmlns="" xmlns:p14="http://schemas.microsoft.com/office/powerpoint/2010/main" val="4051135270"/>
              </p:ext>
            </p:extLst>
          </p:nvPr>
        </p:nvGraphicFramePr>
        <p:xfrm>
          <a:off x="3229583" y="1439636"/>
          <a:ext cx="8696527" cy="4965764"/>
        </p:xfrm>
        <a:graphic>
          <a:graphicData uri="http://schemas.openxmlformats.org/drawingml/2006/table">
            <a:tbl>
              <a:tblPr firstRow="1" bandRow="1">
                <a:tableStyleId>{69CF1AB2-1976-4502-BF36-3FF5EA218861}</a:tableStyleId>
              </a:tblPr>
              <a:tblGrid>
                <a:gridCol w="1204991">
                  <a:extLst>
                    <a:ext uri="{9D8B030D-6E8A-4147-A177-3AD203B41FA5}">
                      <a16:colId xmlns="" xmlns:a16="http://schemas.microsoft.com/office/drawing/2014/main" val="20000"/>
                    </a:ext>
                  </a:extLst>
                </a:gridCol>
                <a:gridCol w="1213425">
                  <a:extLst>
                    <a:ext uri="{9D8B030D-6E8A-4147-A177-3AD203B41FA5}">
                      <a16:colId xmlns="" xmlns:a16="http://schemas.microsoft.com/office/drawing/2014/main" val="20001"/>
                    </a:ext>
                  </a:extLst>
                </a:gridCol>
                <a:gridCol w="1903990">
                  <a:extLst>
                    <a:ext uri="{9D8B030D-6E8A-4147-A177-3AD203B41FA5}">
                      <a16:colId xmlns="" xmlns:a16="http://schemas.microsoft.com/office/drawing/2014/main" val="20002"/>
                    </a:ext>
                  </a:extLst>
                </a:gridCol>
                <a:gridCol w="3028630">
                  <a:extLst>
                    <a:ext uri="{9D8B030D-6E8A-4147-A177-3AD203B41FA5}">
                      <a16:colId xmlns="" xmlns:a16="http://schemas.microsoft.com/office/drawing/2014/main" val="20003"/>
                    </a:ext>
                  </a:extLst>
                </a:gridCol>
                <a:gridCol w="1345491">
                  <a:extLst>
                    <a:ext uri="{9D8B030D-6E8A-4147-A177-3AD203B41FA5}">
                      <a16:colId xmlns="" xmlns:a16="http://schemas.microsoft.com/office/drawing/2014/main" val="20004"/>
                    </a:ext>
                  </a:extLst>
                </a:gridCol>
              </a:tblGrid>
              <a:tr h="1151035">
                <a:tc>
                  <a:txBody>
                    <a:bodyPr/>
                    <a:lstStyle/>
                    <a:p>
                      <a:r>
                        <a:rPr lang="ru-RU" dirty="0" smtClean="0">
                          <a:solidFill>
                            <a:srgbClr val="002060"/>
                          </a:solidFill>
                          <a:latin typeface="Times New Roman" pitchFamily="18" charset="0"/>
                          <a:cs typeface="Times New Roman" pitchFamily="18" charset="0"/>
                        </a:rPr>
                        <a:t>Герой</a:t>
                      </a:r>
                    </a:p>
                    <a:p>
                      <a:r>
                        <a:rPr lang="ru-RU" dirty="0" smtClean="0">
                          <a:solidFill>
                            <a:srgbClr val="002060"/>
                          </a:solidFill>
                          <a:latin typeface="Times New Roman" pitchFamily="18" charset="0"/>
                          <a:cs typeface="Times New Roman" pitchFamily="18" charset="0"/>
                        </a:rPr>
                        <a:t>Где проживает</a:t>
                      </a:r>
                      <a:endParaRPr lang="ru-RU" dirty="0">
                        <a:solidFill>
                          <a:srgbClr val="002060"/>
                        </a:solidFill>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800" kern="1200" dirty="0" smtClean="0">
                          <a:solidFill>
                            <a:srgbClr val="002060"/>
                          </a:solidFill>
                          <a:latin typeface="Times New Roman" pitchFamily="18" charset="0"/>
                          <a:cs typeface="Times New Roman" pitchFamily="18" charset="0"/>
                        </a:rPr>
                        <a:t>Устройства для полета </a:t>
                      </a:r>
                      <a:endParaRPr lang="ru-RU" dirty="0" smtClean="0">
                        <a:solidFill>
                          <a:srgbClr val="002060"/>
                        </a:solidFill>
                        <a:latin typeface="Times New Roman" pitchFamily="18" charset="0"/>
                        <a:cs typeface="Times New Roman" pitchFamily="18" charset="0"/>
                      </a:endParaRPr>
                    </a:p>
                    <a:p>
                      <a:endParaRPr lang="ru-RU" dirty="0">
                        <a:solidFill>
                          <a:srgbClr val="002060"/>
                        </a:solidFill>
                        <a:latin typeface="Times New Roman" pitchFamily="18" charset="0"/>
                        <a:cs typeface="Times New Roman" pitchFamily="18" charset="0"/>
                      </a:endParaRPr>
                    </a:p>
                  </a:txBody>
                  <a:tcPr/>
                </a:tc>
                <a:tc>
                  <a:txBody>
                    <a:bodyPr/>
                    <a:lstStyle/>
                    <a:p>
                      <a:r>
                        <a:rPr lang="ru-RU" dirty="0" smtClean="0">
                          <a:solidFill>
                            <a:srgbClr val="002060"/>
                          </a:solidFill>
                          <a:latin typeface="Times New Roman" pitchFamily="18" charset="0"/>
                          <a:cs typeface="Times New Roman" pitchFamily="18" charset="0"/>
                        </a:rPr>
                        <a:t>Куда  совершает  полёт</a:t>
                      </a:r>
                    </a:p>
                    <a:p>
                      <a:r>
                        <a:rPr lang="ru-RU" dirty="0" smtClean="0">
                          <a:solidFill>
                            <a:srgbClr val="002060"/>
                          </a:solidFill>
                          <a:latin typeface="Times New Roman" pitchFamily="18" charset="0"/>
                          <a:cs typeface="Times New Roman" pitchFamily="18" charset="0"/>
                        </a:rPr>
                        <a:t>Цель.</a:t>
                      </a:r>
                      <a:endParaRPr lang="ru-RU" dirty="0">
                        <a:solidFill>
                          <a:srgbClr val="002060"/>
                        </a:solidFill>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solidFill>
                            <a:srgbClr val="002060"/>
                          </a:solidFill>
                          <a:latin typeface="Times New Roman" pitchFamily="18" charset="0"/>
                          <a:cs typeface="Times New Roman" pitchFamily="18" charset="0"/>
                        </a:rPr>
                        <a:t>Что наблюдал</a:t>
                      </a:r>
                    </a:p>
                    <a:p>
                      <a:endParaRPr lang="ru-RU" dirty="0">
                        <a:solidFill>
                          <a:srgbClr val="002060"/>
                        </a:solidFill>
                        <a:latin typeface="Times New Roman" pitchFamily="18" charset="0"/>
                        <a:cs typeface="Times New Roman" pitchFamily="18" charset="0"/>
                      </a:endParaRPr>
                    </a:p>
                  </a:txBody>
                  <a:tcPr/>
                </a:tc>
                <a:tc>
                  <a:txBody>
                    <a:bodyPr/>
                    <a:lstStyle/>
                    <a:p>
                      <a:r>
                        <a:rPr kumimoji="0" lang="ru-RU" sz="1800" kern="1200" dirty="0" smtClean="0">
                          <a:solidFill>
                            <a:srgbClr val="002060"/>
                          </a:solidFill>
                          <a:effectLst/>
                          <a:latin typeface="Times New Roman" pitchFamily="18" charset="0"/>
                          <a:cs typeface="Times New Roman" pitchFamily="18" charset="0"/>
                        </a:rPr>
                        <a:t>Сравнение устройств</a:t>
                      </a:r>
                      <a:r>
                        <a:rPr kumimoji="0" lang="ru-RU" sz="1800" kern="1200" baseline="0" dirty="0" smtClean="0">
                          <a:solidFill>
                            <a:srgbClr val="002060"/>
                          </a:solidFill>
                          <a:effectLst/>
                          <a:latin typeface="Times New Roman" pitchFamily="18" charset="0"/>
                          <a:cs typeface="Times New Roman" pitchFamily="18" charset="0"/>
                        </a:rPr>
                        <a:t> мифа и </a:t>
                      </a:r>
                      <a:endParaRPr lang="ru-RU" dirty="0">
                        <a:solidFill>
                          <a:srgbClr val="002060"/>
                        </a:solidFill>
                        <a:latin typeface="Times New Roman" pitchFamily="18" charset="0"/>
                        <a:cs typeface="Times New Roman" pitchFamily="18" charset="0"/>
                      </a:endParaRPr>
                    </a:p>
                  </a:txBody>
                  <a:tcPr/>
                </a:tc>
                <a:extLst>
                  <a:ext uri="{0D108BD9-81ED-4DB2-BD59-A6C34878D82A}">
                    <a16:rowId xmlns="" xmlns:a16="http://schemas.microsoft.com/office/drawing/2014/main" val="10000"/>
                  </a:ext>
                </a:extLst>
              </a:tr>
              <a:tr h="3010400">
                <a:tc>
                  <a:txBody>
                    <a:bodyPr/>
                    <a:lstStyle/>
                    <a:p>
                      <a:r>
                        <a:rPr lang="ru-RU" sz="1800" b="1" kern="1200" dirty="0" smtClean="0">
                          <a:solidFill>
                            <a:srgbClr val="7030A0"/>
                          </a:solidFill>
                          <a:latin typeface="Times New Roman" pitchFamily="18" charset="0"/>
                          <a:cs typeface="Times New Roman" pitchFamily="18" charset="0"/>
                        </a:rPr>
                        <a:t>Этана</a:t>
                      </a:r>
                    </a:p>
                    <a:p>
                      <a:r>
                        <a:rPr lang="ru-RU" sz="1800" b="1" dirty="0" smtClean="0">
                          <a:solidFill>
                            <a:srgbClr val="7030A0"/>
                          </a:solidFill>
                          <a:latin typeface="Times New Roman" pitchFamily="18" charset="0"/>
                          <a:cs typeface="Times New Roman" pitchFamily="18" charset="0"/>
                        </a:rPr>
                        <a:t>Междуречье</a:t>
                      </a:r>
                    </a:p>
                    <a:p>
                      <a:r>
                        <a:rPr kumimoji="0" lang="ru-RU" b="1" kern="1200" dirty="0" smtClean="0">
                          <a:solidFill>
                            <a:srgbClr val="7030A0"/>
                          </a:solidFill>
                          <a:latin typeface="Times New Roman" pitchFamily="18" charset="0"/>
                          <a:cs typeface="Times New Roman" pitchFamily="18" charset="0"/>
                        </a:rPr>
                        <a:t>эпос неизвестного поэта о полете Этана на небо.</a:t>
                      </a:r>
                      <a:endParaRPr lang="ru-RU" b="1" dirty="0" smtClean="0">
                        <a:solidFill>
                          <a:srgbClr val="7030A0"/>
                        </a:solidFill>
                        <a:latin typeface="Times New Roman" pitchFamily="18" charset="0"/>
                        <a:cs typeface="Times New Roman" pitchFamily="18" charset="0"/>
                      </a:endParaRPr>
                    </a:p>
                    <a:p>
                      <a:endParaRPr lang="ru-RU" b="1" dirty="0">
                        <a:solidFill>
                          <a:srgbClr val="7030A0"/>
                        </a:solidFill>
                        <a:latin typeface="Times New Roman" pitchFamily="18" charset="0"/>
                        <a:cs typeface="Times New Roman" pitchFamily="18" charset="0"/>
                      </a:endParaRPr>
                    </a:p>
                  </a:txBody>
                  <a:tcPr/>
                </a:tc>
                <a:tc>
                  <a:txBody>
                    <a:bodyPr/>
                    <a:lstStyle/>
                    <a:p>
                      <a:r>
                        <a:rPr lang="ru-RU" sz="1800" b="1" kern="1200" dirty="0" smtClean="0">
                          <a:solidFill>
                            <a:srgbClr val="7030A0"/>
                          </a:solidFill>
                          <a:latin typeface="Times New Roman" pitchFamily="18" charset="0"/>
                          <a:cs typeface="Times New Roman" pitchFamily="18" charset="0"/>
                        </a:rPr>
                        <a:t>Этана на крыльях орла</a:t>
                      </a:r>
                      <a:endParaRPr lang="ru-RU" sz="1800" b="1" dirty="0" smtClean="0">
                        <a:solidFill>
                          <a:srgbClr val="7030A0"/>
                        </a:solidFill>
                        <a:latin typeface="Times New Roman" pitchFamily="18" charset="0"/>
                        <a:cs typeface="Times New Roman" pitchFamily="18" charset="0"/>
                      </a:endParaRPr>
                    </a:p>
                  </a:txBody>
                  <a:tcPr/>
                </a:tc>
                <a:tc>
                  <a:txBody>
                    <a:bodyPr/>
                    <a:lstStyle/>
                    <a:p>
                      <a:r>
                        <a:rPr lang="ru-RU" sz="1800" b="1" kern="1200" dirty="0" smtClean="0">
                          <a:solidFill>
                            <a:srgbClr val="7030A0"/>
                          </a:solidFill>
                          <a:latin typeface="Times New Roman" pitchFamily="18" charset="0"/>
                          <a:cs typeface="Times New Roman" pitchFamily="18" charset="0"/>
                        </a:rPr>
                        <a:t>Устремился к </a:t>
                      </a:r>
                    </a:p>
                    <a:p>
                      <a:r>
                        <a:rPr lang="ru-RU" sz="1800" b="1" kern="1200" dirty="0" smtClean="0">
                          <a:solidFill>
                            <a:srgbClr val="7030A0"/>
                          </a:solidFill>
                          <a:latin typeface="Times New Roman" pitchFamily="18" charset="0"/>
                          <a:cs typeface="Times New Roman" pitchFamily="18" charset="0"/>
                        </a:rPr>
                        <a:t>звездам.</a:t>
                      </a:r>
                    </a:p>
                    <a:p>
                      <a:r>
                        <a:rPr kumimoji="0" lang="ru-RU" b="1" kern="1200" dirty="0" smtClean="0">
                          <a:solidFill>
                            <a:srgbClr val="7030A0"/>
                          </a:solidFill>
                          <a:latin typeface="Times New Roman" pitchFamily="18" charset="0"/>
                          <a:cs typeface="Times New Roman" pitchFamily="18" charset="0"/>
                        </a:rPr>
                        <a:t>Найти «траву плодородия»</a:t>
                      </a:r>
                      <a:endParaRPr lang="ru-RU" b="1" dirty="0">
                        <a:solidFill>
                          <a:srgbClr val="7030A0"/>
                        </a:solidFill>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b="1" kern="1200" dirty="0" smtClean="0">
                          <a:solidFill>
                            <a:srgbClr val="7030A0"/>
                          </a:solidFill>
                          <a:latin typeface="Times New Roman" pitchFamily="18" charset="0"/>
                          <a:cs typeface="Times New Roman" pitchFamily="18" charset="0"/>
                        </a:rPr>
                        <a:t>Круглое тело, диск Земли. </a:t>
                      </a:r>
                      <a:r>
                        <a:rPr kumimoji="0" lang="ru-RU" b="1" kern="1200" dirty="0" smtClean="0">
                          <a:solidFill>
                            <a:srgbClr val="7030A0"/>
                          </a:solidFill>
                          <a:latin typeface="Times New Roman" pitchFamily="18" charset="0"/>
                          <a:cs typeface="Times New Roman" pitchFamily="18" charset="0"/>
                        </a:rPr>
                        <a:t>После многих часов полета Этана увидел, что наша планета «выглядит, как лунный диск», затем «точно лепешка», наконец, она «совсем исчезла»</a:t>
                      </a:r>
                      <a:endParaRPr lang="ru-RU" b="1" dirty="0" smtClean="0">
                        <a:solidFill>
                          <a:srgbClr val="7030A0"/>
                        </a:solidFill>
                        <a:latin typeface="Times New Roman" pitchFamily="18" charset="0"/>
                        <a:cs typeface="Times New Roman" pitchFamily="18" charset="0"/>
                      </a:endParaRPr>
                    </a:p>
                    <a:p>
                      <a:endParaRPr lang="ru-RU" b="1" dirty="0">
                        <a:solidFill>
                          <a:srgbClr val="7030A0"/>
                        </a:solidFill>
                        <a:latin typeface="Times New Roman" pitchFamily="18" charset="0"/>
                        <a:cs typeface="Times New Roman" pitchFamily="18" charset="0"/>
                      </a:endParaRPr>
                    </a:p>
                  </a:txBody>
                  <a:tcPr/>
                </a:tc>
                <a:tc>
                  <a:txBody>
                    <a:bodyPr/>
                    <a:lstStyle/>
                    <a:p>
                      <a:r>
                        <a:rPr lang="ru-RU" b="1" dirty="0" smtClean="0">
                          <a:solidFill>
                            <a:srgbClr val="7030A0"/>
                          </a:solidFill>
                          <a:latin typeface="Times New Roman" pitchFamily="18" charset="0"/>
                          <a:cs typeface="Times New Roman" pitchFamily="18" charset="0"/>
                        </a:rPr>
                        <a:t>Дельтаплан, самолёт</a:t>
                      </a:r>
                      <a:endParaRPr lang="ru-RU" b="1" dirty="0">
                        <a:solidFill>
                          <a:srgbClr val="7030A0"/>
                        </a:solidFill>
                        <a:latin typeface="Times New Roman" pitchFamily="18" charset="0"/>
                        <a:cs typeface="Times New Roman" pitchFamily="18" charset="0"/>
                      </a:endParaRPr>
                    </a:p>
                  </a:txBody>
                  <a:tcPr/>
                </a:tc>
                <a:extLst>
                  <a:ext uri="{0D108BD9-81ED-4DB2-BD59-A6C34878D82A}">
                    <a16:rowId xmlns="" xmlns:a16="http://schemas.microsoft.com/office/drawing/2014/main" val="10001"/>
                  </a:ext>
                </a:extLst>
              </a:tr>
              <a:tr h="668084">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800" b="1" kern="1200" dirty="0" smtClean="0">
                          <a:solidFill>
                            <a:srgbClr val="C00000"/>
                          </a:solidFill>
                          <a:effectLst/>
                          <a:latin typeface="Times New Roman" pitchFamily="18" charset="0"/>
                          <a:cs typeface="Times New Roman" pitchFamily="18" charset="0"/>
                        </a:rPr>
                        <a:t>Прием разрешения физического противоречия: во времени и в пространстве.</a:t>
                      </a:r>
                    </a:p>
                    <a:p>
                      <a:endParaRPr lang="ru-RU" dirty="0"/>
                    </a:p>
                  </a:txBody>
                  <a:tcPr/>
                </a:tc>
                <a:tc hMerge="1">
                  <a:txBody>
                    <a:bodyPr/>
                    <a:lstStyle/>
                    <a:p>
                      <a:endParaRPr lang="ru-RU" dirty="0"/>
                    </a:p>
                  </a:txBody>
                  <a:tcPr/>
                </a:tc>
                <a:tc hMerge="1">
                  <a:txBody>
                    <a:bodyPr/>
                    <a:lstStyle/>
                    <a:p>
                      <a:endParaRPr lang="ru-RU"/>
                    </a:p>
                  </a:txBody>
                  <a:tcPr/>
                </a:tc>
                <a:tc hMerge="1">
                  <a:txBody>
                    <a:bodyPr/>
                    <a:lstStyle/>
                    <a:p>
                      <a:endParaRPr lang="ru-RU"/>
                    </a:p>
                  </a:txBody>
                  <a:tcPr/>
                </a:tc>
                <a:tc hMerge="1">
                  <a:txBody>
                    <a:bodyPr/>
                    <a:lstStyle/>
                    <a:p>
                      <a:endParaRPr lang="ru-RU" dirty="0"/>
                    </a:p>
                  </a:txBody>
                  <a:tcPr/>
                </a:tc>
                <a:extLst>
                  <a:ext uri="{0D108BD9-81ED-4DB2-BD59-A6C34878D82A}">
                    <a16:rowId xmlns="" xmlns:a16="http://schemas.microsoft.com/office/drawing/2014/main" val="10002"/>
                  </a:ext>
                </a:extLst>
              </a:tr>
            </a:tbl>
          </a:graphicData>
        </a:graphic>
      </p:graphicFrame>
      <p:pic>
        <p:nvPicPr>
          <p:cNvPr id="20482" name="Picture 2" descr="https://sun9-77.userapi.com/c1369/u19710042/98308399/x_3a75798f.jpg"/>
          <p:cNvPicPr>
            <a:picLocks noChangeAspect="1" noChangeArrowheads="1"/>
          </p:cNvPicPr>
          <p:nvPr/>
        </p:nvPicPr>
        <p:blipFill>
          <a:blip r:embed="rId2" cstate="print"/>
          <a:srcRect/>
          <a:stretch>
            <a:fillRect/>
          </a:stretch>
        </p:blipFill>
        <p:spPr bwMode="auto">
          <a:xfrm>
            <a:off x="0" y="2234886"/>
            <a:ext cx="3185206" cy="22056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28345653"/>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392" y="301556"/>
            <a:ext cx="11030343" cy="1039211"/>
          </a:xfrm>
          <a:solidFill>
            <a:schemeClr val="accent3">
              <a:lumMod val="60000"/>
              <a:lumOff val="40000"/>
            </a:schemeClr>
          </a:solidFill>
        </p:spPr>
        <p:style>
          <a:lnRef idx="0">
            <a:schemeClr val="accent6"/>
          </a:lnRef>
          <a:fillRef idx="3">
            <a:schemeClr val="accent6"/>
          </a:fillRef>
          <a:effectRef idx="3">
            <a:schemeClr val="accent6"/>
          </a:effectRef>
          <a:fontRef idx="minor">
            <a:schemeClr val="lt1"/>
          </a:fontRef>
        </p:style>
        <p:txBody>
          <a:bodyPr>
            <a:normAutofit/>
          </a:bodyPr>
          <a:lstStyle/>
          <a:p>
            <a:pPr algn="ctr"/>
            <a: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 На крылатой  птице…</a:t>
            </a:r>
            <a:endParaRPr lang="ru-RU" b="1" cap="none"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endParaRPr>
          </a:p>
        </p:txBody>
      </p:sp>
      <p:pic>
        <p:nvPicPr>
          <p:cNvPr id="4" name="Содержимое 3" descr="http://www.barbacuca.ru/uploads/monthly_04_2010/post-11-1271449526.jpg">
            <a:hlinkClick r:id="rId2"/>
          </p:cNvPr>
          <p:cNvPicPr>
            <a:picLocks noGrp="1"/>
          </p:cNvPicPr>
          <p:nvPr>
            <p:ph idx="1"/>
          </p:nvPr>
        </p:nvPicPr>
        <p:blipFill>
          <a:blip r:embed="rId3" cstate="print"/>
          <a:srcRect l="4607" r="15197" b="9194"/>
          <a:stretch>
            <a:fillRect/>
          </a:stretch>
        </p:blipFill>
        <p:spPr bwMode="auto">
          <a:xfrm>
            <a:off x="661480" y="1984441"/>
            <a:ext cx="6264613" cy="2869661"/>
          </a:xfrm>
          <a:prstGeom prst="rect">
            <a:avLst/>
          </a:prstGeom>
          <a:ln>
            <a:noFill/>
          </a:ln>
          <a:effectLst>
            <a:outerShdw blurRad="190500" algn="tl" rotWithShape="0">
              <a:srgbClr val="000000">
                <a:alpha val="70000"/>
              </a:srgbClr>
            </a:outerShdw>
          </a:effectLst>
        </p:spPr>
      </p:pic>
      <p:pic>
        <p:nvPicPr>
          <p:cNvPr id="5" name="Содержимое 5" descr="http://www.artscroll.ru/Images/2008/s/Solodun%20Elena/000020.jpg">
            <a:hlinkClick r:id="rId4"/>
          </p:cNvPr>
          <p:cNvPicPr>
            <a:picLocks/>
          </p:cNvPicPr>
          <p:nvPr/>
        </p:nvPicPr>
        <p:blipFill>
          <a:blip r:embed="rId5" cstate="print"/>
          <a:srcRect l="7413" t="3685" r="3990"/>
          <a:stretch>
            <a:fillRect/>
          </a:stretch>
        </p:blipFill>
        <p:spPr bwMode="auto">
          <a:xfrm>
            <a:off x="7714035" y="1595336"/>
            <a:ext cx="3511684" cy="38716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Прямоугольник 5"/>
          <p:cNvSpPr/>
          <p:nvPr/>
        </p:nvSpPr>
        <p:spPr>
          <a:xfrm>
            <a:off x="972766" y="5460324"/>
            <a:ext cx="5719864" cy="369332"/>
          </a:xfrm>
          <a:prstGeom prst="rect">
            <a:avLst/>
          </a:prstGeom>
        </p:spPr>
        <p:txBody>
          <a:bodyPr wrap="square">
            <a:spAutoFit/>
          </a:bodyPr>
          <a:lstStyle/>
          <a:p>
            <a:r>
              <a:rPr lang="ru-RU"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 Путешествие Нильса с дикими гусями»</a:t>
            </a:r>
            <a:endParaRPr lang="ru-RU" dirty="0"/>
          </a:p>
        </p:txBody>
      </p:sp>
      <p:sp>
        <p:nvSpPr>
          <p:cNvPr id="7" name="Прямоугольник 6"/>
          <p:cNvSpPr/>
          <p:nvPr/>
        </p:nvSpPr>
        <p:spPr>
          <a:xfrm>
            <a:off x="7323898" y="5752156"/>
            <a:ext cx="4261744" cy="646331"/>
          </a:xfrm>
          <a:prstGeom prst="rect">
            <a:avLst/>
          </a:prstGeom>
        </p:spPr>
        <p:txBody>
          <a:bodyPr wrap="square">
            <a:spAutoFit/>
          </a:bodyPr>
          <a:lstStyle/>
          <a:p>
            <a:r>
              <a:rPr lang="ru-RU"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 Путешествие </a:t>
            </a:r>
            <a:r>
              <a:rPr lang="ru-RU" b="1" dirty="0" err="1"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Дюймовочки</a:t>
            </a:r>
            <a:r>
              <a:rPr lang="ru-RU"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 в страну эльфов» </a:t>
            </a:r>
            <a:endParaRPr lang="ru-RU" dirty="0"/>
          </a:p>
        </p:txBody>
      </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И не только…</a:t>
            </a:r>
            <a:endParaRPr lang="ru-RU" b="1" cap="none"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endParaRPr>
          </a:p>
        </p:txBody>
      </p:sp>
      <p:pic>
        <p:nvPicPr>
          <p:cNvPr id="4" name="Содержимое 3" descr="http://az.lib.ru/img/e/ershow_p_p/text_0030/9.jpg">
            <a:hlinkClick r:id="rId2"/>
          </p:cNvPr>
          <p:cNvPicPr>
            <a:picLocks noGrp="1"/>
          </p:cNvPicPr>
          <p:nvPr>
            <p:ph idx="1"/>
          </p:nvPr>
        </p:nvPicPr>
        <p:blipFill>
          <a:blip r:embed="rId3" cstate="print"/>
          <a:srcRect/>
          <a:stretch>
            <a:fillRect/>
          </a:stretch>
        </p:blipFill>
        <p:spPr bwMode="auto">
          <a:xfrm>
            <a:off x="439604" y="1534257"/>
            <a:ext cx="3072384" cy="40599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Прямоугольник 4"/>
          <p:cNvSpPr/>
          <p:nvPr/>
        </p:nvSpPr>
        <p:spPr>
          <a:xfrm>
            <a:off x="564205" y="5758455"/>
            <a:ext cx="2422187" cy="369332"/>
          </a:xfrm>
          <a:prstGeom prst="rect">
            <a:avLst/>
          </a:prstGeom>
        </p:spPr>
        <p:txBody>
          <a:bodyPr wrap="square">
            <a:spAutoFit/>
          </a:bodyPr>
          <a:lstStyle/>
          <a:p>
            <a:r>
              <a:rPr lang="ru-RU"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«Конёк – Горбунок»</a:t>
            </a:r>
            <a:endParaRPr lang="ru-RU" b="1"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endParaRPr>
          </a:p>
        </p:txBody>
      </p:sp>
      <p:pic>
        <p:nvPicPr>
          <p:cNvPr id="6" name="Содержимое 3" descr="http://www.img3.imgbb.ru/8/0/1/8010c7241718dfd0830f32b7b50b47c1.jpg">
            <a:hlinkClick r:id="rId4"/>
          </p:cNvPr>
          <p:cNvPicPr>
            <a:picLocks/>
          </p:cNvPicPr>
          <p:nvPr/>
        </p:nvPicPr>
        <p:blipFill>
          <a:blip r:embed="rId5" cstate="print"/>
          <a:srcRect l="3082" t="6087" r="5855" b="6087"/>
          <a:stretch>
            <a:fillRect/>
          </a:stretch>
        </p:blipFill>
        <p:spPr bwMode="auto">
          <a:xfrm>
            <a:off x="5223753" y="1517514"/>
            <a:ext cx="5749046" cy="29474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Прямоугольник 6"/>
          <p:cNvSpPr/>
          <p:nvPr/>
        </p:nvSpPr>
        <p:spPr>
          <a:xfrm>
            <a:off x="5856050" y="4721659"/>
            <a:ext cx="4533089" cy="369332"/>
          </a:xfrm>
          <a:prstGeom prst="rect">
            <a:avLst/>
          </a:prstGeom>
        </p:spPr>
        <p:txBody>
          <a:bodyPr wrap="square">
            <a:spAutoFit/>
          </a:bodyPr>
          <a:lstStyle/>
          <a:p>
            <a:r>
              <a:rPr lang="ru-RU"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«Барон </a:t>
            </a:r>
            <a:r>
              <a:rPr lang="ru-RU" b="1" dirty="0" err="1"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Мюнтхгаузен</a:t>
            </a:r>
            <a:r>
              <a:rPr lang="ru-RU"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a:t>
            </a:r>
            <a:endParaRPr lang="ru-RU" b="1"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rPr>
              <a:t>При создании первого в мире самолета…помог воздушный змей</a:t>
            </a:r>
            <a:endParaRPr lang="ru-RU" b="1" cap="none"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endParaRPr>
          </a:p>
        </p:txBody>
      </p:sp>
      <p:sp>
        <p:nvSpPr>
          <p:cNvPr id="3" name="Содержимое 2"/>
          <p:cNvSpPr>
            <a:spLocks noGrp="1"/>
          </p:cNvSpPr>
          <p:nvPr>
            <p:ph idx="1"/>
          </p:nvPr>
        </p:nvSpPr>
        <p:spPr/>
        <p:txBody>
          <a:bodyPr>
            <a:normAutofit fontScale="62500" lnSpcReduction="20000"/>
          </a:bodyPr>
          <a:lstStyle/>
          <a:p>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Первые воздушные змеи появились около 4 тысяч лет назад. Родина их Китай. Самой распространенной была форма змея – дракона, отсюда и название – «воздушный змей» Широко использовал воздушные змеи для изучения верхних слоев атмосферы и атмосферного электричества великий русский ученый М.В.Ломоносов.</a:t>
            </a:r>
          </a:p>
          <a:p>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В 1749г. Англичанин А.Вильсон поднял на воздушном змее термометр и получил данные о температуре воздуха на высоте кучевых облаков. Изобретатель радио А.С.Попов, усовершенствуя телеграф, устанавливал на воздушных змеях антенны радиоприемников. В 1902г. На крейсере</a:t>
            </a:r>
          </a:p>
          <a:p>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«Лейтенант Ильин» проводили подъем наблюдателя на высоту около 300м. с помощью связки воздушных змеев – змейковых поездов. Воздушный змей помог нашему соотечественнику Н.Ф.Можайскому при создании первого в мире самолета. С его помощью он проверил правильность своих расчетов размеров, массы, скорости полета будущего самолета, и необходимой мощности силовой установки. Большой вклад в разработку конструкций воздушных змеев внес австралийский ученый </a:t>
            </a:r>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Л.Харграв</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Он создал из соединенных между собой двух сквозных коробок змея, которому для полета не нужен был хвост. У этого змея была заимствована форма </a:t>
            </a:r>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бипланного</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крыла американцами братьями Райт для создания самолета</a:t>
            </a:r>
            <a:endParaRPr lang="ru-RU" dirty="0">
              <a:solidFill>
                <a:srgbClr val="002060"/>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p:cNvSpPr>
            <a:spLocks noGrp="1"/>
          </p:cNvSpPr>
          <p:nvPr>
            <p:ph type="title"/>
          </p:nvPr>
        </p:nvSpPr>
        <p:spPr>
          <a:xfrm>
            <a:off x="574675" y="304800"/>
            <a:ext cx="11337925" cy="6083300"/>
          </a:xfrm>
        </p:spPr>
        <p:txBody>
          <a:bodyPr>
            <a:normAutofit fontScale="90000"/>
          </a:bodyPr>
          <a:lstStyle/>
          <a:p>
            <a:pPr algn="l" eaLnBrk="1" hangingPunct="1">
              <a:lnSpc>
                <a:spcPct val="150000"/>
              </a:lnSpc>
            </a:pPr>
            <a:r>
              <a:rPr lang="ru-RU" altLang="ru-RU" sz="2800" b="1" dirty="0" smtClean="0">
                <a:ln>
                  <a:noFill/>
                </a:ln>
                <a:solidFill>
                  <a:srgbClr val="002060"/>
                </a:solidFill>
                <a:latin typeface="Times New Roman" pitchFamily="18" charset="0"/>
                <a:cs typeface="Times New Roman" pitchFamily="18" charset="0"/>
              </a:rPr>
              <a:t>Участники: Лушин Михаил Владимирович, Теркин Артём Александрович</a:t>
            </a:r>
            <a:br>
              <a:rPr lang="ru-RU" altLang="ru-RU" sz="2800" b="1" dirty="0" smtClean="0">
                <a:ln>
                  <a:noFill/>
                </a:ln>
                <a:solidFill>
                  <a:srgbClr val="002060"/>
                </a:solidFill>
                <a:latin typeface="Times New Roman" pitchFamily="18" charset="0"/>
                <a:cs typeface="Times New Roman" pitchFamily="18" charset="0"/>
              </a:rPr>
            </a:br>
            <a:r>
              <a:rPr lang="ru-RU" altLang="ru-RU" sz="2800" b="1" dirty="0" smtClean="0">
                <a:ln>
                  <a:noFill/>
                </a:ln>
                <a:solidFill>
                  <a:srgbClr val="002060"/>
                </a:solidFill>
                <a:latin typeface="Times New Roman" pitchFamily="18" charset="0"/>
                <a:cs typeface="Times New Roman" pitchFamily="18" charset="0"/>
              </a:rPr>
              <a:t>Руководитель: </a:t>
            </a:r>
            <a:r>
              <a:rPr lang="ru-RU" altLang="ru-RU" sz="2800" b="1" dirty="0" err="1" smtClean="0">
                <a:ln>
                  <a:noFill/>
                </a:ln>
                <a:solidFill>
                  <a:srgbClr val="002060"/>
                </a:solidFill>
                <a:latin typeface="Times New Roman" pitchFamily="18" charset="0"/>
                <a:cs typeface="Times New Roman" pitchFamily="18" charset="0"/>
              </a:rPr>
              <a:t>Стешкина</a:t>
            </a:r>
            <a:r>
              <a:rPr lang="ru-RU" altLang="ru-RU" sz="2800" b="1" dirty="0" smtClean="0">
                <a:ln>
                  <a:noFill/>
                </a:ln>
                <a:solidFill>
                  <a:srgbClr val="002060"/>
                </a:solidFill>
                <a:latin typeface="Times New Roman" pitchFamily="18" charset="0"/>
                <a:cs typeface="Times New Roman" pitchFamily="18" charset="0"/>
              </a:rPr>
              <a:t> Светлана Георгиевна</a:t>
            </a:r>
            <a:br>
              <a:rPr lang="ru-RU" altLang="ru-RU" sz="2800" b="1" dirty="0" smtClean="0">
                <a:ln>
                  <a:noFill/>
                </a:ln>
                <a:solidFill>
                  <a:srgbClr val="002060"/>
                </a:solidFill>
                <a:latin typeface="Times New Roman" pitchFamily="18" charset="0"/>
                <a:cs typeface="Times New Roman" pitchFamily="18" charset="0"/>
              </a:rPr>
            </a:br>
            <a:r>
              <a:rPr lang="ru-RU" altLang="ru-RU" sz="2800" b="1" dirty="0" smtClean="0">
                <a:ln>
                  <a:noFill/>
                </a:ln>
                <a:solidFill>
                  <a:srgbClr val="002060"/>
                </a:solidFill>
                <a:latin typeface="Times New Roman" pitchFamily="18" charset="0"/>
                <a:cs typeface="Times New Roman" pitchFamily="18" charset="0"/>
              </a:rPr>
              <a:t>Региональный представитель: </a:t>
            </a:r>
            <a:r>
              <a:rPr lang="ru-RU" altLang="ru-RU" sz="2800" b="1" dirty="0" err="1" smtClean="0">
                <a:ln>
                  <a:noFill/>
                </a:ln>
                <a:solidFill>
                  <a:srgbClr val="002060"/>
                </a:solidFill>
                <a:latin typeface="Times New Roman" pitchFamily="18" charset="0"/>
                <a:cs typeface="Times New Roman" pitchFamily="18" charset="0"/>
              </a:rPr>
              <a:t>Сосновская</a:t>
            </a:r>
            <a:r>
              <a:rPr lang="ru-RU" altLang="ru-RU" sz="2800" b="1" dirty="0" smtClean="0">
                <a:ln>
                  <a:noFill/>
                </a:ln>
                <a:solidFill>
                  <a:srgbClr val="002060"/>
                </a:solidFill>
                <a:latin typeface="Times New Roman" pitchFamily="18" charset="0"/>
                <a:cs typeface="Times New Roman" pitchFamily="18" charset="0"/>
              </a:rPr>
              <a:t> Ольга Олеговна</a:t>
            </a:r>
            <a:br>
              <a:rPr lang="ru-RU" altLang="ru-RU" sz="2800" b="1" dirty="0" smtClean="0">
                <a:ln>
                  <a:noFill/>
                </a:ln>
                <a:solidFill>
                  <a:srgbClr val="002060"/>
                </a:solidFill>
                <a:latin typeface="Times New Roman" pitchFamily="18" charset="0"/>
                <a:cs typeface="Times New Roman" pitchFamily="18" charset="0"/>
              </a:rPr>
            </a:br>
            <a:r>
              <a:rPr lang="ru-RU" altLang="ru-RU" sz="2800" b="1" dirty="0" smtClean="0">
                <a:ln>
                  <a:noFill/>
                </a:ln>
                <a:solidFill>
                  <a:srgbClr val="002060"/>
                </a:solidFill>
                <a:latin typeface="Times New Roman" pitchFamily="18" charset="0"/>
                <a:cs typeface="Times New Roman" pitchFamily="18" charset="0"/>
              </a:rPr>
              <a:t>Россия, Пензенская область, Кузнецкий район, с.НИКОЛЬСКОЕ; 89674473353</a:t>
            </a:r>
            <a:br>
              <a:rPr lang="ru-RU" altLang="ru-RU" sz="2800" b="1" dirty="0" smtClean="0">
                <a:ln>
                  <a:noFill/>
                </a:ln>
                <a:solidFill>
                  <a:srgbClr val="002060"/>
                </a:solidFill>
                <a:latin typeface="Times New Roman" pitchFamily="18" charset="0"/>
                <a:cs typeface="Times New Roman" pitchFamily="18" charset="0"/>
              </a:rPr>
            </a:br>
            <a:r>
              <a:rPr lang="ru-RU" altLang="ru-RU" sz="2800" b="1" dirty="0" smtClean="0">
                <a:ln>
                  <a:noFill/>
                </a:ln>
                <a:solidFill>
                  <a:srgbClr val="002060"/>
                </a:solidFill>
                <a:latin typeface="Times New Roman" pitchFamily="18" charset="0"/>
                <a:cs typeface="Times New Roman" pitchFamily="18" charset="0"/>
              </a:rPr>
              <a:t>Категория: 12 лет Филиал  МБОУ СОШ с. Посёлки- ООШ с.Никольское </a:t>
            </a:r>
            <a:br>
              <a:rPr lang="ru-RU" altLang="ru-RU" sz="2800" b="1" dirty="0" smtClean="0">
                <a:ln>
                  <a:noFill/>
                </a:ln>
                <a:solidFill>
                  <a:srgbClr val="002060"/>
                </a:solidFill>
                <a:latin typeface="Times New Roman" pitchFamily="18" charset="0"/>
                <a:cs typeface="Times New Roman" pitchFamily="18" charset="0"/>
              </a:rPr>
            </a:br>
            <a:r>
              <a:rPr lang="ru-RU" altLang="ru-RU" sz="2800" b="1" dirty="0" smtClean="0">
                <a:ln>
                  <a:noFill/>
                </a:ln>
                <a:solidFill>
                  <a:srgbClr val="002060"/>
                </a:solidFill>
                <a:latin typeface="Times New Roman" pitchFamily="18" charset="0"/>
                <a:cs typeface="Times New Roman" pitchFamily="18" charset="0"/>
              </a:rPr>
              <a:t>6 класс</a:t>
            </a:r>
            <a:br>
              <a:rPr lang="ru-RU" altLang="ru-RU" sz="2800" b="1" dirty="0" smtClean="0">
                <a:ln>
                  <a:noFill/>
                </a:ln>
                <a:solidFill>
                  <a:srgbClr val="002060"/>
                </a:solidFill>
                <a:latin typeface="Times New Roman" pitchFamily="18" charset="0"/>
                <a:cs typeface="Times New Roman" pitchFamily="18" charset="0"/>
              </a:rPr>
            </a:br>
            <a:r>
              <a:rPr lang="ru-RU" altLang="ru-RU" sz="2800" b="1" dirty="0" smtClean="0">
                <a:ln>
                  <a:noFill/>
                </a:ln>
                <a:solidFill>
                  <a:srgbClr val="002060"/>
                </a:solidFill>
                <a:latin typeface="Times New Roman" pitchFamily="18" charset="0"/>
                <a:cs typeface="Times New Roman" pitchFamily="18" charset="0"/>
              </a:rPr>
              <a:t>Номинация «</a:t>
            </a:r>
            <a:r>
              <a:rPr lang="ru-RU" altLang="ru-RU" sz="2800" b="1" dirty="0" smtClean="0">
                <a:ln>
                  <a:noFill/>
                </a:ln>
                <a:solidFill>
                  <a:srgbClr val="002060"/>
                </a:solidFill>
                <a:latin typeface="Times New Roman" pitchFamily="18" charset="0"/>
                <a:cs typeface="Times New Roman" pitchFamily="18" charset="0"/>
              </a:rPr>
              <a:t>Исследования»</a:t>
            </a:r>
            <a:endParaRPr lang="ru-RU" altLang="ru-RU" sz="2800" b="1" dirty="0" smtClean="0">
              <a:ln>
                <a:noFill/>
              </a:ln>
              <a:solidFill>
                <a:srgbClr val="002060"/>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Идея летающей повозки</a:t>
            </a:r>
            <a:endParaRPr lang="ru-RU" b="1" cap="none"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endParaRPr>
          </a:p>
        </p:txBody>
      </p:sp>
      <p:sp>
        <p:nvSpPr>
          <p:cNvPr id="3" name="Содержимое 2"/>
          <p:cNvSpPr>
            <a:spLocks noGrp="1"/>
          </p:cNvSpPr>
          <p:nvPr>
            <p:ph idx="1"/>
          </p:nvPr>
        </p:nvSpPr>
        <p:spPr/>
        <p:txBody>
          <a:bodyPr/>
          <a:lstStyle/>
          <a:p>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На смену идеи человека-птицы сначала пришла идея летающей повозки. Принцип действия таких повозок заключался в следующем: человек располагался внутри аппарата и определенными манипуляциями с передаточным механизмом приводил в движение крылья. Предполагалось, что таким образом человек сможет повысить эффективность своих мускулов и наконец-то подняться в небо</a:t>
            </a:r>
            <a:endParaRPr lang="ru-RU"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08179" y="240145"/>
            <a:ext cx="9737387" cy="969819"/>
          </a:xfrm>
        </p:spPr>
        <p:txBody>
          <a:bodyPr>
            <a:noAutofit/>
          </a:bodyPr>
          <a:lstStyle/>
          <a:p>
            <a:pPr algn="ctr"/>
            <a:r>
              <a:rPr lang="ru-RU" sz="2800" b="1" cap="none"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rPr>
              <a:t>Полёт на птицах Александра Великого</a:t>
            </a:r>
            <a:endParaRPr lang="ru-RU" sz="2800" b="1" cap="none"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xmlns="" val="3926216563"/>
              </p:ext>
            </p:extLst>
          </p:nvPr>
        </p:nvGraphicFramePr>
        <p:xfrm>
          <a:off x="2412459" y="1209964"/>
          <a:ext cx="9533107" cy="4663440"/>
        </p:xfrm>
        <a:graphic>
          <a:graphicData uri="http://schemas.openxmlformats.org/drawingml/2006/table">
            <a:tbl>
              <a:tblPr firstRow="1" bandRow="1">
                <a:tableStyleId>{5C22544A-7EE6-4342-B048-85BDC9FD1C3A}</a:tableStyleId>
              </a:tblPr>
              <a:tblGrid>
                <a:gridCol w="2146918">
                  <a:extLst>
                    <a:ext uri="{9D8B030D-6E8A-4147-A177-3AD203B41FA5}">
                      <a16:colId xmlns:a16="http://schemas.microsoft.com/office/drawing/2014/main" xmlns="" val="20000"/>
                    </a:ext>
                  </a:extLst>
                </a:gridCol>
                <a:gridCol w="1349211">
                  <a:extLst>
                    <a:ext uri="{9D8B030D-6E8A-4147-A177-3AD203B41FA5}">
                      <a16:colId xmlns:a16="http://schemas.microsoft.com/office/drawing/2014/main" xmlns="" val="20001"/>
                    </a:ext>
                  </a:extLst>
                </a:gridCol>
                <a:gridCol w="1359059">
                  <a:extLst>
                    <a:ext uri="{9D8B030D-6E8A-4147-A177-3AD203B41FA5}">
                      <a16:colId xmlns:a16="http://schemas.microsoft.com/office/drawing/2014/main" xmlns="" val="20002"/>
                    </a:ext>
                  </a:extLst>
                </a:gridCol>
                <a:gridCol w="2236570">
                  <a:extLst>
                    <a:ext uri="{9D8B030D-6E8A-4147-A177-3AD203B41FA5}">
                      <a16:colId xmlns:a16="http://schemas.microsoft.com/office/drawing/2014/main" xmlns="" val="20003"/>
                    </a:ext>
                  </a:extLst>
                </a:gridCol>
                <a:gridCol w="2441349">
                  <a:extLst>
                    <a:ext uri="{9D8B030D-6E8A-4147-A177-3AD203B41FA5}">
                      <a16:colId xmlns:a16="http://schemas.microsoft.com/office/drawing/2014/main" xmlns="" val="20004"/>
                    </a:ext>
                  </a:extLst>
                </a:gridCol>
              </a:tblGrid>
              <a:tr h="10603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solidFill>
                            <a:srgbClr val="002060"/>
                          </a:solidFill>
                          <a:latin typeface="Times New Roman" pitchFamily="18" charset="0"/>
                          <a:cs typeface="Times New Roman" pitchFamily="18" charset="0"/>
                        </a:rPr>
                        <a:t>Герой   </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solidFill>
                            <a:srgbClr val="002060"/>
                          </a:solidFill>
                          <a:latin typeface="Times New Roman" pitchFamily="18" charset="0"/>
                          <a:cs typeface="Times New Roman" pitchFamily="18" charset="0"/>
                        </a:rPr>
                        <a:t>Где проживает</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solidFill>
                          <a:srgbClr val="002060"/>
                        </a:solidFill>
                        <a:latin typeface="Times New Roman" pitchFamily="18" charset="0"/>
                        <a:cs typeface="Times New Roman" pitchFamily="18" charset="0"/>
                      </a:endParaRPr>
                    </a:p>
                    <a:p>
                      <a:endParaRPr lang="ru-RU" dirty="0">
                        <a:solidFill>
                          <a:srgbClr val="002060"/>
                        </a:solidFill>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800" kern="1200" dirty="0" smtClean="0">
                          <a:solidFill>
                            <a:srgbClr val="002060"/>
                          </a:solidFill>
                          <a:latin typeface="Times New Roman" pitchFamily="18" charset="0"/>
                          <a:ea typeface="+mn-ea"/>
                          <a:cs typeface="Times New Roman" pitchFamily="18" charset="0"/>
                        </a:rPr>
                        <a:t>Устройства для полета </a:t>
                      </a:r>
                      <a:endParaRPr lang="ru-RU" dirty="0" smtClean="0">
                        <a:solidFill>
                          <a:srgbClr val="002060"/>
                        </a:solidFill>
                        <a:latin typeface="Times New Roman" pitchFamily="18" charset="0"/>
                        <a:cs typeface="Times New Roman" pitchFamily="18" charset="0"/>
                      </a:endParaRPr>
                    </a:p>
                    <a:p>
                      <a:endParaRPr lang="ru-RU" dirty="0">
                        <a:solidFill>
                          <a:srgbClr val="002060"/>
                        </a:solidFill>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solidFill>
                            <a:srgbClr val="002060"/>
                          </a:solidFill>
                          <a:latin typeface="Times New Roman" pitchFamily="18" charset="0"/>
                          <a:cs typeface="Times New Roman" pitchFamily="18" charset="0"/>
                        </a:rPr>
                        <a:t>Куда  совершает  полёт</a:t>
                      </a:r>
                    </a:p>
                    <a:p>
                      <a:r>
                        <a:rPr lang="ru-RU" dirty="0" smtClean="0">
                          <a:solidFill>
                            <a:srgbClr val="002060"/>
                          </a:solidFill>
                          <a:latin typeface="Times New Roman" pitchFamily="18" charset="0"/>
                          <a:cs typeface="Times New Roman" pitchFamily="18" charset="0"/>
                        </a:rPr>
                        <a:t>Цель</a:t>
                      </a:r>
                      <a:endParaRPr lang="ru-RU" dirty="0">
                        <a:solidFill>
                          <a:srgbClr val="002060"/>
                        </a:solidFill>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solidFill>
                            <a:srgbClr val="002060"/>
                          </a:solidFill>
                          <a:latin typeface="Times New Roman" pitchFamily="18" charset="0"/>
                          <a:cs typeface="Times New Roman" pitchFamily="18" charset="0"/>
                        </a:rPr>
                        <a:t>Как происходил полёт</a:t>
                      </a:r>
                      <a:endParaRPr lang="ru-RU" dirty="0" smtClean="0">
                        <a:solidFill>
                          <a:srgbClr val="002060"/>
                        </a:solidFill>
                        <a:latin typeface="Times New Roman" pitchFamily="18" charset="0"/>
                        <a:cs typeface="Times New Roman" pitchFamily="18" charset="0"/>
                      </a:endParaRPr>
                    </a:p>
                    <a:p>
                      <a:endParaRPr lang="ru-RU" dirty="0">
                        <a:solidFill>
                          <a:srgbClr val="002060"/>
                        </a:solidFill>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800" b="1" kern="1200" dirty="0" smtClean="0">
                          <a:solidFill>
                            <a:srgbClr val="002060"/>
                          </a:solidFill>
                          <a:effectLst/>
                          <a:latin typeface="Times New Roman" pitchFamily="18" charset="0"/>
                          <a:ea typeface="+mn-ea"/>
                          <a:cs typeface="Times New Roman" pitchFamily="18" charset="0"/>
                        </a:rPr>
                        <a:t>Сравнение устройств</a:t>
                      </a:r>
                      <a:r>
                        <a:rPr kumimoji="0" lang="ru-RU" sz="1800" b="1" kern="1200" baseline="0" dirty="0" smtClean="0">
                          <a:solidFill>
                            <a:srgbClr val="002060"/>
                          </a:solidFill>
                          <a:effectLst/>
                          <a:latin typeface="Times New Roman" pitchFamily="18" charset="0"/>
                          <a:ea typeface="+mn-ea"/>
                          <a:cs typeface="Times New Roman" pitchFamily="18" charset="0"/>
                        </a:rPr>
                        <a:t> мифа и  летательного аппарата</a:t>
                      </a:r>
                      <a:endParaRPr lang="ru-RU" dirty="0" smtClean="0">
                        <a:solidFill>
                          <a:srgbClr val="002060"/>
                        </a:solidFill>
                        <a:latin typeface="Times New Roman" pitchFamily="18" charset="0"/>
                        <a:cs typeface="Times New Roman" pitchFamily="18" charset="0"/>
                      </a:endParaRPr>
                    </a:p>
                    <a:p>
                      <a:endParaRPr lang="ru-RU" dirty="0">
                        <a:solidFill>
                          <a:srgbClr val="002060"/>
                        </a:solidFill>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1602799">
                <a:tc>
                  <a:txBody>
                    <a:bodyPr/>
                    <a:lstStyle/>
                    <a:p>
                      <a:r>
                        <a:rPr lang="ru-RU" b="1" dirty="0" smtClean="0">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latin typeface="Times New Roman" pitchFamily="18" charset="0"/>
                          <a:cs typeface="Times New Roman" pitchFamily="18" charset="0"/>
                        </a:rPr>
                        <a:t>Александр Великий</a:t>
                      </a:r>
                    </a:p>
                    <a:p>
                      <a:pPr marL="0" marR="0" indent="0" algn="l" defTabSz="914400" rtl="0" eaLnBrk="1" fontAlgn="auto" latinLnBrk="0" hangingPunct="1">
                        <a:lnSpc>
                          <a:spcPct val="100000"/>
                        </a:lnSpc>
                        <a:spcBef>
                          <a:spcPts val="0"/>
                        </a:spcBef>
                        <a:spcAft>
                          <a:spcPts val="0"/>
                        </a:spcAft>
                        <a:buClrTx/>
                        <a:buSzTx/>
                        <a:buFontTx/>
                        <a:buNone/>
                        <a:tabLst/>
                        <a:defRPr/>
                      </a:pPr>
                      <a:r>
                        <a:rPr lang="ru-RU" b="1" dirty="0" smtClean="0">
                          <a:solidFill>
                            <a:srgbClr val="7030A0"/>
                          </a:solidFill>
                          <a:latin typeface="Times New Roman" pitchFamily="18" charset="0"/>
                          <a:cs typeface="Times New Roman" pitchFamily="18" charset="0"/>
                        </a:rPr>
                        <a:t>Легенды у древних греков </a:t>
                      </a:r>
                      <a:r>
                        <a:rPr kumimoji="0" lang="ru-RU" b="1" i="0" u="none" strike="noStrike" kern="1200" dirty="0" smtClean="0">
                          <a:solidFill>
                            <a:srgbClr val="7030A0"/>
                          </a:solidFill>
                          <a:latin typeface="Times New Roman" pitchFamily="18" charset="0"/>
                          <a:ea typeface="+mn-ea"/>
                          <a:cs typeface="Times New Roman" pitchFamily="18" charset="0"/>
                          <a:hlinkClick r:id="rId2" tooltip="Македонские цари"/>
                        </a:rPr>
                        <a:t>царь</a:t>
                      </a:r>
                      <a:r>
                        <a:rPr kumimoji="0" lang="ru-RU" b="1" i="0" kern="1200" dirty="0" smtClean="0">
                          <a:solidFill>
                            <a:srgbClr val="7030A0"/>
                          </a:solidFill>
                          <a:latin typeface="Times New Roman" pitchFamily="18" charset="0"/>
                          <a:ea typeface="+mn-ea"/>
                          <a:cs typeface="Times New Roman" pitchFamily="18" charset="0"/>
                        </a:rPr>
                        <a:t> </a:t>
                      </a:r>
                      <a:r>
                        <a:rPr kumimoji="0" lang="ru-RU" b="1" i="0" u="none" strike="noStrike" kern="1200" dirty="0" smtClean="0">
                          <a:solidFill>
                            <a:srgbClr val="7030A0"/>
                          </a:solidFill>
                          <a:latin typeface="Times New Roman" pitchFamily="18" charset="0"/>
                          <a:ea typeface="+mn-ea"/>
                          <a:cs typeface="Times New Roman" pitchFamily="18" charset="0"/>
                          <a:hlinkClick r:id="rId3" tooltip="Древняя Македония"/>
                        </a:rPr>
                        <a:t>Древней Македонии</a:t>
                      </a:r>
                      <a:r>
                        <a:rPr kumimoji="0" lang="ru-RU" b="1" i="0" kern="1200" dirty="0" smtClean="0">
                          <a:solidFill>
                            <a:srgbClr val="7030A0"/>
                          </a:solidFill>
                          <a:latin typeface="Times New Roman" pitchFamily="18" charset="0"/>
                          <a:ea typeface="+mn-ea"/>
                          <a:cs typeface="Times New Roman" pitchFamily="18" charset="0"/>
                        </a:rPr>
                        <a:t> из династии </a:t>
                      </a:r>
                      <a:r>
                        <a:rPr kumimoji="0" lang="ru-RU" b="1" i="0" u="sng" kern="1200" dirty="0" err="1" smtClean="0">
                          <a:solidFill>
                            <a:srgbClr val="7030A0"/>
                          </a:solidFill>
                          <a:latin typeface="Times New Roman" pitchFamily="18" charset="0"/>
                          <a:ea typeface="+mn-ea"/>
                          <a:cs typeface="Times New Roman" pitchFamily="18" charset="0"/>
                          <a:hlinkClick r:id="rId4" tooltip="Аргеады"/>
                        </a:rPr>
                        <a:t>Аргеадов</a:t>
                      </a:r>
                      <a:endParaRPr lang="ru-RU" b="1" dirty="0" smtClean="0">
                        <a:solidFill>
                          <a:srgbClr val="7030A0"/>
                        </a:solidFill>
                        <a:latin typeface="Times New Roman" pitchFamily="18" charset="0"/>
                        <a:cs typeface="Times New Roman" pitchFamily="18" charset="0"/>
                      </a:endParaRPr>
                    </a:p>
                    <a:p>
                      <a:endParaRPr lang="ru-RU" b="1" dirty="0">
                        <a:solidFill>
                          <a:srgbClr val="7030A0"/>
                        </a:solidFill>
                        <a:latin typeface="Times New Roman" pitchFamily="18" charset="0"/>
                        <a:cs typeface="Times New Roman" pitchFamily="18" charset="0"/>
                      </a:endParaRPr>
                    </a:p>
                  </a:txBody>
                  <a:tcPr/>
                </a:tc>
                <a:tc>
                  <a:txBody>
                    <a:bodyPr/>
                    <a:lstStyle/>
                    <a:p>
                      <a:r>
                        <a:rPr lang="ru-RU" b="1" dirty="0" smtClean="0">
                          <a:solidFill>
                            <a:srgbClr val="7030A0"/>
                          </a:solidFill>
                          <a:latin typeface="Times New Roman" pitchFamily="18" charset="0"/>
                          <a:cs typeface="Times New Roman" pitchFamily="18" charset="0"/>
                        </a:rPr>
                        <a:t>Приказал </a:t>
                      </a:r>
                      <a:r>
                        <a:rPr lang="ru-RU" b="1" dirty="0" err="1" smtClean="0">
                          <a:solidFill>
                            <a:srgbClr val="7030A0"/>
                          </a:solidFill>
                          <a:latin typeface="Times New Roman" pitchFamily="18" charset="0"/>
                          <a:cs typeface="Times New Roman" pitchFamily="18" charset="0"/>
                        </a:rPr>
                        <a:t>запречь</a:t>
                      </a:r>
                      <a:r>
                        <a:rPr lang="ru-RU" b="1" dirty="0" smtClean="0">
                          <a:solidFill>
                            <a:srgbClr val="7030A0"/>
                          </a:solidFill>
                          <a:latin typeface="Times New Roman" pitchFamily="18" charset="0"/>
                          <a:cs typeface="Times New Roman" pitchFamily="18" charset="0"/>
                        </a:rPr>
                        <a:t> в трон четырех сильных птиц, которым три дня не давали есть </a:t>
                      </a:r>
                      <a:endParaRPr lang="ru-RU" b="1" dirty="0">
                        <a:solidFill>
                          <a:srgbClr val="7030A0"/>
                        </a:solidFill>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1" dirty="0" smtClean="0">
                          <a:solidFill>
                            <a:srgbClr val="7030A0"/>
                          </a:solidFill>
                          <a:latin typeface="Times New Roman" pitchFamily="18" charset="0"/>
                          <a:cs typeface="Times New Roman" pitchFamily="18" charset="0"/>
                        </a:rPr>
                        <a:t>Надземное пространство</a:t>
                      </a:r>
                    </a:p>
                    <a:p>
                      <a:endParaRPr lang="ru-RU" b="1" dirty="0">
                        <a:solidFill>
                          <a:srgbClr val="7030A0"/>
                        </a:solidFill>
                        <a:latin typeface="Times New Roman" pitchFamily="18" charset="0"/>
                        <a:cs typeface="Times New Roman" pitchFamily="18" charset="0"/>
                      </a:endParaRPr>
                    </a:p>
                  </a:txBody>
                  <a:tcPr/>
                </a:tc>
                <a:tc>
                  <a:txBody>
                    <a:bodyPr/>
                    <a:lstStyle/>
                    <a:p>
                      <a:r>
                        <a:rPr lang="ru-RU" b="1" dirty="0" smtClean="0">
                          <a:solidFill>
                            <a:srgbClr val="7030A0"/>
                          </a:solidFill>
                          <a:latin typeface="Times New Roman" pitchFamily="18" charset="0"/>
                          <a:cs typeface="Times New Roman" pitchFamily="18" charset="0"/>
                        </a:rPr>
                        <a:t>Он сам сел на трон и высоко поднял два копья, на которых были привязаны куски мяса. Птицы, стремясь к последнему, подняли на воздух трон с Александром</a:t>
                      </a:r>
                      <a:endParaRPr lang="ru-RU" b="1" dirty="0">
                        <a:solidFill>
                          <a:srgbClr val="7030A0"/>
                        </a:solidFill>
                        <a:latin typeface="Times New Roman" pitchFamily="18" charset="0"/>
                        <a:cs typeface="Times New Roman" pitchFamily="18" charset="0"/>
                      </a:endParaRPr>
                    </a:p>
                  </a:txBody>
                  <a:tcPr/>
                </a:tc>
                <a:tc>
                  <a:txBody>
                    <a:bodyPr/>
                    <a:lstStyle/>
                    <a:p>
                      <a:r>
                        <a:rPr lang="ru-RU" b="1" dirty="0" err="1" smtClean="0">
                          <a:solidFill>
                            <a:srgbClr val="7030A0"/>
                          </a:solidFill>
                          <a:latin typeface="Times New Roman" pitchFamily="18" charset="0"/>
                          <a:cs typeface="Times New Roman" pitchFamily="18" charset="0"/>
                        </a:rPr>
                        <a:t>Дельтаплан,вертолёт</a:t>
                      </a:r>
                      <a:endParaRPr lang="ru-RU" b="1" dirty="0" smtClean="0">
                        <a:solidFill>
                          <a:srgbClr val="7030A0"/>
                        </a:solidFill>
                        <a:latin typeface="Times New Roman" pitchFamily="18" charset="0"/>
                        <a:cs typeface="Times New Roman" pitchFamily="18" charset="0"/>
                      </a:endParaRPr>
                    </a:p>
                    <a:p>
                      <a:r>
                        <a:rPr lang="ru-RU" b="1" dirty="0" smtClean="0">
                          <a:solidFill>
                            <a:srgbClr val="7030A0"/>
                          </a:solidFill>
                          <a:latin typeface="Times New Roman" pitchFamily="18" charset="0"/>
                          <a:cs typeface="Times New Roman" pitchFamily="18" charset="0"/>
                        </a:rPr>
                        <a:t>По приказанию птицы Александр опустил копья, и птицы полетели вниз и благополучно спустили его на землю, но так далеко от места взлета, </a:t>
                      </a:r>
                      <a:endParaRPr lang="ru-RU" b="1" dirty="0">
                        <a:solidFill>
                          <a:srgbClr val="7030A0"/>
                        </a:solidFill>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r h="342118">
                <a:tc>
                  <a:txBody>
                    <a:bodyPr/>
                    <a:lstStyle/>
                    <a:p>
                      <a:endParaRPr lang="ru-RU" b="1" dirty="0">
                        <a:solidFill>
                          <a:srgbClr val="7030A0"/>
                        </a:solidFill>
                        <a:latin typeface="Times New Roman" pitchFamily="18" charset="0"/>
                        <a:cs typeface="Times New Roman" pitchFamily="18" charset="0"/>
                      </a:endParaRPr>
                    </a:p>
                  </a:txBody>
                  <a:tcPr/>
                </a:tc>
                <a:tc>
                  <a:txBody>
                    <a:bodyPr/>
                    <a:lstStyle/>
                    <a:p>
                      <a:endParaRPr lang="ru-RU" b="1" dirty="0">
                        <a:solidFill>
                          <a:srgbClr val="7030A0"/>
                        </a:solidFill>
                        <a:latin typeface="Times New Roman" pitchFamily="18" charset="0"/>
                        <a:cs typeface="Times New Roman" pitchFamily="18" charset="0"/>
                      </a:endParaRPr>
                    </a:p>
                  </a:txBody>
                  <a:tcPr/>
                </a:tc>
                <a:tc>
                  <a:txBody>
                    <a:bodyPr/>
                    <a:lstStyle/>
                    <a:p>
                      <a:endParaRPr lang="ru-RU" b="1">
                        <a:solidFill>
                          <a:srgbClr val="7030A0"/>
                        </a:solidFill>
                        <a:latin typeface="Times New Roman" pitchFamily="18" charset="0"/>
                        <a:cs typeface="Times New Roman" pitchFamily="18" charset="0"/>
                      </a:endParaRPr>
                    </a:p>
                  </a:txBody>
                  <a:tcPr/>
                </a:tc>
                <a:tc>
                  <a:txBody>
                    <a:bodyPr/>
                    <a:lstStyle/>
                    <a:p>
                      <a:endParaRPr lang="ru-RU" b="1" dirty="0">
                        <a:solidFill>
                          <a:srgbClr val="7030A0"/>
                        </a:solidFill>
                        <a:latin typeface="Times New Roman" pitchFamily="18" charset="0"/>
                        <a:cs typeface="Times New Roman" pitchFamily="18" charset="0"/>
                      </a:endParaRPr>
                    </a:p>
                  </a:txBody>
                  <a:tcPr/>
                </a:tc>
                <a:tc>
                  <a:txBody>
                    <a:bodyPr/>
                    <a:lstStyle/>
                    <a:p>
                      <a:endParaRPr lang="ru-RU" b="1" dirty="0">
                        <a:solidFill>
                          <a:srgbClr val="7030A0"/>
                        </a:solidFill>
                        <a:latin typeface="Times New Roman" pitchFamily="18" charset="0"/>
                        <a:cs typeface="Times New Roman" pitchFamily="18" charset="0"/>
                      </a:endParaRPr>
                    </a:p>
                  </a:txBody>
                  <a:tcPr/>
                </a:tc>
                <a:extLst>
                  <a:ext uri="{0D108BD9-81ED-4DB2-BD59-A6C34878D82A}">
                    <a16:rowId xmlns:a16="http://schemas.microsoft.com/office/drawing/2014/main" xmlns="" val="10002"/>
                  </a:ext>
                </a:extLst>
              </a:tr>
            </a:tbl>
          </a:graphicData>
        </a:graphic>
      </p:graphicFrame>
      <p:pic>
        <p:nvPicPr>
          <p:cNvPr id="8" name="Picture 2" descr="https://sun9-41.userapi.com/c1369/u19710042/98308399/x_ca7f93b1.jpg"/>
          <p:cNvPicPr>
            <a:picLocks noChangeAspect="1" noChangeArrowheads="1"/>
          </p:cNvPicPr>
          <p:nvPr/>
        </p:nvPicPr>
        <p:blipFill>
          <a:blip r:embed="rId5" cstate="print"/>
          <a:srcRect/>
          <a:stretch>
            <a:fillRect/>
          </a:stretch>
        </p:blipFill>
        <p:spPr bwMode="auto">
          <a:xfrm>
            <a:off x="309594" y="321014"/>
            <a:ext cx="1759085" cy="1702340"/>
          </a:xfrm>
          <a:prstGeom prst="rect">
            <a:avLst/>
          </a:prstGeom>
          <a:noFill/>
        </p:spPr>
      </p:pic>
      <p:pic>
        <p:nvPicPr>
          <p:cNvPr id="10" name="Picture 2" descr="https://sun9-68.userapi.com/c1369/u19710042/98308399/x_46bd0b9f.jpg"/>
          <p:cNvPicPr>
            <a:picLocks noChangeAspect="1" noChangeArrowheads="1"/>
          </p:cNvPicPr>
          <p:nvPr/>
        </p:nvPicPr>
        <p:blipFill>
          <a:blip r:embed="rId6" cstate="print"/>
          <a:srcRect/>
          <a:stretch>
            <a:fillRect/>
          </a:stretch>
        </p:blipFill>
        <p:spPr bwMode="auto">
          <a:xfrm>
            <a:off x="591037" y="2023354"/>
            <a:ext cx="1196197" cy="3070454"/>
          </a:xfrm>
          <a:prstGeom prst="rect">
            <a:avLst/>
          </a:prstGeom>
          <a:noFill/>
        </p:spPr>
      </p:pic>
      <p:pic>
        <p:nvPicPr>
          <p:cNvPr id="11" name="Picture 4" descr="https://sun9-78.userapi.com/c1369/u19710042/98308399/x_634a9dc4.jpg"/>
          <p:cNvPicPr>
            <a:picLocks noChangeAspect="1" noChangeArrowheads="1"/>
          </p:cNvPicPr>
          <p:nvPr/>
        </p:nvPicPr>
        <p:blipFill>
          <a:blip r:embed="rId7" cstate="print"/>
          <a:srcRect/>
          <a:stretch>
            <a:fillRect/>
          </a:stretch>
        </p:blipFill>
        <p:spPr bwMode="auto">
          <a:xfrm>
            <a:off x="166707" y="4943916"/>
            <a:ext cx="2257931" cy="1680619"/>
          </a:xfrm>
          <a:prstGeom prst="rect">
            <a:avLst/>
          </a:prstGeom>
          <a:noFill/>
        </p:spPr>
      </p:pic>
      <p:sp>
        <p:nvSpPr>
          <p:cNvPr id="3" name="Прямоугольник 2"/>
          <p:cNvSpPr/>
          <p:nvPr/>
        </p:nvSpPr>
        <p:spPr>
          <a:xfrm>
            <a:off x="2684835" y="5972783"/>
            <a:ext cx="8891080" cy="410882"/>
          </a:xfrm>
          <a:prstGeom prst="rect">
            <a:avLst/>
          </a:prstGeom>
        </p:spPr>
        <p:txBody>
          <a:bodyPr wrap="square">
            <a:spAutoFit/>
          </a:bodyPr>
          <a:lstStyle/>
          <a:p>
            <a:pPr algn="just">
              <a:lnSpc>
                <a:spcPct val="115000"/>
              </a:lnSpc>
              <a:spcAft>
                <a:spcPts val="1000"/>
              </a:spcAft>
              <a:tabLst>
                <a:tab pos="5324475" algn="l"/>
              </a:tabLst>
            </a:pPr>
            <a:r>
              <a:rPr lang="ru-RU"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Прием разрешения физического противоречия: во времени и в пространстве.</a:t>
            </a:r>
            <a:endParaRPr lang="ru-RU" sz="14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7091" y="341746"/>
            <a:ext cx="11693235" cy="544945"/>
          </a:xfrm>
        </p:spPr>
        <p:txBody>
          <a:bodyPr>
            <a:noAutofit/>
          </a:bodyPr>
          <a:lstStyle/>
          <a:p>
            <a:pPr algn="ctr"/>
            <a:r>
              <a:rPr lang="ru-RU" sz="2800" b="1" cap="none"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Полет в арабских и персидских сказках, мифах и легендах</a:t>
            </a:r>
          </a:p>
        </p:txBody>
      </p:sp>
      <p:sp>
        <p:nvSpPr>
          <p:cNvPr id="3" name="Содержимое 2"/>
          <p:cNvSpPr>
            <a:spLocks noGrp="1"/>
          </p:cNvSpPr>
          <p:nvPr>
            <p:ph idx="1"/>
          </p:nvPr>
        </p:nvSpPr>
        <p:spPr>
          <a:xfrm>
            <a:off x="203200" y="4119418"/>
            <a:ext cx="2909456" cy="2205183"/>
          </a:xfrm>
        </p:spPr>
        <p:txBody>
          <a:bodyPr>
            <a:noAutofit/>
          </a:bodyPr>
          <a:lstStyle/>
          <a:p>
            <a:r>
              <a:rPr lang="ru-RU" sz="18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rPr>
              <a:t>Полёт в повозках</a:t>
            </a:r>
            <a:endParaRPr lang="ru-RU" sz="18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pic>
        <p:nvPicPr>
          <p:cNvPr id="43010" name="Picture 2" descr="https://sun9-23.userapi.com/c1369/u19710042/98308399/x_acc3c3a9.jpg"/>
          <p:cNvPicPr>
            <a:picLocks noChangeAspect="1" noChangeArrowheads="1"/>
          </p:cNvPicPr>
          <p:nvPr/>
        </p:nvPicPr>
        <p:blipFill>
          <a:blip r:embed="rId2" cstate="print"/>
          <a:srcRect/>
          <a:stretch>
            <a:fillRect/>
          </a:stretch>
        </p:blipFill>
        <p:spPr bwMode="auto">
          <a:xfrm>
            <a:off x="360217" y="819191"/>
            <a:ext cx="2354763" cy="3376108"/>
          </a:xfrm>
          <a:prstGeom prst="rect">
            <a:avLst/>
          </a:prstGeom>
          <a:noFill/>
        </p:spPr>
      </p:pic>
      <p:graphicFrame>
        <p:nvGraphicFramePr>
          <p:cNvPr id="5" name="Таблица 4"/>
          <p:cNvGraphicFramePr>
            <a:graphicFrameLocks noGrp="1"/>
          </p:cNvGraphicFramePr>
          <p:nvPr>
            <p:extLst>
              <p:ext uri="{D42A27DB-BD31-4B8C-83A1-F6EECF244321}">
                <p14:modId xmlns:p14="http://schemas.microsoft.com/office/powerpoint/2010/main" xmlns="" val="2711021356"/>
              </p:ext>
            </p:extLst>
          </p:nvPr>
        </p:nvGraphicFramePr>
        <p:xfrm>
          <a:off x="2964874" y="886691"/>
          <a:ext cx="9005451" cy="4892987"/>
        </p:xfrm>
        <a:graphic>
          <a:graphicData uri="http://schemas.openxmlformats.org/drawingml/2006/table">
            <a:tbl>
              <a:tblPr firstRow="1" bandRow="1">
                <a:tableStyleId>{5C22544A-7EE6-4342-B048-85BDC9FD1C3A}</a:tableStyleId>
              </a:tblPr>
              <a:tblGrid>
                <a:gridCol w="1361774">
                  <a:extLst>
                    <a:ext uri="{9D8B030D-6E8A-4147-A177-3AD203B41FA5}">
                      <a16:colId xmlns:a16="http://schemas.microsoft.com/office/drawing/2014/main" xmlns="" val="20000"/>
                    </a:ext>
                  </a:extLst>
                </a:gridCol>
                <a:gridCol w="2415899">
                  <a:extLst>
                    <a:ext uri="{9D8B030D-6E8A-4147-A177-3AD203B41FA5}">
                      <a16:colId xmlns:a16="http://schemas.microsoft.com/office/drawing/2014/main" xmlns="" val="20001"/>
                    </a:ext>
                  </a:extLst>
                </a:gridCol>
                <a:gridCol w="1533235">
                  <a:extLst>
                    <a:ext uri="{9D8B030D-6E8A-4147-A177-3AD203B41FA5}">
                      <a16:colId xmlns:a16="http://schemas.microsoft.com/office/drawing/2014/main" xmlns="" val="20002"/>
                    </a:ext>
                  </a:extLst>
                </a:gridCol>
                <a:gridCol w="1736435">
                  <a:extLst>
                    <a:ext uri="{9D8B030D-6E8A-4147-A177-3AD203B41FA5}">
                      <a16:colId xmlns:a16="http://schemas.microsoft.com/office/drawing/2014/main" xmlns="" val="20003"/>
                    </a:ext>
                  </a:extLst>
                </a:gridCol>
                <a:gridCol w="1958108">
                  <a:extLst>
                    <a:ext uri="{9D8B030D-6E8A-4147-A177-3AD203B41FA5}">
                      <a16:colId xmlns:a16="http://schemas.microsoft.com/office/drawing/2014/main" xmlns="" val="20004"/>
                    </a:ext>
                  </a:extLst>
                </a:gridCol>
              </a:tblGrid>
              <a:tr h="17840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solidFill>
                            <a:srgbClr val="002060"/>
                          </a:solidFill>
                          <a:latin typeface="Times New Roman" pitchFamily="18" charset="0"/>
                          <a:cs typeface="Times New Roman" pitchFamily="18" charset="0"/>
                        </a:rPr>
                        <a:t>Герой</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solidFill>
                            <a:srgbClr val="002060"/>
                          </a:solidFill>
                          <a:latin typeface="Times New Roman" pitchFamily="18" charset="0"/>
                          <a:cs typeface="Times New Roman" pitchFamily="18" charset="0"/>
                        </a:rPr>
                        <a:t>Где проживает</a:t>
                      </a:r>
                    </a:p>
                    <a:p>
                      <a:endParaRPr lang="ru-RU" dirty="0" smtClean="0">
                        <a:solidFill>
                          <a:srgbClr val="002060"/>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solidFill>
                          <a:srgbClr val="002060"/>
                        </a:solidFill>
                        <a:latin typeface="Times New Roman" pitchFamily="18" charset="0"/>
                        <a:cs typeface="Times New Roman" pitchFamily="18" charset="0"/>
                      </a:endParaRPr>
                    </a:p>
                    <a:p>
                      <a:endParaRPr lang="ru-RU" dirty="0">
                        <a:solidFill>
                          <a:srgbClr val="002060"/>
                        </a:solidFill>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solidFill>
                            <a:srgbClr val="002060"/>
                          </a:solidFill>
                          <a:latin typeface="Times New Roman" pitchFamily="18" charset="0"/>
                          <a:cs typeface="Times New Roman" pitchFamily="18" charset="0"/>
                        </a:rPr>
                        <a:t>Устройство</a:t>
                      </a:r>
                      <a:r>
                        <a:rPr lang="ru-RU" baseline="0" dirty="0" smtClean="0">
                          <a:solidFill>
                            <a:srgbClr val="002060"/>
                          </a:solidFill>
                          <a:latin typeface="Times New Roman" pitchFamily="18" charset="0"/>
                          <a:cs typeface="Times New Roman" pitchFamily="18" charset="0"/>
                        </a:rPr>
                        <a:t> для полёта</a:t>
                      </a:r>
                      <a:endParaRPr lang="ru-RU" dirty="0" smtClean="0">
                        <a:solidFill>
                          <a:srgbClr val="002060"/>
                        </a:solidFill>
                        <a:latin typeface="Times New Roman" pitchFamily="18" charset="0"/>
                        <a:cs typeface="Times New Roman" pitchFamily="18" charset="0"/>
                      </a:endParaRPr>
                    </a:p>
                    <a:p>
                      <a:endParaRPr lang="ru-RU" dirty="0">
                        <a:solidFill>
                          <a:srgbClr val="002060"/>
                        </a:solidFill>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solidFill>
                            <a:srgbClr val="002060"/>
                          </a:solidFill>
                          <a:latin typeface="Times New Roman" pitchFamily="18" charset="0"/>
                          <a:cs typeface="Times New Roman" pitchFamily="18" charset="0"/>
                        </a:rPr>
                        <a:t>Куда  совершает  </a:t>
                      </a:r>
                      <a:r>
                        <a:rPr lang="ru-RU" dirty="0" err="1" smtClean="0">
                          <a:solidFill>
                            <a:srgbClr val="002060"/>
                          </a:solidFill>
                          <a:latin typeface="Times New Roman" pitchFamily="18" charset="0"/>
                          <a:cs typeface="Times New Roman" pitchFamily="18" charset="0"/>
                        </a:rPr>
                        <a:t>полёЦель</a:t>
                      </a:r>
                      <a:endParaRPr lang="ru-RU" dirty="0" smtClean="0">
                        <a:solidFill>
                          <a:srgbClr val="002060"/>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solidFill>
                          <a:srgbClr val="002060"/>
                        </a:solidFill>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solidFill>
                            <a:srgbClr val="002060"/>
                          </a:solidFill>
                          <a:latin typeface="Times New Roman" pitchFamily="18" charset="0"/>
                          <a:cs typeface="Times New Roman" pitchFamily="18" charset="0"/>
                        </a:rPr>
                        <a:t>Что наблюдал</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solidFill>
                          <a:srgbClr val="002060"/>
                        </a:solidFill>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Сравнение устройств мифа </a:t>
                      </a:r>
                    </a:p>
                    <a:p>
                      <a:endParaRPr lang="ru-RU" dirty="0">
                        <a:solidFill>
                          <a:srgbClr val="00206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0"/>
                  </a:ext>
                </a:extLst>
              </a:tr>
              <a:tr h="30004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b="1" i="0" kern="1200" dirty="0" smtClean="0">
                          <a:solidFill>
                            <a:srgbClr val="7030A0"/>
                          </a:solidFill>
                          <a:latin typeface="Times New Roman" pitchFamily="18" charset="0"/>
                          <a:ea typeface="+mn-ea"/>
                          <a:cs typeface="Times New Roman" pitchFamily="18" charset="0"/>
                        </a:rPr>
                        <a:t>персидский шах</a:t>
                      </a:r>
                      <a:r>
                        <a:rPr kumimoji="0" lang="ru-RU" b="1" i="0" kern="1200" baseline="0" dirty="0" smtClean="0">
                          <a:solidFill>
                            <a:srgbClr val="7030A0"/>
                          </a:solidFill>
                          <a:latin typeface="Times New Roman" pitchFamily="18" charset="0"/>
                          <a:ea typeface="+mn-ea"/>
                          <a:cs typeface="Times New Roman" pitchFamily="18" charset="0"/>
                        </a:rPr>
                        <a:t> </a:t>
                      </a:r>
                      <a:r>
                        <a:rPr kumimoji="0" lang="ru-RU" b="1" i="0" kern="1200" dirty="0" err="1" smtClean="0">
                          <a:solidFill>
                            <a:srgbClr val="7030A0"/>
                          </a:solidFill>
                          <a:latin typeface="Times New Roman" pitchFamily="18" charset="0"/>
                          <a:ea typeface="+mn-ea"/>
                          <a:cs typeface="Times New Roman" pitchFamily="18" charset="0"/>
                        </a:rPr>
                        <a:t>Ке</a:t>
                      </a:r>
                      <a:endParaRPr lang="ru-RU" b="1" dirty="0" smtClean="0">
                        <a:solidFill>
                          <a:srgbClr val="7030A0"/>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ru-RU" b="1" i="0" kern="1200" dirty="0" smtClean="0">
                          <a:solidFill>
                            <a:srgbClr val="7030A0"/>
                          </a:solidFill>
                          <a:latin typeface="Times New Roman" pitchFamily="18" charset="0"/>
                          <a:ea typeface="+mn-ea"/>
                          <a:cs typeface="Times New Roman" pitchFamily="18" charset="0"/>
                        </a:rPr>
                        <a:t>й-</a:t>
                      </a:r>
                      <a:r>
                        <a:rPr kumimoji="0" lang="ru-RU" b="1" i="0" kern="1200" dirty="0" err="1" smtClean="0">
                          <a:solidFill>
                            <a:srgbClr val="7030A0"/>
                          </a:solidFill>
                          <a:latin typeface="Times New Roman" pitchFamily="18" charset="0"/>
                          <a:ea typeface="+mn-ea"/>
                          <a:cs typeface="Times New Roman" pitchFamily="18" charset="0"/>
                        </a:rPr>
                        <a:t>Каус</a:t>
                      </a:r>
                      <a:r>
                        <a:rPr kumimoji="0" lang="ru-RU" b="1" i="0" kern="1200" dirty="0" smtClean="0">
                          <a:solidFill>
                            <a:srgbClr val="7030A0"/>
                          </a:solidFill>
                          <a:latin typeface="Times New Roman" pitchFamily="18" charset="0"/>
                          <a:ea typeface="+mn-ea"/>
                          <a:cs typeface="Times New Roman" pitchFamily="18" charset="0"/>
                        </a:rPr>
                        <a:t>,</a:t>
                      </a:r>
                      <a:r>
                        <a:rPr lang="ru-RU" sz="1800" b="1" dirty="0" smtClean="0">
                          <a:solidFill>
                            <a:srgbClr val="7030A0"/>
                          </a:solidFill>
                          <a:latin typeface="Times New Roman" pitchFamily="18" charset="0"/>
                          <a:cs typeface="Times New Roman" pitchFamily="18" charset="0"/>
                        </a:rPr>
                        <a:t> в арабских и персидских сказках, мифах и легендах</a:t>
                      </a:r>
                      <a:endParaRPr lang="ru-RU" b="1" dirty="0" smtClean="0">
                        <a:solidFill>
                          <a:srgbClr val="7030A0"/>
                        </a:solidFill>
                        <a:latin typeface="Times New Roman" pitchFamily="18" charset="0"/>
                        <a:cs typeface="Times New Roman" pitchFamily="18" charset="0"/>
                      </a:endParaRPr>
                    </a:p>
                    <a:p>
                      <a:endParaRPr lang="ru-RU" b="1" dirty="0">
                        <a:solidFill>
                          <a:srgbClr val="7030A0"/>
                        </a:solidFill>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b="1" i="0" kern="1200" dirty="0" smtClean="0">
                          <a:solidFill>
                            <a:srgbClr val="7030A0"/>
                          </a:solidFill>
                          <a:latin typeface="Times New Roman" pitchFamily="18" charset="0"/>
                          <a:ea typeface="+mn-ea"/>
                          <a:cs typeface="Times New Roman" pitchFamily="18" charset="0"/>
                        </a:rPr>
                        <a:t>аппарат  виде трона, состоящий из сидения с прикрепленными к нему четырьмя стойками, к которым он привязывает четырех сильных орлов</a:t>
                      </a:r>
                      <a:endParaRPr lang="ru-RU" b="1" dirty="0" smtClean="0">
                        <a:solidFill>
                          <a:srgbClr val="7030A0"/>
                        </a:solidFill>
                        <a:latin typeface="Times New Roman" pitchFamily="18" charset="0"/>
                        <a:cs typeface="Times New Roman" pitchFamily="18" charset="0"/>
                      </a:endParaRPr>
                    </a:p>
                    <a:p>
                      <a:endParaRPr lang="ru-RU" b="1" dirty="0" smtClean="0">
                        <a:solidFill>
                          <a:srgbClr val="7030A0"/>
                        </a:solidFill>
                        <a:latin typeface="Times New Roman" pitchFamily="18" charset="0"/>
                        <a:cs typeface="Times New Roman" pitchFamily="18" charset="0"/>
                      </a:endParaRPr>
                    </a:p>
                    <a:p>
                      <a:endParaRPr lang="ru-RU" b="1" dirty="0">
                        <a:solidFill>
                          <a:srgbClr val="7030A0"/>
                        </a:solidFill>
                        <a:latin typeface="Times New Roman" pitchFamily="18" charset="0"/>
                        <a:cs typeface="Times New Roman" pitchFamily="18" charset="0"/>
                      </a:endParaRPr>
                    </a:p>
                  </a:txBody>
                  <a:tcPr/>
                </a:tc>
                <a:tc>
                  <a:txBody>
                    <a:bodyPr/>
                    <a:lstStyle/>
                    <a:p>
                      <a:r>
                        <a:rPr kumimoji="0" lang="ru-RU" b="1" i="0" kern="1200" dirty="0" smtClean="0">
                          <a:solidFill>
                            <a:srgbClr val="7030A0"/>
                          </a:solidFill>
                          <a:latin typeface="Times New Roman" pitchFamily="18" charset="0"/>
                          <a:ea typeface="+mn-ea"/>
                          <a:cs typeface="Times New Roman" pitchFamily="18" charset="0"/>
                        </a:rPr>
                        <a:t>решает завоевать небо, солнце и луну</a:t>
                      </a:r>
                      <a:endParaRPr lang="ru-RU" b="1" dirty="0">
                        <a:solidFill>
                          <a:srgbClr val="7030A0"/>
                        </a:solidFill>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b="1" i="0" kern="1200" dirty="0" smtClean="0">
                          <a:solidFill>
                            <a:srgbClr val="7030A0"/>
                          </a:solidFill>
                          <a:latin typeface="Times New Roman" pitchFamily="18" charset="0"/>
                          <a:ea typeface="+mn-ea"/>
                          <a:cs typeface="Times New Roman" pitchFamily="18" charset="0"/>
                        </a:rPr>
                        <a:t>лететь в желанном направлении.</a:t>
                      </a:r>
                      <a:endParaRPr lang="ru-RU" b="1" dirty="0" smtClean="0">
                        <a:solidFill>
                          <a:srgbClr val="7030A0"/>
                        </a:solidFill>
                        <a:latin typeface="Times New Roman" pitchFamily="18" charset="0"/>
                        <a:cs typeface="Times New Roman" pitchFamily="18" charset="0"/>
                      </a:endParaRPr>
                    </a:p>
                    <a:p>
                      <a:endParaRPr lang="ru-RU" b="1" dirty="0">
                        <a:solidFill>
                          <a:srgbClr val="7030A0"/>
                        </a:solidFill>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tcPr>
                </a:tc>
                <a:tc>
                  <a:txBody>
                    <a:bodyPr/>
                    <a:lstStyle/>
                    <a:p>
                      <a:r>
                        <a:rPr lang="ru-RU" b="1" dirty="0" smtClean="0">
                          <a:solidFill>
                            <a:srgbClr val="7030A0"/>
                          </a:solidFill>
                          <a:latin typeface="Times New Roman" pitchFamily="18" charset="0"/>
                          <a:cs typeface="Times New Roman" pitchFamily="18" charset="0"/>
                        </a:rPr>
                        <a:t>Дирижабль</a:t>
                      </a:r>
                      <a:endParaRPr lang="ru-RU" b="1" dirty="0">
                        <a:solidFill>
                          <a:srgbClr val="7030A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1"/>
                  </a:ext>
                </a:extLst>
              </a:tr>
            </a:tbl>
          </a:graphicData>
        </a:graphic>
      </p:graphicFrame>
      <p:sp>
        <p:nvSpPr>
          <p:cNvPr id="4" name="Прямоугольник 3"/>
          <p:cNvSpPr/>
          <p:nvPr/>
        </p:nvSpPr>
        <p:spPr>
          <a:xfrm>
            <a:off x="873426" y="5515583"/>
            <a:ext cx="11318573" cy="1200329"/>
          </a:xfrm>
          <a:prstGeom prst="rect">
            <a:avLst/>
          </a:prstGeom>
        </p:spPr>
        <p:txBody>
          <a:bodyPr wrap="square">
            <a:spAutoFit/>
          </a:bodyPr>
          <a:lstStyle/>
          <a:p>
            <a:r>
              <a:rPr lang="ru-RU" sz="2400" b="1" dirty="0">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latin typeface="Times New Roman" pitchFamily="18" charset="0"/>
                <a:ea typeface="Times New Roman" panose="02020603050405020304" pitchFamily="18" charset="0"/>
                <a:cs typeface="Times New Roman" pitchFamily="18" charset="0"/>
              </a:rPr>
              <a:t>Прием разрешения технического противоречия: </a:t>
            </a:r>
            <a:r>
              <a:rPr lang="ru-RU" sz="2400" b="1" dirty="0" smtClean="0">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latin typeface="Times New Roman" pitchFamily="18" charset="0"/>
                <a:ea typeface="Times New Roman" panose="02020603050405020304" pitchFamily="18" charset="0"/>
                <a:cs typeface="Times New Roman" pitchFamily="18" charset="0"/>
              </a:rPr>
              <a:t>посредник</a:t>
            </a:r>
          </a:p>
          <a:p>
            <a:r>
              <a:rPr lang="ru-RU" sz="2400" b="1" u="sng" dirty="0" smtClean="0">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latin typeface="Times New Roman" pitchFamily="18" charset="0"/>
                <a:cs typeface="Times New Roman" pitchFamily="18" charset="0"/>
              </a:rPr>
              <a:t>Прием разрешения физического противоречия: во времени</a:t>
            </a:r>
          </a:p>
          <a:p>
            <a:r>
              <a:rPr lang="ru-RU" sz="2400" b="1" dirty="0" smtClean="0">
                <a:solidFill>
                  <a:srgbClr val="002060"/>
                </a:solidFill>
                <a:latin typeface="Times New Roman" panose="02020603050405020304" pitchFamily="18" charset="0"/>
                <a:ea typeface="Times New Roman" panose="02020603050405020304" pitchFamily="18" charset="0"/>
              </a:rPr>
              <a:t> </a:t>
            </a:r>
            <a:endParaRPr lang="ru-RU" sz="2400" dirty="0">
              <a:solidFill>
                <a:srgbClr val="002060"/>
              </a:solidFill>
            </a:endParaRPr>
          </a:p>
        </p:txBody>
      </p:sp>
    </p:spTree>
    <p:extLst>
      <p:ext uri="{BB962C8B-B14F-4D97-AF65-F5344CB8AC3E}">
        <p14:creationId xmlns:p14="http://schemas.microsoft.com/office/powerpoint/2010/main" xmlns="" val="519432430"/>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35709"/>
            <a:ext cx="11488366" cy="738909"/>
          </a:xfrm>
        </p:spPr>
        <p:txBody>
          <a:bodyPr>
            <a:normAutofit fontScale="90000"/>
          </a:bodyPr>
          <a:lstStyle/>
          <a:p>
            <a:r>
              <a:rPr lang="ru-RU" sz="4000" b="1" dirty="0" smtClean="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   Миф  </a:t>
            </a:r>
            <a:br>
              <a:rPr lang="ru-RU" sz="4000" b="1" dirty="0" smtClean="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br>
            <a:r>
              <a:rPr lang="ru-RU" sz="4000" b="1" dirty="0" smtClean="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В </a:t>
            </a:r>
            <a:r>
              <a:rPr lang="ru-RU" sz="40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китайской культуре</a:t>
            </a:r>
          </a:p>
        </p:txBody>
      </p:sp>
      <p:sp>
        <p:nvSpPr>
          <p:cNvPr id="3" name="Содержимое 2"/>
          <p:cNvSpPr>
            <a:spLocks noGrp="1"/>
          </p:cNvSpPr>
          <p:nvPr>
            <p:ph idx="1"/>
          </p:nvPr>
        </p:nvSpPr>
        <p:spPr>
          <a:xfrm>
            <a:off x="3540869" y="1388795"/>
            <a:ext cx="8503350" cy="4819073"/>
          </a:xfrm>
        </p:spPr>
        <p:txBody>
          <a:bodyPr>
            <a:normAutofit fontScale="62500" lnSpcReduction="20000"/>
          </a:bodyPr>
          <a:lstStyle/>
          <a:p>
            <a:r>
              <a:rPr lang="ru-RU" dirty="0" smtClean="0"/>
              <a:t/>
            </a:r>
            <a:br>
              <a:rPr lang="ru-RU" dirty="0" smtClean="0"/>
            </a:br>
            <a:r>
              <a:rPr lang="ru-RU"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За хитрость и удачу </a:t>
            </a:r>
            <a:r>
              <a:rPr lang="ru-RU"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Чжугэ</a:t>
            </a:r>
            <a:r>
              <a:rPr lang="ru-RU"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Лян получил прозвание «Невидимый дракон» (другие возможные переводы: «Спящий дракон» ((</a:t>
            </a:r>
            <a:r>
              <a:rPr lang="ja-JP" altLang="en-US"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伏龍 </a:t>
            </a:r>
            <a:r>
              <a:rPr lang="ru-RU"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пиньинь</a:t>
            </a:r>
            <a:r>
              <a:rPr lang="ru-RU"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fú</a:t>
            </a:r>
            <a:r>
              <a:rPr lang="en-US"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lóng</a:t>
            </a:r>
            <a:r>
              <a:rPr lang="en-US"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ru-RU"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Свернувшийся дракон» (</a:t>
            </a:r>
            <a:r>
              <a:rPr lang="ja-JP" altLang="en-US"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臥龍 </a:t>
            </a:r>
            <a:r>
              <a:rPr lang="ru-RU"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пиньинь</a:t>
            </a:r>
            <a:r>
              <a:rPr lang="ru-RU"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wò</a:t>
            </a:r>
            <a:r>
              <a:rPr lang="en-US"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lóng</a:t>
            </a:r>
            <a:r>
              <a:rPr lang="en-US"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[1]</a:t>
            </a:r>
            <a:br>
              <a:rPr lang="en-US"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br>
            <a:r>
              <a:rPr lang="ru-RU"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Чжугэ</a:t>
            </a:r>
            <a:r>
              <a:rPr lang="ru-RU"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Лян — один из персонажей китайского классического романа «Троецарствие» (</a:t>
            </a:r>
            <a:r>
              <a:rPr lang="en-US"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XIV </a:t>
            </a:r>
            <a:r>
              <a:rPr lang="ru-RU"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век), где он выступает как олицетворение мудрости, опыта, военной хитрости и изобретательности</a:t>
            </a:r>
            <a:r>
              <a:rPr lang="ru-RU"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 Его реальные военные победы приукрашены и романтизированы, так как автором романа использовались не только исторические, но и фольклорно-легендарные источники.</a:t>
            </a:r>
            <a:r>
              <a:rPr lang="ru-RU"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r>
            <a:br>
              <a:rPr lang="ru-RU"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br>
            <a:r>
              <a:rPr lang="ru-RU"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Различные предания приписывают </a:t>
            </a:r>
            <a:r>
              <a:rPr lang="ru-RU"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Чжугэ</a:t>
            </a:r>
            <a:r>
              <a:rPr lang="ru-RU"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Ляну изобретение мины, тачки, скоростного самострела, </a:t>
            </a:r>
            <a:r>
              <a:rPr lang="ru-RU"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сигнального фонаря (фактически ранней формы беспилотного воздушного шара).</a:t>
            </a:r>
            <a:r>
              <a:rPr lang="ru-RU" b="1" dirty="0"/>
              <a:t> </a:t>
            </a:r>
            <a:endParaRPr lang="ru-RU" b="1" dirty="0" smtClean="0"/>
          </a:p>
          <a:p>
            <a:r>
              <a:rPr lang="ru-RU" b="1" u="sng" dirty="0" smtClean="0"/>
              <a:t>Прием </a:t>
            </a:r>
            <a:r>
              <a:rPr lang="ru-RU" b="1" u="sng" dirty="0"/>
              <a:t>разрешения технического противоречия: предварительное действие.</a:t>
            </a:r>
            <a:endParaRPr lang="ru-RU" u="sng" dirty="0"/>
          </a:p>
          <a:p>
            <a:r>
              <a:rPr lang="ru-RU" b="1" u="sng" dirty="0"/>
              <a:t>Прием разрешения физического противоречия: во времени</a:t>
            </a:r>
            <a:endParaRPr lang="ru-RU" b="1" u="sng"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73730" name="Picture 2" descr="https://sun9-1.userapi.com/c1369/u19710042/98308399/x_cf43b5d4.jpg"/>
          <p:cNvPicPr>
            <a:picLocks noChangeAspect="1" noChangeArrowheads="1"/>
          </p:cNvPicPr>
          <p:nvPr/>
        </p:nvPicPr>
        <p:blipFill>
          <a:blip r:embed="rId2" cstate="print"/>
          <a:srcRect/>
          <a:stretch>
            <a:fillRect/>
          </a:stretch>
        </p:blipFill>
        <p:spPr bwMode="auto">
          <a:xfrm>
            <a:off x="389140" y="1754909"/>
            <a:ext cx="3009842" cy="3803997"/>
          </a:xfrm>
          <a:prstGeom prst="rect">
            <a:avLst/>
          </a:prstGeom>
          <a:noFill/>
        </p:spPr>
      </p:pic>
    </p:spTree>
    <p:extLst>
      <p:ext uri="{BB962C8B-B14F-4D97-AF65-F5344CB8AC3E}">
        <p14:creationId xmlns="" xmlns:p14="http://schemas.microsoft.com/office/powerpoint/2010/main" val="4169288205"/>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40146"/>
            <a:ext cx="11170596" cy="646546"/>
          </a:xfrm>
        </p:spPr>
        <p:txBody>
          <a:bodyPr>
            <a:normAutofit/>
          </a:bodyPr>
          <a:lstStyle/>
          <a:p>
            <a:pPr algn="ctr"/>
            <a:r>
              <a:rPr lang="ru-RU" sz="32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тема полетов В Древнем Китае </a:t>
            </a:r>
            <a:endParaRPr lang="ru-RU" sz="32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graphicFrame>
        <p:nvGraphicFramePr>
          <p:cNvPr id="7" name="Содержимое 6"/>
          <p:cNvGraphicFramePr>
            <a:graphicFrameLocks noGrp="1"/>
          </p:cNvGraphicFramePr>
          <p:nvPr>
            <p:ph idx="1"/>
            <p:extLst>
              <p:ext uri="{D42A27DB-BD31-4B8C-83A1-F6EECF244321}">
                <p14:modId xmlns="" xmlns:p14="http://schemas.microsoft.com/office/powerpoint/2010/main" val="3554987976"/>
              </p:ext>
            </p:extLst>
          </p:nvPr>
        </p:nvGraphicFramePr>
        <p:xfrm>
          <a:off x="710655" y="1089498"/>
          <a:ext cx="11141634" cy="5064758"/>
        </p:xfrm>
        <a:graphic>
          <a:graphicData uri="http://schemas.openxmlformats.org/drawingml/2006/table">
            <a:tbl>
              <a:tblPr firstRow="1" bandRow="1">
                <a:tableStyleId>{5C22544A-7EE6-4342-B048-85BDC9FD1C3A}</a:tableStyleId>
              </a:tblPr>
              <a:tblGrid>
                <a:gridCol w="1431651">
                  <a:extLst>
                    <a:ext uri="{9D8B030D-6E8A-4147-A177-3AD203B41FA5}">
                      <a16:colId xmlns="" xmlns:a16="http://schemas.microsoft.com/office/drawing/2014/main" val="20000"/>
                    </a:ext>
                  </a:extLst>
                </a:gridCol>
                <a:gridCol w="2692341">
                  <a:extLst>
                    <a:ext uri="{9D8B030D-6E8A-4147-A177-3AD203B41FA5}">
                      <a16:colId xmlns="" xmlns:a16="http://schemas.microsoft.com/office/drawing/2014/main" val="20001"/>
                    </a:ext>
                  </a:extLst>
                </a:gridCol>
                <a:gridCol w="2149813">
                  <a:extLst>
                    <a:ext uri="{9D8B030D-6E8A-4147-A177-3AD203B41FA5}">
                      <a16:colId xmlns="" xmlns:a16="http://schemas.microsoft.com/office/drawing/2014/main" val="20002"/>
                    </a:ext>
                  </a:extLst>
                </a:gridCol>
                <a:gridCol w="2276272">
                  <a:extLst>
                    <a:ext uri="{9D8B030D-6E8A-4147-A177-3AD203B41FA5}">
                      <a16:colId xmlns="" xmlns:a16="http://schemas.microsoft.com/office/drawing/2014/main" val="20003"/>
                    </a:ext>
                  </a:extLst>
                </a:gridCol>
                <a:gridCol w="2383277">
                  <a:extLst>
                    <a:ext uri="{9D8B030D-6E8A-4147-A177-3AD203B41FA5}">
                      <a16:colId xmlns="" xmlns:a16="http://schemas.microsoft.com/office/drawing/2014/main" val="20004"/>
                    </a:ext>
                  </a:extLst>
                </a:gridCol>
                <a:gridCol w="208280">
                  <a:extLst>
                    <a:ext uri="{9D8B030D-6E8A-4147-A177-3AD203B41FA5}">
                      <a16:colId xmlns="" xmlns:a16="http://schemas.microsoft.com/office/drawing/2014/main" val="20005"/>
                    </a:ext>
                  </a:extLst>
                </a:gridCol>
              </a:tblGrid>
              <a:tr h="16634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solidFill>
                            <a:srgbClr val="002060"/>
                          </a:solidFill>
                          <a:latin typeface="Times New Roman" pitchFamily="18" charset="0"/>
                          <a:cs typeface="Times New Roman" pitchFamily="18" charset="0"/>
                        </a:rPr>
                        <a:t>Герой</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solidFill>
                          <a:srgbClr val="002060"/>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solidFill>
                            <a:srgbClr val="002060"/>
                          </a:solidFill>
                          <a:latin typeface="Times New Roman" pitchFamily="18" charset="0"/>
                          <a:cs typeface="Times New Roman" pitchFamily="18" charset="0"/>
                        </a:rPr>
                        <a:t>Где проживает</a:t>
                      </a:r>
                    </a:p>
                    <a:p>
                      <a:endParaRPr lang="ru-RU" dirty="0">
                        <a:solidFill>
                          <a:srgbClr val="002060"/>
                        </a:solidFill>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800" kern="1200" dirty="0" smtClean="0">
                          <a:solidFill>
                            <a:srgbClr val="002060"/>
                          </a:solidFill>
                          <a:latin typeface="Times New Roman" pitchFamily="18" charset="0"/>
                          <a:ea typeface="+mn-ea"/>
                          <a:cs typeface="Times New Roman" pitchFamily="18" charset="0"/>
                        </a:rPr>
                        <a:t>Устройства для полета (Существо)</a:t>
                      </a:r>
                      <a:endParaRPr lang="ru-RU" dirty="0" smtClean="0">
                        <a:solidFill>
                          <a:srgbClr val="002060"/>
                        </a:solidFill>
                        <a:latin typeface="Times New Roman" pitchFamily="18" charset="0"/>
                        <a:cs typeface="Times New Roman" pitchFamily="18" charset="0"/>
                      </a:endParaRPr>
                    </a:p>
                    <a:p>
                      <a:endParaRPr lang="ru-RU" dirty="0">
                        <a:solidFill>
                          <a:srgbClr val="002060"/>
                        </a:solidFill>
                        <a:latin typeface="Times New Roman" pitchFamily="18" charset="0"/>
                        <a:cs typeface="Times New Roman" pitchFamily="18" charset="0"/>
                      </a:endParaRPr>
                    </a:p>
                  </a:txBody>
                  <a:tcPr/>
                </a:tc>
                <a:tc>
                  <a:txBody>
                    <a:bodyPr/>
                    <a:lstStyle/>
                    <a:p>
                      <a:r>
                        <a:rPr lang="ru-RU" dirty="0" smtClean="0">
                          <a:solidFill>
                            <a:srgbClr val="002060"/>
                          </a:solidFill>
                          <a:latin typeface="Times New Roman" pitchFamily="18" charset="0"/>
                          <a:cs typeface="Times New Roman" pitchFamily="18" charset="0"/>
                        </a:rPr>
                        <a:t>Куда  совершает  полёт</a:t>
                      </a:r>
                    </a:p>
                    <a:p>
                      <a:r>
                        <a:rPr lang="ru-RU" dirty="0" smtClean="0">
                          <a:solidFill>
                            <a:srgbClr val="002060"/>
                          </a:solidFill>
                          <a:latin typeface="Times New Roman" pitchFamily="18" charset="0"/>
                          <a:cs typeface="Times New Roman" pitchFamily="18" charset="0"/>
                        </a:rPr>
                        <a:t>Цель</a:t>
                      </a:r>
                    </a:p>
                    <a:p>
                      <a:endParaRPr lang="ru-RU" dirty="0">
                        <a:solidFill>
                          <a:srgbClr val="002060"/>
                        </a:solidFill>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solidFill>
                            <a:srgbClr val="002060"/>
                          </a:solidFill>
                          <a:latin typeface="Times New Roman" pitchFamily="18" charset="0"/>
                          <a:cs typeface="Times New Roman" pitchFamily="18" charset="0"/>
                        </a:rPr>
                        <a:t>Что наблюдал</a:t>
                      </a:r>
                    </a:p>
                    <a:p>
                      <a:endParaRPr lang="ru-RU" dirty="0">
                        <a:solidFill>
                          <a:srgbClr val="002060"/>
                        </a:solidFill>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800" b="1" kern="1200" dirty="0" smtClean="0">
                          <a:solidFill>
                            <a:srgbClr val="002060"/>
                          </a:solidFill>
                          <a:effectLst/>
                          <a:latin typeface="Times New Roman" pitchFamily="18" charset="0"/>
                          <a:ea typeface="+mn-ea"/>
                          <a:cs typeface="Times New Roman" pitchFamily="18" charset="0"/>
                        </a:rPr>
                        <a:t>Сравнение устройств</a:t>
                      </a:r>
                      <a:r>
                        <a:rPr kumimoji="0" lang="ru-RU" sz="1800" b="1" kern="1200" baseline="0" dirty="0" smtClean="0">
                          <a:solidFill>
                            <a:srgbClr val="002060"/>
                          </a:solidFill>
                          <a:effectLst/>
                          <a:latin typeface="Times New Roman" pitchFamily="18" charset="0"/>
                          <a:ea typeface="+mn-ea"/>
                          <a:cs typeface="Times New Roman" pitchFamily="18" charset="0"/>
                        </a:rPr>
                        <a:t> мифа и </a:t>
                      </a:r>
                      <a:endParaRPr lang="ru-RU" dirty="0" smtClean="0">
                        <a:solidFill>
                          <a:srgbClr val="002060"/>
                        </a:solidFill>
                        <a:latin typeface="Times New Roman" pitchFamily="18" charset="0"/>
                        <a:cs typeface="Times New Roman" pitchFamily="18" charset="0"/>
                      </a:endParaRPr>
                    </a:p>
                    <a:p>
                      <a:endParaRPr lang="ru-RU" dirty="0">
                        <a:solidFill>
                          <a:srgbClr val="00206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tcPr>
                </a:tc>
                <a:tc>
                  <a:txBody>
                    <a:bodyPr/>
                    <a:lstStyle/>
                    <a:p>
                      <a:endParaRPr lang="ru-RU" dirty="0">
                        <a:solidFill>
                          <a:srgbClr val="002060"/>
                        </a:solidFill>
                        <a:latin typeface="Times New Roman" pitchFamily="18" charset="0"/>
                        <a:cs typeface="Times New Roman" pitchFamily="18" charset="0"/>
                      </a:endParaRPr>
                    </a:p>
                  </a:txBody>
                  <a:tcPr/>
                </a:tc>
                <a:extLst>
                  <a:ext uri="{0D108BD9-81ED-4DB2-BD59-A6C34878D82A}">
                    <a16:rowId xmlns="" xmlns:a16="http://schemas.microsoft.com/office/drawing/2014/main" val="10000"/>
                  </a:ext>
                </a:extLst>
              </a:tr>
              <a:tr h="18374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b="1" i="0" kern="1200" dirty="0" err="1" smtClean="0">
                          <a:solidFill>
                            <a:srgbClr val="002060"/>
                          </a:solidFill>
                          <a:latin typeface="Times New Roman" pitchFamily="18" charset="0"/>
                          <a:ea typeface="+mn-ea"/>
                          <a:cs typeface="Times New Roman" pitchFamily="18" charset="0"/>
                        </a:rPr>
                        <a:t>Хуан-ди</a:t>
                      </a:r>
                      <a:r>
                        <a:rPr kumimoji="0" lang="ru-RU" b="1" i="0" kern="1200" dirty="0" smtClean="0">
                          <a:solidFill>
                            <a:srgbClr val="002060"/>
                          </a:solidFill>
                          <a:latin typeface="Times New Roman" pitchFamily="18" charset="0"/>
                          <a:ea typeface="+mn-ea"/>
                          <a:cs typeface="Times New Roman" pitchFamily="18" charset="0"/>
                        </a:rPr>
                        <a:t> «Желтый владыка»</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В Древнем Китае </a:t>
                      </a:r>
                      <a:endParaRPr lang="ru-RU" b="1" dirty="0" smtClean="0">
                        <a:solidFill>
                          <a:srgbClr val="002060"/>
                        </a:solidFill>
                        <a:latin typeface="Times New Roman" pitchFamily="18" charset="0"/>
                        <a:cs typeface="Times New Roman" pitchFamily="18" charset="0"/>
                      </a:endParaRPr>
                    </a:p>
                    <a:p>
                      <a:endParaRPr lang="ru-RU" b="1" dirty="0">
                        <a:solidFill>
                          <a:srgbClr val="002060"/>
                        </a:solidFill>
                        <a:latin typeface="Times New Roman" pitchFamily="18" charset="0"/>
                        <a:cs typeface="Times New Roman" pitchFamily="18" charset="0"/>
                      </a:endParaRPr>
                    </a:p>
                  </a:txBody>
                  <a:tcPr/>
                </a:tc>
                <a:tc>
                  <a:txBody>
                    <a:bodyPr/>
                    <a:lstStyle/>
                    <a:p>
                      <a:r>
                        <a:rPr kumimoji="0" lang="ru-RU" b="1" i="0" kern="1200" dirty="0" smtClean="0">
                          <a:solidFill>
                            <a:srgbClr val="002060"/>
                          </a:solidFill>
                          <a:effectLst/>
                          <a:latin typeface="Times New Roman" pitchFamily="18" charset="0"/>
                          <a:ea typeface="+mn-ea"/>
                          <a:cs typeface="Times New Roman" pitchFamily="18" charset="0"/>
                        </a:rPr>
                        <a:t>Путешествовал Желтый император по Вселенной на огненном драконе.</a:t>
                      </a:r>
                      <a:endParaRPr lang="ru-RU" b="1" dirty="0">
                        <a:solidFill>
                          <a:srgbClr val="002060"/>
                        </a:solidFill>
                        <a:latin typeface="Times New Roman" pitchFamily="18" charset="0"/>
                        <a:cs typeface="Times New Roman" pitchFamily="18" charset="0"/>
                      </a:endParaRPr>
                    </a:p>
                  </a:txBody>
                  <a:tcPr/>
                </a:tc>
                <a:tc>
                  <a:txBody>
                    <a:bodyPr/>
                    <a:lstStyle/>
                    <a:p>
                      <a:r>
                        <a:rPr kumimoji="0" lang="ru-RU" b="1" i="0" kern="1200" dirty="0" smtClean="0">
                          <a:solidFill>
                            <a:srgbClr val="002060"/>
                          </a:solidFill>
                          <a:effectLst/>
                          <a:latin typeface="Times New Roman" pitchFamily="18" charset="0"/>
                          <a:ea typeface="+mn-ea"/>
                          <a:cs typeface="Times New Roman" pitchFamily="18" charset="0"/>
                        </a:rPr>
                        <a:t>летел на свою звезду.</a:t>
                      </a:r>
                      <a:endParaRPr lang="ru-RU" b="1" dirty="0">
                        <a:solidFill>
                          <a:srgbClr val="002060"/>
                        </a:solidFill>
                        <a:latin typeface="Times New Roman" pitchFamily="18" charset="0"/>
                        <a:cs typeface="Times New Roman" pitchFamily="18" charset="0"/>
                      </a:endParaRPr>
                    </a:p>
                  </a:txBody>
                  <a:tcPr/>
                </a:tc>
                <a:tc>
                  <a:txBody>
                    <a:bodyPr/>
                    <a:lstStyle/>
                    <a:p>
                      <a:r>
                        <a:rPr lang="ru-RU" b="1" dirty="0" smtClean="0">
                          <a:solidFill>
                            <a:srgbClr val="002060"/>
                          </a:solidFill>
                          <a:latin typeface="Times New Roman" pitchFamily="18" charset="0"/>
                          <a:cs typeface="Times New Roman" pitchFamily="18" charset="0"/>
                        </a:rPr>
                        <a:t>Весь мир</a:t>
                      </a:r>
                    </a:p>
                    <a:p>
                      <a:r>
                        <a:rPr kumimoji="0" lang="ru-RU" b="1" i="0" kern="1200" dirty="0" smtClean="0">
                          <a:solidFill>
                            <a:srgbClr val="002060"/>
                          </a:solidFill>
                          <a:effectLst/>
                          <a:latin typeface="Times New Roman" pitchFamily="18" charset="0"/>
                          <a:ea typeface="+mn-ea"/>
                          <a:cs typeface="Times New Roman" pitchFamily="18" charset="0"/>
                        </a:rPr>
                        <a:t>вознесся в заоблачные дали</a:t>
                      </a:r>
                      <a:endParaRPr lang="ru-RU" b="1" dirty="0">
                        <a:solidFill>
                          <a:srgbClr val="002060"/>
                        </a:solidFill>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tcPr>
                </a:tc>
                <a:tc>
                  <a:txBody>
                    <a:bodyPr/>
                    <a:lstStyle/>
                    <a:p>
                      <a:r>
                        <a:rPr lang="ru-RU" b="1" dirty="0" smtClean="0">
                          <a:solidFill>
                            <a:srgbClr val="002060"/>
                          </a:solidFill>
                          <a:latin typeface="Times New Roman" pitchFamily="18" charset="0"/>
                          <a:cs typeface="Times New Roman" pitchFamily="18" charset="0"/>
                        </a:rPr>
                        <a:t>Самолёт, Дельтаплан</a:t>
                      </a:r>
                      <a:endParaRPr lang="ru-RU" b="1" dirty="0">
                        <a:solidFill>
                          <a:srgbClr val="00206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tcPr>
                </a:tc>
                <a:tc>
                  <a:txBody>
                    <a:bodyPr/>
                    <a:lstStyle/>
                    <a:p>
                      <a:endParaRPr lang="ru-RU" b="1" dirty="0">
                        <a:solidFill>
                          <a:srgbClr val="002060"/>
                        </a:solidFill>
                        <a:latin typeface="Times New Roman" pitchFamily="18" charset="0"/>
                        <a:cs typeface="Times New Roman" pitchFamily="18" charset="0"/>
                      </a:endParaRPr>
                    </a:p>
                  </a:txBody>
                  <a:tcPr/>
                </a:tc>
                <a:extLst>
                  <a:ext uri="{0D108BD9-81ED-4DB2-BD59-A6C34878D82A}">
                    <a16:rowId xmlns="" xmlns:a16="http://schemas.microsoft.com/office/drawing/2014/main" val="10001"/>
                  </a:ext>
                </a:extLst>
              </a:tr>
              <a:tr h="176208">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lnR w="12700" cap="flat" cmpd="sng" algn="ctr">
                      <a:solidFill>
                        <a:schemeClr val="tx1"/>
                      </a:solidFill>
                      <a:prstDash val="solid"/>
                      <a:round/>
                      <a:headEnd type="none" w="med" len="med"/>
                      <a:tailEnd type="none" w="med" len="med"/>
                    </a:lnR>
                  </a:tcPr>
                </a:tc>
                <a:tc>
                  <a:txBody>
                    <a:bodyPr/>
                    <a:lstStyle/>
                    <a:p>
                      <a:endParaRPr lang="ru-RU" dirty="0"/>
                    </a:p>
                  </a:txBody>
                  <a:tcPr>
                    <a:lnL w="12700" cap="flat" cmpd="sng" algn="ctr">
                      <a:solidFill>
                        <a:schemeClr val="tx1"/>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a:p>
                      <a:endParaRPr lang="ru-RU" dirty="0"/>
                    </a:p>
                  </a:txBody>
                  <a:tcPr/>
                </a:tc>
                <a:extLst>
                  <a:ext uri="{0D108BD9-81ED-4DB2-BD59-A6C34878D82A}">
                    <a16:rowId xmlns="" xmlns:a16="http://schemas.microsoft.com/office/drawing/2014/main" val="10002"/>
                  </a:ext>
                </a:extLst>
              </a:tr>
              <a:tr h="923831">
                <a:tc grid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800" b="1" kern="1200" dirty="0" smtClean="0">
                          <a:solidFill>
                            <a:srgbClr val="C00000"/>
                          </a:solidFill>
                          <a:effectLst/>
                          <a:latin typeface="+mn-lt"/>
                          <a:ea typeface="+mn-ea"/>
                          <a:cs typeface="+mn-cs"/>
                        </a:rPr>
                        <a:t>Прием разрешения физического противоречия: во времени и в пространстве.</a:t>
                      </a:r>
                      <a:endParaRPr kumimoji="0" lang="ru-RU" sz="1800" kern="1200" dirty="0" smtClean="0">
                        <a:solidFill>
                          <a:srgbClr val="C00000"/>
                        </a:solidFill>
                        <a:effectLst/>
                        <a:latin typeface="+mn-lt"/>
                        <a:ea typeface="+mn-ea"/>
                        <a:cs typeface="+mn-cs"/>
                      </a:endParaRPr>
                    </a:p>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lnR w="12700" cap="flat" cmpd="sng" algn="ctr">
                      <a:solidFill>
                        <a:schemeClr val="tx1"/>
                      </a:solidFill>
                      <a:prstDash val="solid"/>
                      <a:round/>
                      <a:headEnd type="none" w="med" len="med"/>
                      <a:tailEnd type="none" w="med" len="med"/>
                    </a:lnR>
                  </a:tcPr>
                </a:tc>
                <a:tc hMerge="1">
                  <a:txBody>
                    <a:bodyPr/>
                    <a:lstStyle/>
                    <a:p>
                      <a:endParaRPr lang="ru-RU" dirty="0"/>
                    </a:p>
                  </a:txBody>
                  <a:tcPr>
                    <a:lnL w="12700" cap="flat" cmpd="sng" algn="ctr">
                      <a:solidFill>
                        <a:schemeClr val="tx1"/>
                      </a:solidFill>
                      <a:prstDash val="solid"/>
                      <a:round/>
                      <a:headEnd type="none" w="med" len="med"/>
                      <a:tailEnd type="none" w="med" len="med"/>
                    </a:lnL>
                  </a:tcPr>
                </a:tc>
                <a:tc hMerge="1">
                  <a:txBody>
                    <a:bodyPr/>
                    <a:lstStyle/>
                    <a:p>
                      <a:endParaRPr lang="ru-RU" dirty="0"/>
                    </a:p>
                  </a:txBody>
                  <a:tcPr/>
                </a:tc>
                <a:extLst>
                  <a:ext uri="{0D108BD9-81ED-4DB2-BD59-A6C34878D82A}">
                    <a16:rowId xmlns="" xmlns:a16="http://schemas.microsoft.com/office/drawing/2014/main" val="10003"/>
                  </a:ext>
                </a:extLst>
              </a:tr>
            </a:tbl>
          </a:graphicData>
        </a:graphic>
      </p:graphicFrame>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91838" y="612843"/>
            <a:ext cx="9931941" cy="838200"/>
          </a:xfrm>
        </p:spPr>
        <p:txBody>
          <a:bodyPr>
            <a:normAutofit fontScale="90000"/>
          </a:bodyPr>
          <a:lstStyle/>
          <a:p>
            <a: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Прибор Сирано де Бержерака — из французских сказок  и  ЛЕТАЮЩИЙ ФОНАРИК</a:t>
            </a:r>
            <a:r>
              <a:rPr lang="ru-RU" dirty="0" smtClean="0"/>
              <a:t/>
            </a:r>
            <a:br>
              <a:rPr lang="ru-RU" dirty="0" smtClean="0"/>
            </a:br>
            <a:endParaRPr lang="ru-RU" dirty="0"/>
          </a:p>
        </p:txBody>
      </p:sp>
      <p:sp>
        <p:nvSpPr>
          <p:cNvPr id="3" name="Содержимое 2"/>
          <p:cNvSpPr>
            <a:spLocks noGrp="1"/>
          </p:cNvSpPr>
          <p:nvPr>
            <p:ph idx="1"/>
          </p:nvPr>
        </p:nvSpPr>
        <p:spPr>
          <a:xfrm>
            <a:off x="4328809" y="4601183"/>
            <a:ext cx="7538935" cy="758757"/>
          </a:xfrm>
        </p:spPr>
        <p:txBody>
          <a:bodyPr>
            <a:noAutofit/>
          </a:bodyPr>
          <a:lstStyle/>
          <a:p>
            <a:r>
              <a:rPr lang="ru-RU" sz="1800"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 Реальность </a:t>
            </a:r>
            <a:r>
              <a:rPr lang="ru-RU" sz="18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Летающий фонарик - небольшой воздушный шар из бумаги и деревянного каркаса с отверстием на дне, под которым разжигается небольшой огонь. Считается, что китайцы экспериментировали с летающими фонариками уже в 3 веке до нашей эры, но традиционно, их изобретение приписывается мудрецу и полководцу </a:t>
            </a:r>
            <a:r>
              <a:rPr lang="ru-RU" sz="1800"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Чжугэ</a:t>
            </a:r>
            <a:r>
              <a:rPr lang="ru-RU" sz="18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Ляну (181-234 г.г. н.э.).</a:t>
            </a:r>
            <a:br>
              <a:rPr lang="ru-RU" sz="18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br>
            <a:endParaRPr lang="ru-RU" sz="18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81922" name="Picture 2" descr="Летающий фонарик."/>
          <p:cNvPicPr>
            <a:picLocks noChangeAspect="1" noChangeArrowheads="1"/>
          </p:cNvPicPr>
          <p:nvPr/>
        </p:nvPicPr>
        <p:blipFill>
          <a:blip r:embed="rId2" cstate="print"/>
          <a:srcRect/>
          <a:stretch>
            <a:fillRect/>
          </a:stretch>
        </p:blipFill>
        <p:spPr bwMode="auto">
          <a:xfrm>
            <a:off x="223737" y="3856735"/>
            <a:ext cx="3978612" cy="2659986"/>
          </a:xfrm>
          <a:prstGeom prst="rect">
            <a:avLst/>
          </a:prstGeom>
          <a:noFill/>
        </p:spPr>
      </p:pic>
      <p:sp>
        <p:nvSpPr>
          <p:cNvPr id="5" name="Прямоугольник 4"/>
          <p:cNvSpPr/>
          <p:nvPr/>
        </p:nvSpPr>
        <p:spPr>
          <a:xfrm>
            <a:off x="2947481" y="1254868"/>
            <a:ext cx="8852170" cy="1754326"/>
          </a:xfrm>
          <a:prstGeom prst="rect">
            <a:avLst/>
          </a:prstGeom>
        </p:spPr>
        <p:txBody>
          <a:bodyPr wrap="square">
            <a:spAutoFit/>
          </a:bodyPr>
          <a:lstStyle/>
          <a:p>
            <a:r>
              <a:rPr lang="ru-RU" dirty="0" smtClean="0"/>
              <a:t/>
            </a:r>
            <a:br>
              <a:rPr lang="ru-RU" dirty="0" smtClean="0"/>
            </a:br>
            <a:r>
              <a:rPr lang="ru-RU" dirty="0" smtClean="0"/>
              <a:t> </a:t>
            </a:r>
            <a:r>
              <a:rPr lang="ru-RU"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rPr>
              <a:t>Сказка</a:t>
            </a:r>
            <a:r>
              <a:rPr lang="ru-RU" dirty="0" smtClean="0"/>
              <a:t> </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Очень здорово технически был разработан прибор Сирано де Бержерака — из французских сказок. Сирано собрал росу в бутылки и привязал их к поясу.</a:t>
            </a:r>
            <a:b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b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Когда утром роса с душистых лугов Франции стала подниматься в небо, полетели и бутылки, а с ними и сам Бержерак. Получился целый «</a:t>
            </a:r>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бутылкостат</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Поднялся он высоко, до самой луны.</a:t>
            </a:r>
            <a:endParaRPr lang="ru-RU"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81924" name="Picture 4" descr="https://images.fineartamerica.com/images-medium-large-5/cyrano-de-bergerac-1619-1655-granger.jpg"/>
          <p:cNvPicPr>
            <a:picLocks noChangeAspect="1" noChangeArrowheads="1"/>
          </p:cNvPicPr>
          <p:nvPr/>
        </p:nvPicPr>
        <p:blipFill>
          <a:blip r:embed="rId3" cstate="print"/>
          <a:srcRect/>
          <a:stretch>
            <a:fillRect/>
          </a:stretch>
        </p:blipFill>
        <p:spPr bwMode="auto">
          <a:xfrm>
            <a:off x="234913" y="671210"/>
            <a:ext cx="2610968" cy="3171216"/>
          </a:xfrm>
          <a:prstGeom prst="rect">
            <a:avLst/>
          </a:prstGeom>
          <a:noFill/>
        </p:spPr>
      </p:pic>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57200"/>
            <a:ext cx="11988800" cy="838200"/>
          </a:xfrm>
        </p:spPr>
        <p:txBody>
          <a:bodyPr>
            <a:normAutofit fontScale="90000"/>
          </a:bodyPr>
          <a:lstStyle/>
          <a:p>
            <a:pPr algn="ctr"/>
            <a: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 Сказки и   реальность.  Как  и на чём  летали …</a:t>
            </a:r>
            <a:r>
              <a:rPr lang="ru-RU" b="1" dirty="0" smtClean="0"/>
              <a:t/>
            </a:r>
            <a:br>
              <a:rPr lang="ru-RU" b="1" dirty="0" smtClean="0"/>
            </a:br>
            <a:endParaRPr lang="ru-RU" dirty="0"/>
          </a:p>
        </p:txBody>
      </p:sp>
      <p:sp>
        <p:nvSpPr>
          <p:cNvPr id="3" name="Содержимое 2"/>
          <p:cNvSpPr>
            <a:spLocks noGrp="1"/>
          </p:cNvSpPr>
          <p:nvPr>
            <p:ph idx="1"/>
          </p:nvPr>
        </p:nvSpPr>
        <p:spPr>
          <a:xfrm>
            <a:off x="2791838" y="4455268"/>
            <a:ext cx="6527259" cy="2402733"/>
          </a:xfrm>
        </p:spPr>
        <p:txBody>
          <a:bodyPr>
            <a:normAutofit/>
          </a:bodyPr>
          <a:lstStyle/>
          <a:p>
            <a:r>
              <a:rPr lang="ru-RU" sz="19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Если в Европе полет ассоциировался крыльями и перьями, то для мечтательных китайцев образцом служил дракон. Именно Китай является родиной воздушного змея — летательного аппарата из тонкой материи или бумаги, натянутой на жесткий деревянный каркас. Конструкция удерживается в воздухе за счет давления ветра на ее поверхность</a:t>
            </a:r>
            <a:r>
              <a:rPr lang="ru-RU" sz="20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a:t>
            </a:r>
            <a:endParaRPr lang="ru-RU" sz="20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p:txBody>
      </p:sp>
      <p:pic>
        <p:nvPicPr>
          <p:cNvPr id="73730" name="Picture 2" descr="Воздушный змей"/>
          <p:cNvPicPr>
            <a:picLocks noChangeAspect="1" noChangeArrowheads="1"/>
          </p:cNvPicPr>
          <p:nvPr/>
        </p:nvPicPr>
        <p:blipFill>
          <a:blip r:embed="rId2" cstate="print"/>
          <a:srcRect/>
          <a:stretch>
            <a:fillRect/>
          </a:stretch>
        </p:blipFill>
        <p:spPr bwMode="auto">
          <a:xfrm>
            <a:off x="174853" y="3745148"/>
            <a:ext cx="2657188" cy="1784113"/>
          </a:xfrm>
          <a:prstGeom prst="rect">
            <a:avLst/>
          </a:prstGeom>
          <a:noFill/>
        </p:spPr>
      </p:pic>
      <p:sp>
        <p:nvSpPr>
          <p:cNvPr id="5" name="Прямоугольник 4"/>
          <p:cNvSpPr/>
          <p:nvPr/>
        </p:nvSpPr>
        <p:spPr>
          <a:xfrm>
            <a:off x="214011" y="5749047"/>
            <a:ext cx="2645921" cy="830997"/>
          </a:xfrm>
          <a:prstGeom prst="rect">
            <a:avLst/>
          </a:prstGeom>
        </p:spPr>
        <p:txBody>
          <a:bodyPr wrap="square">
            <a:spAutoFit/>
          </a:bodyPr>
          <a:lstStyle/>
          <a:p>
            <a:r>
              <a:rPr lang="ru-RU" sz="1600" i="1" dirty="0" smtClean="0"/>
              <a:t>Воздушный змей — изобретение древних китайцев</a:t>
            </a:r>
            <a:endParaRPr lang="ru-RU" sz="1600" dirty="0"/>
          </a:p>
        </p:txBody>
      </p:sp>
      <p:pic>
        <p:nvPicPr>
          <p:cNvPr id="57346" name="Picture 2" descr="Воздушный змей."/>
          <p:cNvPicPr>
            <a:picLocks noChangeAspect="1" noChangeArrowheads="1"/>
          </p:cNvPicPr>
          <p:nvPr/>
        </p:nvPicPr>
        <p:blipFill>
          <a:blip r:embed="rId3" cstate="print"/>
          <a:srcRect/>
          <a:stretch>
            <a:fillRect/>
          </a:stretch>
        </p:blipFill>
        <p:spPr bwMode="auto">
          <a:xfrm>
            <a:off x="9406646" y="4737420"/>
            <a:ext cx="2572087" cy="1929066"/>
          </a:xfrm>
          <a:prstGeom prst="rect">
            <a:avLst/>
          </a:prstGeom>
          <a:noFill/>
        </p:spPr>
      </p:pic>
      <p:sp>
        <p:nvSpPr>
          <p:cNvPr id="7" name="Прямоугольник 6"/>
          <p:cNvSpPr/>
          <p:nvPr/>
        </p:nvSpPr>
        <p:spPr>
          <a:xfrm>
            <a:off x="3258766" y="1663430"/>
            <a:ext cx="5953328" cy="2031325"/>
          </a:xfrm>
          <a:prstGeom prst="rect">
            <a:avLst/>
          </a:prstGeom>
        </p:spPr>
        <p:txBody>
          <a:bodyPr wrap="square">
            <a:spAutoFit/>
          </a:bodyPr>
          <a:lstStyle/>
          <a:p>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«Стоит вспомнить злого волшебника </a:t>
            </a:r>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Черномора</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Черномор</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летал на собственной бороде. Борода была очень грузоподъёмная. Руслан в полном вооружении уцепился за неё и перелетел, как говорится, через тридевять земель в тридесятое царство.»</a:t>
            </a:r>
            <a:r>
              <a:rPr lang="ru-RU" dirty="0" smtClean="0"/>
              <a:t> (</a:t>
            </a:r>
            <a:r>
              <a:rPr lang="ru-RU" b="1" i="1" dirty="0" smtClean="0"/>
              <a:t>Л. </a:t>
            </a:r>
            <a:r>
              <a:rPr lang="ru-RU" b="1" i="1" dirty="0" err="1" smtClean="0"/>
              <a:t>Успенскийиз</a:t>
            </a:r>
            <a:r>
              <a:rPr lang="ru-RU" b="1" i="1" dirty="0" smtClean="0"/>
              <a:t> ленинградского журнала «Ёж» за август 1935 года)</a:t>
            </a:r>
            <a:endParaRPr lang="ru-RU" b="1" i="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57348" name="Picture 4" descr="https://myslide.ru/documents_7/bd0229df32b593677a1d0e069415f7ac/img19.jpg"/>
          <p:cNvPicPr>
            <a:picLocks noChangeAspect="1" noChangeArrowheads="1"/>
          </p:cNvPicPr>
          <p:nvPr/>
        </p:nvPicPr>
        <p:blipFill>
          <a:blip r:embed="rId4" cstate="print"/>
          <a:srcRect/>
          <a:stretch>
            <a:fillRect/>
          </a:stretch>
        </p:blipFill>
        <p:spPr bwMode="auto">
          <a:xfrm>
            <a:off x="204279" y="1118680"/>
            <a:ext cx="3035029" cy="2276272"/>
          </a:xfrm>
          <a:prstGeom prst="rect">
            <a:avLst/>
          </a:prstGeom>
          <a:noFill/>
        </p:spPr>
      </p:pic>
      <p:pic>
        <p:nvPicPr>
          <p:cNvPr id="57352" name="Picture 8" descr="https://cdn2.static1-sima-land.com/items/4698138/0/700-nw.jpg"/>
          <p:cNvPicPr>
            <a:picLocks noChangeAspect="1" noChangeArrowheads="1"/>
          </p:cNvPicPr>
          <p:nvPr/>
        </p:nvPicPr>
        <p:blipFill>
          <a:blip r:embed="rId5" cstate="print"/>
          <a:srcRect l="17796" r="18997"/>
          <a:stretch>
            <a:fillRect/>
          </a:stretch>
        </p:blipFill>
        <p:spPr bwMode="auto">
          <a:xfrm>
            <a:off x="9426101" y="879989"/>
            <a:ext cx="2315184" cy="3662826"/>
          </a:xfrm>
          <a:prstGeom prst="rect">
            <a:avLst/>
          </a:prstGeom>
          <a:noFill/>
        </p:spPr>
      </p:pic>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26860" y="457200"/>
            <a:ext cx="8317149" cy="838200"/>
          </a:xfrm>
        </p:spPr>
        <p:txBody>
          <a:bodyPr>
            <a:normAutofit fontScale="90000"/>
          </a:bodyPr>
          <a:lstStyle/>
          <a:p>
            <a:r>
              <a:rPr lang="ru-RU" b="1" dirty="0" smtClean="0"/>
              <a:t> </a:t>
            </a:r>
            <a: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Бог Меркурий - Гермес    и  Орнитоптер</a:t>
            </a:r>
            <a:b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br>
            <a:endParaRPr lang="ru-RU" b="1" cap="none"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3" name="Содержимое 2"/>
          <p:cNvSpPr>
            <a:spLocks noGrp="1"/>
          </p:cNvSpPr>
          <p:nvPr>
            <p:ph idx="1"/>
          </p:nvPr>
        </p:nvSpPr>
        <p:spPr>
          <a:xfrm>
            <a:off x="3667328" y="4173166"/>
            <a:ext cx="8287966" cy="1906960"/>
          </a:xfrm>
        </p:spPr>
        <p:txBody>
          <a:bodyPr>
            <a:noAutofit/>
          </a:bodyPr>
          <a:lstStyle/>
          <a:p>
            <a:r>
              <a:rPr lang="ru-RU" sz="18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ru-RU" sz="1800" b="1" dirty="0" err="1"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Реальность</a:t>
            </a:r>
            <a:r>
              <a:rPr lang="ru-RU" sz="1800"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.Орнитоптер</a:t>
            </a:r>
            <a:r>
              <a:rPr lang="ru-RU" sz="18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который был вдохновлен полетами птиц, летучих мышей и насекомых, представляет собой самолет, который летит, хлопая крыльями. Большинство орнитоптеров беспилотные, но также было построено несколько пилотируемых орнитоптеров. Одна из самых ранних концепций такого летательного аппарата была разработана Леонардо да Винчи еще в 15 веке. В 1894 году </a:t>
            </a:r>
            <a:r>
              <a:rPr lang="ru-RU" sz="1800"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Отто</a:t>
            </a:r>
            <a:r>
              <a:rPr lang="ru-RU" sz="18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ru-RU" sz="1800"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Лилиенталь</a:t>
            </a:r>
            <a:r>
              <a:rPr lang="ru-RU" sz="18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немецкий пионер авиации, впервые в истории совершил пилотируемый полет на орнитоптере.</a:t>
            </a:r>
            <a:endParaRPr lang="ru-RU" sz="18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89090" name="Picture 2" descr="Орнитоптер."/>
          <p:cNvPicPr>
            <a:picLocks noChangeAspect="1" noChangeArrowheads="1"/>
          </p:cNvPicPr>
          <p:nvPr/>
        </p:nvPicPr>
        <p:blipFill>
          <a:blip r:embed="rId2" cstate="print"/>
          <a:srcRect/>
          <a:stretch>
            <a:fillRect/>
          </a:stretch>
        </p:blipFill>
        <p:spPr bwMode="auto">
          <a:xfrm>
            <a:off x="389104" y="4313604"/>
            <a:ext cx="3398939" cy="2136476"/>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4124528" y="1624519"/>
            <a:ext cx="7529208" cy="2031325"/>
          </a:xfrm>
          <a:prstGeom prst="rect">
            <a:avLst/>
          </a:prstGeom>
        </p:spPr>
        <p:txBody>
          <a:bodyPr wrap="square">
            <a:spAutoFit/>
          </a:bodyPr>
          <a:lstStyle/>
          <a:p>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 </a:t>
            </a:r>
            <a:r>
              <a:rPr lang="ru-RU"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rPr>
              <a:t>МИФ</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 «Был в Древнем Риме бог Меркурий, покровитель торговли, а также всякого плутовства и жульничества. Он вечно был впопыхах. Вот он и приспособил себе пару крыльев на пятки, а другую пару на шапку. Как он летал — дело тёмное...</a:t>
            </a:r>
            <a:b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b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Маленькие духи — разные эльфы, сильфиды — летали или сами по себе, на чём-нибудь подходящем.» </a:t>
            </a:r>
            <a:r>
              <a:rPr lang="ru-RU" b="1" i="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 Л. Успенский из ленинградского журнала «Ёж» за август 1935 года)</a:t>
            </a:r>
            <a:endParaRPr lang="ru-RU" b="1" i="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p:txBody>
      </p:sp>
      <p:pic>
        <p:nvPicPr>
          <p:cNvPr id="89092" name="Picture 4" descr="http://images.saymedia-content.com/.image/t_share/MTc2MjYxNTA5Njc5MjI4MDc3/far-away-places-what-calls-you-to-see-the-world.jpg"/>
          <p:cNvPicPr>
            <a:picLocks noChangeAspect="1" noChangeArrowheads="1"/>
          </p:cNvPicPr>
          <p:nvPr/>
        </p:nvPicPr>
        <p:blipFill>
          <a:blip r:embed="rId3" cstate="print"/>
          <a:srcRect/>
          <a:stretch>
            <a:fillRect/>
          </a:stretch>
        </p:blipFill>
        <p:spPr bwMode="auto">
          <a:xfrm>
            <a:off x="494651" y="340468"/>
            <a:ext cx="2678999" cy="3151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6400" y="457199"/>
            <a:ext cx="11582400" cy="1177047"/>
          </a:xfrm>
        </p:spPr>
        <p:txBody>
          <a:bodyPr>
            <a:noAutofit/>
          </a:bodyPr>
          <a:lstStyle/>
          <a:p>
            <a:pPr algn="ctr"/>
            <a: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Крылатые безумцы </a:t>
            </a:r>
            <a: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rPr>
              <a:t/>
            </a:r>
            <a:b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rPr>
            </a:br>
            <a:endParaRPr lang="ru-RU" b="1" cap="none"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endParaRPr>
          </a:p>
        </p:txBody>
      </p:sp>
      <p:sp>
        <p:nvSpPr>
          <p:cNvPr id="3" name="Содержимое 2"/>
          <p:cNvSpPr>
            <a:spLocks noGrp="1"/>
          </p:cNvSpPr>
          <p:nvPr>
            <p:ph idx="1"/>
          </p:nvPr>
        </p:nvSpPr>
        <p:spPr/>
        <p:txBody>
          <a:bodyPr>
            <a:normAutofit/>
          </a:bodyPr>
          <a:lstStyle/>
          <a:p>
            <a:r>
              <a:rPr lang="ru-RU" sz="24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Первый дельтаплан — летательный аппарат тяжелее воздуха, способный перемещаться по направлению ветра, — сконструировал арабский изобретатель </a:t>
            </a:r>
            <a:r>
              <a:rPr lang="ru-RU" sz="2400"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Аббас</a:t>
            </a:r>
            <a:r>
              <a:rPr lang="ru-RU" sz="24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ибн </a:t>
            </a:r>
            <a:r>
              <a:rPr lang="ru-RU" sz="2400"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Фирнас</a:t>
            </a:r>
            <a:r>
              <a:rPr lang="ru-RU" sz="24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Это было искусственное крыло из ткани, натянутой на деревянные распорки. В 852 году ибн </a:t>
            </a:r>
            <a:r>
              <a:rPr lang="ru-RU" sz="2400"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Фирнас</a:t>
            </a:r>
            <a:r>
              <a:rPr lang="ru-RU" sz="24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поднял свое творение на минарет Великой мечети в Кордове и бросился с ним вниз.</a:t>
            </a:r>
            <a:endParaRPr lang="ru-RU" sz="24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70764" y="704088"/>
            <a:ext cx="6511636" cy="1143000"/>
          </a:xfrm>
        </p:spPr>
        <p:txBody>
          <a:bodyPr>
            <a:normAutofit/>
          </a:bodyPr>
          <a:lstStyle/>
          <a:p>
            <a:r>
              <a:rPr lang="ru-RU" sz="3200" b="1" dirty="0" smtClean="0">
                <a:ln w="22225">
                  <a:solidFill>
                    <a:schemeClr val="accent2"/>
                  </a:solidFill>
                  <a:prstDash val="solid"/>
                </a:ln>
                <a:solidFill>
                  <a:srgbClr val="C00000"/>
                </a:solidFill>
                <a:latin typeface="Times New Roman" pitchFamily="18" charset="0"/>
                <a:cs typeface="Times New Roman" pitchFamily="18" charset="0"/>
              </a:rPr>
              <a:t>Взлететь  </a:t>
            </a:r>
            <a:r>
              <a:rPr lang="ru-RU" sz="3200" b="1" dirty="0">
                <a:ln w="22225">
                  <a:solidFill>
                    <a:schemeClr val="accent2"/>
                  </a:solidFill>
                  <a:prstDash val="solid"/>
                </a:ln>
                <a:solidFill>
                  <a:srgbClr val="C00000"/>
                </a:solidFill>
                <a:latin typeface="Times New Roman" pitchFamily="18" charset="0"/>
                <a:cs typeface="Times New Roman" pitchFamily="18" charset="0"/>
              </a:rPr>
              <a:t>с помощью </a:t>
            </a:r>
            <a:r>
              <a:rPr lang="ru-RU" sz="3200" b="1" dirty="0" smtClean="0">
                <a:ln w="22225">
                  <a:solidFill>
                    <a:schemeClr val="accent2"/>
                  </a:solidFill>
                  <a:prstDash val="solid"/>
                </a:ln>
                <a:solidFill>
                  <a:srgbClr val="C00000"/>
                </a:solidFill>
                <a:latin typeface="Times New Roman" pitchFamily="18" charset="0"/>
                <a:cs typeface="Times New Roman" pitchFamily="18" charset="0"/>
              </a:rPr>
              <a:t>крыльев…</a:t>
            </a:r>
            <a:endParaRPr lang="ru-RU" sz="3200" b="1" dirty="0">
              <a:ln w="22225">
                <a:solidFill>
                  <a:schemeClr val="accent2"/>
                </a:solidFill>
                <a:prstDash val="solid"/>
              </a:ln>
              <a:solidFill>
                <a:srgbClr val="C00000"/>
              </a:solidFill>
              <a:latin typeface="Times New Roman" pitchFamily="18" charset="0"/>
              <a:cs typeface="Times New Roman" pitchFamily="18" charset="0"/>
            </a:endParaRPr>
          </a:p>
        </p:txBody>
      </p:sp>
      <p:sp>
        <p:nvSpPr>
          <p:cNvPr id="3" name="Содержимое 2"/>
          <p:cNvSpPr>
            <a:spLocks noGrp="1"/>
          </p:cNvSpPr>
          <p:nvPr>
            <p:ph idx="1"/>
          </p:nvPr>
        </p:nvSpPr>
        <p:spPr>
          <a:xfrm>
            <a:off x="5938982" y="2041236"/>
            <a:ext cx="5643418" cy="4283364"/>
          </a:xfrm>
        </p:spPr>
        <p:txBody>
          <a:bodyPr>
            <a:normAutofit/>
          </a:bodyPr>
          <a:lstStyle/>
          <a:p>
            <a:r>
              <a:rPr lang="ru-RU" sz="24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Мечеть в Кордове, с которой начал свой полёт АББАС ИБН </a:t>
            </a:r>
            <a:r>
              <a:rPr lang="ru-RU" sz="24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фАРНАС</a:t>
            </a:r>
            <a:r>
              <a:rPr lang="ru-RU" sz="24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в 852 году Аббас ибн </a:t>
            </a:r>
            <a:r>
              <a:rPr lang="ru-RU" sz="24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Firmas</a:t>
            </a:r>
            <a:r>
              <a:rPr lang="ru-RU" sz="24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врач, пытался взлететь  с помощью крыльев в Андалузии. Он покрыл себя перьями … Стремясь к земле, как птица, он потерял равновесие и стабильность и упал на землю…</a:t>
            </a:r>
            <a:endParaRPr lang="ru-RU" sz="2400" b="1" dirty="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pic>
        <p:nvPicPr>
          <p:cNvPr id="68610" name="Picture 2" descr="https://sun9-45.userapi.com/c1369/u19710042/98308399/x_99ced9c5.jpg"/>
          <p:cNvPicPr>
            <a:picLocks noChangeAspect="1" noChangeArrowheads="1"/>
          </p:cNvPicPr>
          <p:nvPr/>
        </p:nvPicPr>
        <p:blipFill>
          <a:blip r:embed="rId2" cstate="print"/>
          <a:srcRect/>
          <a:stretch>
            <a:fillRect/>
          </a:stretch>
        </p:blipFill>
        <p:spPr bwMode="auto">
          <a:xfrm>
            <a:off x="521630" y="389107"/>
            <a:ext cx="4190888" cy="55917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1172353136"/>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a:p>
        </p:txBody>
      </p:sp>
      <p:pic>
        <p:nvPicPr>
          <p:cNvPr id="158722" name="Picture 2" descr="https://i.ytimg.com/vi/F5VyOTObJiU/maxresdefault.jpg"/>
          <p:cNvPicPr>
            <a:picLocks noChangeAspect="1" noChangeArrowheads="1"/>
          </p:cNvPicPr>
          <p:nvPr/>
        </p:nvPicPr>
        <p:blipFill>
          <a:blip r:embed="rId2" cstate="print"/>
          <a:srcRect/>
          <a:stretch>
            <a:fillRect/>
          </a:stretch>
        </p:blipFill>
        <p:spPr bwMode="auto">
          <a:xfrm>
            <a:off x="330740" y="223736"/>
            <a:ext cx="11391090" cy="6284068"/>
          </a:xfrm>
          <a:prstGeom prst="rect">
            <a:avLst/>
          </a:prstGeom>
          <a:noFill/>
        </p:spPr>
      </p:pic>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22254" y="360218"/>
            <a:ext cx="7860145" cy="1034473"/>
          </a:xfrm>
        </p:spPr>
        <p:txBody>
          <a:bodyPr>
            <a:normAutofit/>
          </a:bodyPr>
          <a:lstStyle/>
          <a:p>
            <a:r>
              <a:rPr lang="ru-RU" sz="3200" b="1" cap="none"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Истории воздухоплавания</a:t>
            </a:r>
          </a:p>
        </p:txBody>
      </p:sp>
      <p:sp>
        <p:nvSpPr>
          <p:cNvPr id="3" name="Содержимое 2"/>
          <p:cNvSpPr>
            <a:spLocks noGrp="1"/>
          </p:cNvSpPr>
          <p:nvPr>
            <p:ph idx="1"/>
          </p:nvPr>
        </p:nvSpPr>
        <p:spPr>
          <a:xfrm>
            <a:off x="3500582" y="1754910"/>
            <a:ext cx="8081818" cy="4569690"/>
          </a:xfrm>
        </p:spPr>
        <p:txBody>
          <a:bodyPr>
            <a:normAutofit fontScale="85000" lnSpcReduction="20000"/>
          </a:bodyPr>
          <a:lstStyle/>
          <a:p>
            <a:r>
              <a:rPr lang="ru-RU"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Один пример пересказа этой истории принадлежит французскому историку </a:t>
            </a:r>
            <a:r>
              <a:rPr lang="ru-RU"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Бешерелю</a:t>
            </a:r>
            <a:r>
              <a:rPr lang="ru-RU"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который в 1850-х годах в своей «Истории воздухоплавания» </a:t>
            </a:r>
            <a:r>
              <a:rPr lang="ru-RU"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описал эксперимент</a:t>
            </a:r>
            <a:r>
              <a:rPr lang="ru-RU"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основанный на записях Уильяма: Делая крылья, он использовал описание Овидия о таких же крыльях Дедала; </a:t>
            </a:r>
            <a:r>
              <a:rPr lang="ru-RU"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он закрепил их на своих руках и спрыгнул с крыши башни против ветра</a:t>
            </a:r>
            <a:r>
              <a:rPr lang="ru-RU"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ru-RU"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Эйлмер</a:t>
            </a:r>
            <a:r>
              <a:rPr lang="ru-RU"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(также Оливер, </a:t>
            </a:r>
            <a:r>
              <a:rPr lang="ru-RU"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Элмер</a:t>
            </a:r>
            <a:r>
              <a:rPr lang="ru-RU"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ru-RU"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Мальмсберийский</a:t>
            </a:r>
            <a:r>
              <a:rPr lang="ru-RU"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монах из аббатства, построил себе крылья и "улетел…Результат полёта, как и у всех предшественников.</a:t>
            </a:r>
            <a:endParaRPr lang="ru-RU"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78850" name="Picture 2" descr="https://sun9-69.userapi.com/c1369/u19710042/98308399/x_87f6c8ba.jpg"/>
          <p:cNvPicPr>
            <a:picLocks noChangeAspect="1" noChangeArrowheads="1"/>
          </p:cNvPicPr>
          <p:nvPr/>
        </p:nvPicPr>
        <p:blipFill>
          <a:blip r:embed="rId2" cstate="print"/>
          <a:srcRect/>
          <a:stretch>
            <a:fillRect/>
          </a:stretch>
        </p:blipFill>
        <p:spPr bwMode="auto">
          <a:xfrm>
            <a:off x="623976" y="518970"/>
            <a:ext cx="2617987" cy="58056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714881762"/>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86328"/>
            <a:ext cx="10972800" cy="794328"/>
          </a:xfrm>
        </p:spPr>
        <p:txBody>
          <a:bodyPr>
            <a:normAutofit/>
          </a:bodyPr>
          <a:lstStyle/>
          <a:p>
            <a:pPr algn="ctr"/>
            <a:r>
              <a:rPr lang="ru-RU" b="1" dirty="0" smtClean="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Русские Икары</a:t>
            </a:r>
            <a:endParaRPr lang="ru-RU"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endParaRPr>
          </a:p>
        </p:txBody>
      </p:sp>
      <p:sp>
        <p:nvSpPr>
          <p:cNvPr id="3" name="Содержимое 2"/>
          <p:cNvSpPr>
            <a:spLocks noGrp="1"/>
          </p:cNvSpPr>
          <p:nvPr>
            <p:ph idx="1"/>
          </p:nvPr>
        </p:nvSpPr>
        <p:spPr>
          <a:xfrm>
            <a:off x="3509818" y="1237673"/>
            <a:ext cx="8183418" cy="5126182"/>
          </a:xfrm>
        </p:spPr>
        <p:txBody>
          <a:bodyPr>
            <a:normAutofit/>
          </a:bodyPr>
          <a:lstStyle/>
          <a:p>
            <a:r>
              <a:rPr lang="ru-RU" sz="20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Князь </a:t>
            </a:r>
            <a:r>
              <a:rPr lang="ru-RU" sz="2000"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Троекуров</a:t>
            </a:r>
            <a:r>
              <a:rPr lang="ru-RU" sz="20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заправлявший в ту пору денежными делами в Москве, велел выдать холопу деньги из государевой казны и назначил день испытания крыльев. Сделаны </a:t>
            </a:r>
            <a:r>
              <a:rPr lang="ru-RU" sz="2000" b="1"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они были из слюды и «подобием </a:t>
            </a:r>
            <a:r>
              <a:rPr lang="ru-RU" sz="2000" b="1"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аки</a:t>
            </a:r>
            <a:r>
              <a:rPr lang="ru-RU" sz="2000" b="1"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бы птичьи»</a:t>
            </a:r>
            <a:r>
              <a:rPr lang="ru-RU" sz="20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Настал день испытания, и бояре во главе с князем </a:t>
            </a:r>
            <a:r>
              <a:rPr lang="ru-RU" sz="2000"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Троекуровым</a:t>
            </a:r>
            <a:r>
              <a:rPr lang="ru-RU" sz="20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собрались в назначенном месте, предвкушая удовольствие увидеть, </a:t>
            </a:r>
            <a:r>
              <a:rPr lang="ru-RU" sz="2000" b="1"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как человек парит в поднебесье</a:t>
            </a:r>
            <a:r>
              <a:rPr lang="ru-RU" sz="20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Изобретатель явился </a:t>
            </a:r>
            <a:r>
              <a:rPr lang="ru-RU" sz="2000" b="1"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с привязанными к рукам крыльями</a:t>
            </a:r>
            <a:r>
              <a:rPr lang="ru-RU" sz="20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и испытания начались. Но кроме упорных попыток оторваться от земли, присутствующие ничего больше не увидели. </a:t>
            </a:r>
            <a:r>
              <a:rPr lang="ru-RU" sz="2000" b="1"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Ожидания не оправдались</a:t>
            </a:r>
            <a:r>
              <a:rPr lang="ru-RU" sz="20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Изобретатель успокоил князя и объяснил неудачу тем, что </a:t>
            </a:r>
            <a:r>
              <a:rPr lang="ru-RU" sz="2000" b="1"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крылья вышли слишком тяжелые</a:t>
            </a:r>
            <a:r>
              <a:rPr lang="ru-RU" sz="20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Однако и </a:t>
            </a:r>
            <a:r>
              <a:rPr lang="ru-RU" sz="20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новые, из кожи, не позволили ему оправдать ожиданий </a:t>
            </a:r>
            <a:r>
              <a:rPr lang="ru-RU" sz="20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собравшихся зрителей. Казенные деньги были, как говорится, выброшены на ветер. «И учинено было изобретателю за то наказание: бить батогами…». Это уже не легенда. Да, несладко жилось русским </a:t>
            </a:r>
            <a:r>
              <a:rPr lang="ru-RU" sz="2000"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Икарам</a:t>
            </a:r>
            <a:r>
              <a:rPr lang="ru-RU" sz="20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endParaRPr lang="ru-RU" sz="20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53250" name="Picture 2" descr="https://sun9-78.userapi.com/c1369/u19710042/98308399/x_353d0967.jpg"/>
          <p:cNvPicPr>
            <a:picLocks noChangeAspect="1" noChangeArrowheads="1"/>
          </p:cNvPicPr>
          <p:nvPr/>
        </p:nvPicPr>
        <p:blipFill>
          <a:blip r:embed="rId2" cstate="print"/>
          <a:srcRect/>
          <a:stretch>
            <a:fillRect/>
          </a:stretch>
        </p:blipFill>
        <p:spPr bwMode="auto">
          <a:xfrm>
            <a:off x="284707" y="662287"/>
            <a:ext cx="3335456" cy="48369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6400" y="457199"/>
            <a:ext cx="11582400" cy="1449421"/>
          </a:xfrm>
        </p:spPr>
        <p:txBody>
          <a:bodyPr>
            <a:noAutofit/>
          </a:bodyPr>
          <a:lstStyle/>
          <a:p>
            <a:pPr algn="ctr"/>
            <a: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Что не учитывали создатели мифов, какие противоречия решили создатели первых устройств для полета</a:t>
            </a:r>
            <a:b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br>
            <a:endParaRPr lang="ru-RU" b="1" cap="none"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endParaRPr>
          </a:p>
        </p:txBody>
      </p:sp>
      <p:sp>
        <p:nvSpPr>
          <p:cNvPr id="3" name="Содержимое 2"/>
          <p:cNvSpPr>
            <a:spLocks noGrp="1"/>
          </p:cNvSpPr>
          <p:nvPr>
            <p:ph idx="1"/>
          </p:nvPr>
        </p:nvSpPr>
        <p:spPr>
          <a:xfrm>
            <a:off x="406400" y="2169267"/>
            <a:ext cx="11490528" cy="4309353"/>
          </a:xfrm>
        </p:spPr>
        <p:txBody>
          <a:bodyPr>
            <a:normAutofit/>
          </a:bodyPr>
          <a:lstStyle/>
          <a:p>
            <a:pPr>
              <a:buNone/>
            </a:pPr>
            <a:r>
              <a:rPr lang="ru-RU" sz="24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Почему птица летит и не падает? </a:t>
            </a:r>
            <a:r>
              <a:rPr lang="ru-RU"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Секрет в особой форме крыльев с выпуклой верхней частью. Из-за неё воздух над крылом течёт быстрее, чем снизу, теряя давление — словно «разжижаясь». Разница давлений тянет птицу вверх — этот удивительный эффект называется подъёмной силой.</a:t>
            </a:r>
            <a:r>
              <a:rPr lang="ru-RU" sz="24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Рассчитать её смог в 1904 году выдающийся русский учёный Николай Жуковский, заложив основы новой «воздушной» науки — аэродинамики. Конечно, у людей нет крыльев, зато есть ум и наблюдательность. </a:t>
            </a:r>
            <a:r>
              <a:rPr lang="ru-RU"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«Человечество полетит, опираясь не на силу мускулов, а на силу разума!» </a:t>
            </a:r>
            <a:r>
              <a:rPr lang="ru-RU" sz="24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говорил Жуковский. И не ошибся. </a:t>
            </a:r>
            <a:r>
              <a:rPr lang="ru-RU"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Люди придумали самолёты, использовав идею птичьих крыльев, создающих подъёмную силу. Хвост для самолёта также «подглядели» у птиц — он придает устойчивость в полёте.</a:t>
            </a:r>
            <a:endParaRPr lang="ru-RU" sz="24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endParaRPr>
          </a:p>
          <a:p>
            <a:endParaRPr lang="ru-RU" sz="2000" dirty="0"/>
          </a:p>
        </p:txBody>
      </p:sp>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53602" name="Picture 2" descr="https://xn----7sbbfb7a7aej.xn--p1ai/physics_peryshkin/fotoalbom/img/physics_07_54_01.jpg"/>
          <p:cNvPicPr>
            <a:picLocks noChangeAspect="1" noChangeArrowheads="1"/>
          </p:cNvPicPr>
          <p:nvPr/>
        </p:nvPicPr>
        <p:blipFill>
          <a:blip r:embed="rId2" cstate="print"/>
          <a:srcRect/>
          <a:stretch>
            <a:fillRect/>
          </a:stretch>
        </p:blipFill>
        <p:spPr bwMode="auto">
          <a:xfrm>
            <a:off x="330740" y="136187"/>
            <a:ext cx="11381361" cy="6507803"/>
          </a:xfrm>
          <a:prstGeom prst="rect">
            <a:avLst/>
          </a:prstGeom>
          <a:noFill/>
        </p:spPr>
      </p:pic>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150530" name="Picture 2" descr="C:\Users\Георгий\Desktop\slide-0.jpg"/>
          <p:cNvPicPr>
            <a:picLocks noChangeAspect="1" noChangeArrowheads="1"/>
          </p:cNvPicPr>
          <p:nvPr/>
        </p:nvPicPr>
        <p:blipFill>
          <a:blip r:embed="rId2" cstate="print"/>
          <a:srcRect/>
          <a:stretch>
            <a:fillRect/>
          </a:stretch>
        </p:blipFill>
        <p:spPr bwMode="auto">
          <a:xfrm>
            <a:off x="136187" y="145914"/>
            <a:ext cx="11867745" cy="6595353"/>
          </a:xfrm>
          <a:prstGeom prst="rect">
            <a:avLst/>
          </a:prstGeom>
          <a:noFill/>
        </p:spPr>
      </p:pic>
      <p:pic>
        <p:nvPicPr>
          <p:cNvPr id="6" name="Picture 2" descr="https://thumbs.gfycat.com/ImpeccableImpartialConey-size_restricted.gif"/>
          <p:cNvPicPr>
            <a:picLocks noChangeAspect="1" noChangeArrowheads="1" noCrop="1"/>
          </p:cNvPicPr>
          <p:nvPr/>
        </p:nvPicPr>
        <p:blipFill>
          <a:blip r:embed="rId3" cstate="print"/>
          <a:srcRect/>
          <a:stretch>
            <a:fillRect/>
          </a:stretch>
        </p:blipFill>
        <p:spPr bwMode="auto">
          <a:xfrm>
            <a:off x="0" y="-363166"/>
            <a:ext cx="1984443" cy="2007141"/>
          </a:xfrm>
          <a:prstGeom prst="rect">
            <a:avLst/>
          </a:prstGeom>
          <a:noFill/>
        </p:spPr>
      </p:pic>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cap="none"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Воздушный шар - РЕАЛЬНОСТЬ</a:t>
            </a:r>
            <a:endParaRPr lang="ru-RU" b="1" cap="none"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3" name="Содержимое 2"/>
          <p:cNvSpPr>
            <a:spLocks noGrp="1"/>
          </p:cNvSpPr>
          <p:nvPr>
            <p:ph idx="1"/>
          </p:nvPr>
        </p:nvSpPr>
        <p:spPr>
          <a:xfrm>
            <a:off x="6310365" y="1524980"/>
            <a:ext cx="5647172" cy="4525963"/>
          </a:xfrm>
        </p:spPr>
        <p:txBody>
          <a:bodyPr>
            <a:normAutofit fontScale="62500" lnSpcReduction="20000"/>
          </a:bodyPr>
          <a:lstStyle/>
          <a:p>
            <a:r>
              <a:rPr lang="ru-RU" sz="24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1.Воздушный шар – это аппарат, наполненный газом.</a:t>
            </a:r>
          </a:p>
          <a:p>
            <a:r>
              <a:rPr lang="ru-RU" sz="24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С помощью воздушного шара человек может подниматься в воздух на небольшое количество времени.</a:t>
            </a:r>
          </a:p>
          <a:p>
            <a:r>
              <a:rPr lang="ru-RU" sz="24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2.У него есть существенный недостаток – отсутствуют элементы управления, то есть воздушный шар просто летит в ту сторону, в которую дует ветер.</a:t>
            </a:r>
            <a:r>
              <a:rPr lang="ru-RU" sz="2400" dirty="0" smtClean="0"/>
              <a:t> </a:t>
            </a:r>
          </a:p>
          <a:p>
            <a:r>
              <a:rPr lang="ru-RU" sz="24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3.Такой вид транспорта скорее подходит для прогулок, чем как средство постоянно передвижения.</a:t>
            </a:r>
          </a:p>
          <a:p>
            <a:r>
              <a:rPr lang="ru-RU" sz="24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4.А также в корзину воздушного шара нельзя поместить много людей или тяжелые грузы, вес очень ограничен.</a:t>
            </a:r>
          </a:p>
          <a:p>
            <a:r>
              <a:rPr lang="ru-RU" sz="24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5. Воздушные шары также называют воздушными аэростатами. Это их научное название (в словарях они называются именно так).</a:t>
            </a:r>
          </a:p>
          <a:p>
            <a:r>
              <a:rPr lang="ru-RU" sz="24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6. Не братья Райт были первыми, кто покорил воздухоплавание. Уже почти за 100 лет до рождения братьев Райт воздушные шары регулярно поднимались в небо.</a:t>
            </a:r>
          </a:p>
          <a:p>
            <a:endParaRPr lang="ru-RU" sz="24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endParaRPr lang="ru-RU" dirty="0"/>
          </a:p>
        </p:txBody>
      </p:sp>
      <p:sp>
        <p:nvSpPr>
          <p:cNvPr id="142338" name="AutoShape 2" descr="https://www.msk-guide.ru/img/15423/centralnyj-dom-aviacii-i-kosmonavtiki-vozdushnyj-shar-88982.webp"/>
          <p:cNvSpPr>
            <a:spLocks noChangeAspect="1" noChangeArrowheads="1"/>
          </p:cNvSpPr>
          <p:nvPr/>
        </p:nvSpPr>
        <p:spPr bwMode="auto">
          <a:xfrm>
            <a:off x="155575" y="-136525"/>
            <a:ext cx="296863" cy="296863"/>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42341" name="Picture 5" descr="Центральный дом авиации и космонавтики, воздушный шар"/>
          <p:cNvPicPr>
            <a:picLocks noChangeAspect="1" noChangeArrowheads="1"/>
          </p:cNvPicPr>
          <p:nvPr/>
        </p:nvPicPr>
        <p:blipFill>
          <a:blip r:embed="rId2" cstate="print"/>
          <a:srcRect/>
          <a:stretch>
            <a:fillRect/>
          </a:stretch>
        </p:blipFill>
        <p:spPr bwMode="auto">
          <a:xfrm>
            <a:off x="352868" y="1773884"/>
            <a:ext cx="5731955" cy="4303212"/>
          </a:xfrm>
          <a:prstGeom prst="rect">
            <a:avLst/>
          </a:prstGeom>
          <a:noFill/>
        </p:spPr>
      </p:pic>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8528" y="214010"/>
            <a:ext cx="8589523" cy="603114"/>
          </a:xfrm>
        </p:spPr>
        <p:txBody>
          <a:bodyPr>
            <a:normAutofit fontScale="90000"/>
          </a:bodyPr>
          <a:lstStyle/>
          <a:p>
            <a:r>
              <a:rPr lang="ru-RU" b="1" cap="none"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hlinkClick r:id="rId2"/>
              </a:rPr>
              <a:t>Первый аэростат братьев Монгольфье</a:t>
            </a:r>
            <a:endParaRPr lang="ru-RU" b="1" cap="none"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 name="Содержимое 2"/>
          <p:cNvSpPr>
            <a:spLocks noGrp="1"/>
          </p:cNvSpPr>
          <p:nvPr>
            <p:ph idx="1"/>
          </p:nvPr>
        </p:nvSpPr>
        <p:spPr>
          <a:xfrm>
            <a:off x="0" y="4708187"/>
            <a:ext cx="7130374" cy="1371939"/>
          </a:xfrm>
        </p:spPr>
        <p:txBody>
          <a:bodyPr>
            <a:normAutofit fontScale="25000" lnSpcReduction="20000"/>
          </a:bodyPr>
          <a:lstStyle/>
          <a:p>
            <a:r>
              <a:rPr lang="ru-RU" dirty="0" smtClean="0">
                <a:solidFill>
                  <a:srgbClr val="002060"/>
                </a:solidFill>
              </a:rPr>
              <a:t> </a:t>
            </a:r>
            <a:r>
              <a:rPr lang="ru-RU" sz="7200" b="1"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Реальность</a:t>
            </a:r>
            <a:r>
              <a:rPr lang="ru-RU" sz="72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 Но  пока  с крыльями не ладилось,  человек стал искать обходной дороги. И увидел: дым отрывается от земли, обыкновенный дым улетает, поднимается в небо. Так если не удается пока летать, подобно птице, может быть, попробовать поплыть по небу? Рукотворное облако горячего воздуха, загнанное в оболочку , позволило человеку оторваться от земли</a:t>
            </a:r>
            <a:endParaRPr lang="ru-RU" sz="7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p:txBody>
      </p:sp>
      <p:pic>
        <p:nvPicPr>
          <p:cNvPr id="144386" name="Picture 2" descr="https://reobzor.ru/images/uploads/posts/2020-05/1589471473_65995034-1.jpg"/>
          <p:cNvPicPr>
            <a:picLocks noChangeAspect="1" noChangeArrowheads="1"/>
          </p:cNvPicPr>
          <p:nvPr/>
        </p:nvPicPr>
        <p:blipFill>
          <a:blip r:embed="rId3" cstate="print"/>
          <a:srcRect/>
          <a:stretch>
            <a:fillRect/>
          </a:stretch>
        </p:blipFill>
        <p:spPr bwMode="auto">
          <a:xfrm>
            <a:off x="428017" y="913480"/>
            <a:ext cx="5382870" cy="3613065"/>
          </a:xfrm>
          <a:prstGeom prst="rect">
            <a:avLst/>
          </a:prstGeom>
          <a:noFill/>
        </p:spPr>
      </p:pic>
      <p:pic>
        <p:nvPicPr>
          <p:cNvPr id="41986" name="Picture 2" descr="https://fantlab.ru/messages/404/4045/40455/4045570/Shot(12).jpg"/>
          <p:cNvPicPr>
            <a:picLocks noChangeAspect="1" noChangeArrowheads="1"/>
          </p:cNvPicPr>
          <p:nvPr/>
        </p:nvPicPr>
        <p:blipFill>
          <a:blip r:embed="rId4" cstate="print"/>
          <a:srcRect/>
          <a:stretch>
            <a:fillRect/>
          </a:stretch>
        </p:blipFill>
        <p:spPr bwMode="auto">
          <a:xfrm>
            <a:off x="7996136" y="2223801"/>
            <a:ext cx="3540868" cy="41769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Прямоугольник 6"/>
          <p:cNvSpPr/>
          <p:nvPr/>
        </p:nvSpPr>
        <p:spPr>
          <a:xfrm>
            <a:off x="8531157" y="1575881"/>
            <a:ext cx="2461097" cy="369332"/>
          </a:xfrm>
          <a:prstGeom prst="rect">
            <a:avLst/>
          </a:prstGeom>
        </p:spPr>
        <p:txBody>
          <a:bodyPr wrap="square">
            <a:spAutoFit/>
          </a:bodyPr>
          <a:lstStyle/>
          <a:p>
            <a:r>
              <a:rPr lang="ru-RU" b="1"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Миф</a:t>
            </a:r>
            <a:endParaRPr lang="ru-RU" dirty="0"/>
          </a:p>
        </p:txBody>
      </p:sp>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48482" name="Picture 2" descr="https://prezentacii.org/upload/cloud/18/09/75289/images/screen3.jpg"/>
          <p:cNvPicPr>
            <a:picLocks noChangeAspect="1" noChangeArrowheads="1"/>
          </p:cNvPicPr>
          <p:nvPr/>
        </p:nvPicPr>
        <p:blipFill>
          <a:blip r:embed="rId2" cstate="print"/>
          <a:srcRect/>
          <a:stretch>
            <a:fillRect/>
          </a:stretch>
        </p:blipFill>
        <p:spPr bwMode="auto">
          <a:xfrm>
            <a:off x="184827" y="184827"/>
            <a:ext cx="11751012" cy="6468892"/>
          </a:xfrm>
          <a:prstGeom prst="rect">
            <a:avLst/>
          </a:prstGeom>
          <a:noFill/>
        </p:spPr>
      </p:pic>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a:p>
        </p:txBody>
      </p:sp>
      <p:pic>
        <p:nvPicPr>
          <p:cNvPr id="151554" name="Picture 2" descr="C:\Users\Георгий\Desktop\screen7.jpg"/>
          <p:cNvPicPr>
            <a:picLocks noChangeAspect="1" noChangeArrowheads="1"/>
          </p:cNvPicPr>
          <p:nvPr/>
        </p:nvPicPr>
        <p:blipFill>
          <a:blip r:embed="rId2" cstate="print"/>
          <a:srcRect/>
          <a:stretch>
            <a:fillRect/>
          </a:stretch>
        </p:blipFill>
        <p:spPr bwMode="auto">
          <a:xfrm>
            <a:off x="223736" y="175099"/>
            <a:ext cx="11731558" cy="6468892"/>
          </a:xfrm>
          <a:prstGeom prst="rect">
            <a:avLst/>
          </a:prstGeom>
          <a:noFill/>
        </p:spPr>
      </p:pic>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06400" y="466929"/>
            <a:ext cx="11582400" cy="5613198"/>
          </a:xfrm>
        </p:spPr>
        <p:txBody>
          <a:bodyPr/>
          <a:lstStyle/>
          <a:p>
            <a:pPr algn="ctr"/>
            <a:r>
              <a:rPr lang="ru-RU"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Далее </a:t>
            </a:r>
            <a:r>
              <a:rPr lang="ru-RU" b="1" dirty="0" err="1"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аэростатостроение</a:t>
            </a:r>
            <a:r>
              <a:rPr lang="ru-RU"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 развивалось, увеличивая высоту подъема, дальность перелета, а так же многообразие форм и конструкций…</a:t>
            </a:r>
            <a:endParaRPr lang="ru-RU" b="1"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endParaRPr>
          </a:p>
        </p:txBody>
      </p:sp>
      <p:pic>
        <p:nvPicPr>
          <p:cNvPr id="4" name="Picture 2" descr="https://present5.com/presentation/327510920_444171562/image-5.jpg"/>
          <p:cNvPicPr>
            <a:picLocks noChangeAspect="1" noChangeArrowheads="1"/>
          </p:cNvPicPr>
          <p:nvPr/>
        </p:nvPicPr>
        <p:blipFill>
          <a:blip r:embed="rId2" cstate="print"/>
          <a:srcRect/>
          <a:stretch>
            <a:fillRect/>
          </a:stretch>
        </p:blipFill>
        <p:spPr bwMode="auto">
          <a:xfrm>
            <a:off x="1342417" y="2140085"/>
            <a:ext cx="9922212" cy="4533089"/>
          </a:xfrm>
          <a:prstGeom prst="rect">
            <a:avLst/>
          </a:prstGeom>
          <a:noFill/>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normAutofit fontScale="85000" lnSpcReduction="10000"/>
          </a:bodyPr>
          <a:lstStyle/>
          <a:p>
            <a:r>
              <a:rPr lang="ru-RU" dirty="0" smtClean="0"/>
              <a:t>Подняться в небо людей вдохновили птицы: наблюдая за ними, ученые постигли многие тайны полёта. Даже само слово «авиация» (все придуманные человеком механизмы, способные летать) произошло от латинского «</a:t>
            </a:r>
            <a:r>
              <a:rPr lang="ru-RU" dirty="0" err="1" smtClean="0"/>
              <a:t>avis</a:t>
            </a:r>
            <a:r>
              <a:rPr lang="ru-RU" dirty="0" smtClean="0"/>
              <a:t>» — птица.</a:t>
            </a:r>
          </a:p>
          <a:p>
            <a:r>
              <a:rPr lang="ru-RU" dirty="0" smtClean="0"/>
              <a:t>Почему птица летит и не падает? Секрет в особой форме крыльев с выпуклой верхней частью. Из-за неё воздух над крылом течёт быстрее, чем снизу, теряя давление — словно «разжижаясь». Разница давлений тянет птицу вверх — этот удивительный эффект называется подъёмной силой. Рассчитать её смог в 1904 году выдающийся русский учёный Николай Жуковский, заложив основы новой «воздушной» науки — аэродинамики.</a:t>
            </a:r>
          </a:p>
          <a:p>
            <a:endParaRPr lang="ru-RU" dirty="0"/>
          </a:p>
        </p:txBody>
      </p:sp>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Дирижабль</a:t>
            </a:r>
            <a:b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br>
            <a:endParaRPr lang="ru-RU" b="1" cap="none"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endParaRPr>
          </a:p>
        </p:txBody>
      </p:sp>
      <p:sp>
        <p:nvSpPr>
          <p:cNvPr id="3" name="Содержимое 2"/>
          <p:cNvSpPr>
            <a:spLocks noGrp="1"/>
          </p:cNvSpPr>
          <p:nvPr>
            <p:ph idx="1"/>
          </p:nvPr>
        </p:nvSpPr>
        <p:spPr>
          <a:xfrm>
            <a:off x="4562272" y="1554163"/>
            <a:ext cx="7426528" cy="4525963"/>
          </a:xfrm>
        </p:spPr>
        <p:txBody>
          <a:bodyPr>
            <a:normAutofit/>
          </a:bodyPr>
          <a:lstStyle/>
          <a:p>
            <a:r>
              <a:rPr lang="ru-RU" sz="24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Дирижабль стал первым летательным аппаратом, способным на управляемые взлет и посадку. В начале в дирижаблях использовали водород, но из-за большой взрывоопасности этого газа, в большинстве дирижаблей, построенных после 1960-х годов, начали использовать гелий. Дирижабль также может оснащаться двигателями, а экипажа и/или полезная нагрузка в нем расположены в одной или нескольких "гондолах", подвешенных под баллоном с газом</a:t>
            </a:r>
            <a:r>
              <a:rPr lang="ru-RU" dirty="0" smtClean="0"/>
              <a:t>.</a:t>
            </a:r>
            <a:endParaRPr lang="ru-RU" dirty="0"/>
          </a:p>
        </p:txBody>
      </p:sp>
      <p:pic>
        <p:nvPicPr>
          <p:cNvPr id="154626" name="Picture 2" descr="https://www.pictureboxblue.com/pbb-cont/pbb-up/2020/01/1801_Luftballon_piloted_by_Adler_2013.044_crop.tif.jpg"/>
          <p:cNvPicPr>
            <a:picLocks noChangeAspect="1" noChangeArrowheads="1"/>
          </p:cNvPicPr>
          <p:nvPr/>
        </p:nvPicPr>
        <p:blipFill>
          <a:blip r:embed="rId2" cstate="print"/>
          <a:srcRect/>
          <a:stretch>
            <a:fillRect/>
          </a:stretch>
        </p:blipFill>
        <p:spPr bwMode="auto">
          <a:xfrm>
            <a:off x="269271" y="690664"/>
            <a:ext cx="4168315" cy="3348239"/>
          </a:xfrm>
          <a:prstGeom prst="rect">
            <a:avLst/>
          </a:prstGeom>
          <a:noFill/>
        </p:spPr>
      </p:pic>
      <p:pic>
        <p:nvPicPr>
          <p:cNvPr id="46082" name="Picture 2" descr="Дирижабль."/>
          <p:cNvPicPr>
            <a:picLocks noChangeAspect="1" noChangeArrowheads="1"/>
          </p:cNvPicPr>
          <p:nvPr/>
        </p:nvPicPr>
        <p:blipFill>
          <a:blip r:embed="rId3" cstate="print"/>
          <a:srcRect/>
          <a:stretch>
            <a:fillRect/>
          </a:stretch>
        </p:blipFill>
        <p:spPr bwMode="auto">
          <a:xfrm>
            <a:off x="194553" y="4378426"/>
            <a:ext cx="3988341" cy="18478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7217" y="428017"/>
            <a:ext cx="11582400" cy="838200"/>
          </a:xfrm>
        </p:spPr>
        <p:txBody>
          <a:bodyPr>
            <a:normAutofit fontScale="90000"/>
          </a:bodyPr>
          <a:lstStyle/>
          <a:p>
            <a: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Дирижабль</a:t>
            </a:r>
            <a:b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br>
            <a:endParaRPr lang="ru-RU" dirty="0"/>
          </a:p>
        </p:txBody>
      </p:sp>
      <p:sp>
        <p:nvSpPr>
          <p:cNvPr id="3" name="Содержимое 2"/>
          <p:cNvSpPr>
            <a:spLocks noGrp="1"/>
          </p:cNvSpPr>
          <p:nvPr>
            <p:ph idx="1"/>
          </p:nvPr>
        </p:nvSpPr>
        <p:spPr/>
        <p:txBody>
          <a:bodyPr/>
          <a:lstStyle/>
          <a:p>
            <a:endParaRPr lang="ru-RU" dirty="0"/>
          </a:p>
        </p:txBody>
      </p:sp>
      <p:sp>
        <p:nvSpPr>
          <p:cNvPr id="138242" name="AutoShape 2" descr="https://shareslide.ru/img/tmb/5/446168/e537e0ee899131033ade2774d09ab2b1-800x.jpg"/>
          <p:cNvSpPr>
            <a:spLocks noChangeAspect="1" noChangeArrowheads="1"/>
          </p:cNvSpPr>
          <p:nvPr/>
        </p:nvSpPr>
        <p:spPr bwMode="auto">
          <a:xfrm>
            <a:off x="155575" y="-136525"/>
            <a:ext cx="296863" cy="296863"/>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8244" name="AutoShape 4" descr="https://shareslide.ru/img/tmb/5/446168/e537e0ee899131033ade2774d09ab2b1-800x.jpg"/>
          <p:cNvSpPr>
            <a:spLocks noChangeAspect="1" noChangeArrowheads="1"/>
          </p:cNvSpPr>
          <p:nvPr/>
        </p:nvSpPr>
        <p:spPr bwMode="auto">
          <a:xfrm>
            <a:off x="155575" y="-136525"/>
            <a:ext cx="296863" cy="296863"/>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8246" name="AutoShape 6" descr="https://shareslide.ru/img/tmb/5/446168/e537e0ee899131033ade2774d09ab2b1-800x.jpg"/>
          <p:cNvSpPr>
            <a:spLocks noChangeAspect="1" noChangeArrowheads="1"/>
          </p:cNvSpPr>
          <p:nvPr/>
        </p:nvSpPr>
        <p:spPr bwMode="auto">
          <a:xfrm>
            <a:off x="155575" y="-136525"/>
            <a:ext cx="296863" cy="296863"/>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8248" name="AutoShape 8" descr="https://shareslide.ru/img/tmb/5/446168/e537e0ee899131033ade2774d09ab2b1-800x.jpg"/>
          <p:cNvSpPr>
            <a:spLocks noChangeAspect="1" noChangeArrowheads="1"/>
          </p:cNvSpPr>
          <p:nvPr/>
        </p:nvSpPr>
        <p:spPr bwMode="auto">
          <a:xfrm>
            <a:off x="155575" y="-136525"/>
            <a:ext cx="296863" cy="296863"/>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8250" name="AutoShape 10" descr="https://shareslide.ru/img/tmb/5/446168/e537e0ee899131033ade2774d09ab2b1-800x.jpg"/>
          <p:cNvSpPr>
            <a:spLocks noChangeAspect="1" noChangeArrowheads="1"/>
          </p:cNvSpPr>
          <p:nvPr/>
        </p:nvSpPr>
        <p:spPr bwMode="auto">
          <a:xfrm>
            <a:off x="155575" y="-136525"/>
            <a:ext cx="296863" cy="296863"/>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38251" name="Picture 11" descr="C:\Users\Георгий\Desktop\19289_wz.jpg"/>
          <p:cNvPicPr>
            <a:picLocks noChangeAspect="1" noChangeArrowheads="1"/>
          </p:cNvPicPr>
          <p:nvPr/>
        </p:nvPicPr>
        <p:blipFill>
          <a:blip r:embed="rId2" cstate="print"/>
          <a:srcRect/>
          <a:stretch>
            <a:fillRect/>
          </a:stretch>
        </p:blipFill>
        <p:spPr bwMode="auto">
          <a:xfrm>
            <a:off x="622570" y="1200161"/>
            <a:ext cx="5593405" cy="47414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Прямоугольник 9"/>
          <p:cNvSpPr/>
          <p:nvPr/>
        </p:nvSpPr>
        <p:spPr>
          <a:xfrm>
            <a:off x="3754877" y="6198986"/>
            <a:ext cx="4766553" cy="369332"/>
          </a:xfrm>
          <a:prstGeom prst="rect">
            <a:avLst/>
          </a:prstGeom>
        </p:spPr>
        <p:txBody>
          <a:bodyPr wrap="square">
            <a:spAutoFit/>
          </a:bodyPr>
          <a:lstStyle/>
          <a:p>
            <a:r>
              <a:rPr lang="ru-RU" dirty="0" smtClean="0">
                <a:hlinkClick r:id="rId3"/>
              </a:rPr>
              <a:t>Дирижабль Циолковского</a:t>
            </a:r>
            <a:endParaRPr lang="ru-RU" dirty="0"/>
          </a:p>
        </p:txBody>
      </p:sp>
      <p:pic>
        <p:nvPicPr>
          <p:cNvPr id="138253" name="Picture 13" descr="C:\Users\Георгий\Desktop\609ed22e0fde21127c2c83ecaebcd3c6_2.jpg"/>
          <p:cNvPicPr>
            <a:picLocks noChangeAspect="1" noChangeArrowheads="1"/>
          </p:cNvPicPr>
          <p:nvPr/>
        </p:nvPicPr>
        <p:blipFill>
          <a:blip r:embed="rId4" cstate="print"/>
          <a:srcRect/>
          <a:stretch>
            <a:fillRect/>
          </a:stretch>
        </p:blipFill>
        <p:spPr bwMode="auto">
          <a:xfrm>
            <a:off x="7451389" y="228888"/>
            <a:ext cx="3784058" cy="5871221"/>
          </a:xfrm>
          <a:prstGeom prst="rect">
            <a:avLst/>
          </a:prstGeom>
          <a:noFill/>
        </p:spPr>
      </p:pic>
      <p:sp>
        <p:nvSpPr>
          <p:cNvPr id="13" name="Прямоугольник 12"/>
          <p:cNvSpPr/>
          <p:nvPr/>
        </p:nvSpPr>
        <p:spPr>
          <a:xfrm>
            <a:off x="7286017" y="6198985"/>
            <a:ext cx="4435812" cy="369332"/>
          </a:xfrm>
          <a:prstGeom prst="rect">
            <a:avLst/>
          </a:prstGeom>
        </p:spPr>
        <p:txBody>
          <a:bodyPr wrap="square">
            <a:spAutoFit/>
          </a:bodyPr>
          <a:lstStyle/>
          <a:p>
            <a:r>
              <a:rPr lang="ru-RU" dirty="0" smtClean="0">
                <a:hlinkClick r:id="rId5"/>
              </a:rPr>
              <a:t>Дирижабль гравюра</a:t>
            </a:r>
            <a:endParaRPr lang="ru-RU" dirty="0"/>
          </a:p>
        </p:txBody>
      </p:sp>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a:xfrm>
            <a:off x="406400" y="5359940"/>
            <a:ext cx="11582400" cy="720186"/>
          </a:xfrm>
        </p:spPr>
        <p:txBody>
          <a:bodyPr>
            <a:normAutofit/>
          </a:bodyPr>
          <a:lstStyle/>
          <a:p>
            <a:r>
              <a:rPr lang="es-ES" sz="20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hlinkClick r:id="rId2"/>
              </a:rPr>
              <a:t>Дирижабль Dupuy de Lome, 1872</a:t>
            </a:r>
            <a:endParaRPr lang="ru-RU" sz="20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p:txBody>
      </p:sp>
      <p:pic>
        <p:nvPicPr>
          <p:cNvPr id="145410" name="Picture 2" descr="https://upload.wikimedia.org/wikipedia/commons/thumb/4/4f/DupuyLomeDirigeable.jpg/1280px-DupuyLomeDirigeable.jpg"/>
          <p:cNvPicPr>
            <a:picLocks noChangeAspect="1" noChangeArrowheads="1"/>
          </p:cNvPicPr>
          <p:nvPr/>
        </p:nvPicPr>
        <p:blipFill>
          <a:blip r:embed="rId3" cstate="print"/>
          <a:srcRect/>
          <a:stretch>
            <a:fillRect/>
          </a:stretch>
        </p:blipFill>
        <p:spPr bwMode="auto">
          <a:xfrm>
            <a:off x="369653" y="1246050"/>
            <a:ext cx="5912851" cy="41343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Прямоугольник 4"/>
          <p:cNvSpPr/>
          <p:nvPr/>
        </p:nvSpPr>
        <p:spPr>
          <a:xfrm>
            <a:off x="6634264" y="1859340"/>
            <a:ext cx="5359940" cy="3693319"/>
          </a:xfrm>
          <a:prstGeom prst="rect">
            <a:avLst/>
          </a:prstGeom>
        </p:spPr>
        <p:txBody>
          <a:bodyPr wrap="square">
            <a:spAutoFit/>
          </a:bodyPr>
          <a:lstStyle/>
          <a:p>
            <a:r>
              <a:rPr lang="ru-RU" dirty="0" smtClean="0"/>
              <a:t>  И   над </a:t>
            </a:r>
            <a:r>
              <a:rPr lang="ru-RU" b="1" dirty="0" smtClean="0"/>
              <a:t>дирижаблем</a:t>
            </a:r>
            <a:r>
              <a:rPr lang="ru-RU" dirty="0" smtClean="0"/>
              <a:t> задумался Жак </a:t>
            </a:r>
            <a:r>
              <a:rPr lang="ru-RU" dirty="0" err="1" smtClean="0"/>
              <a:t>Мёнье</a:t>
            </a:r>
            <a:r>
              <a:rPr lang="ru-RU" dirty="0" smtClean="0"/>
              <a:t> – военный инженер и ученый. В1784 году он представил в Парижскую академию свой проект дирижабля. Кстати, французское слово «дирижабль» означает «управляемый».    Управляемость должна осуществляться  с помощью трёх </a:t>
            </a:r>
            <a:r>
              <a:rPr lang="ru-RU" dirty="0" smtClean="0">
                <a:hlinkClick r:id="rId4"/>
              </a:rPr>
              <a:t>пропеллеров</a:t>
            </a:r>
            <a:r>
              <a:rPr lang="ru-RU" dirty="0" smtClean="0"/>
              <a:t>, вращаемых вручную усилиями 80 человек. Изменяя объём газа в аэростате путём использования </a:t>
            </a:r>
            <a:r>
              <a:rPr lang="ru-RU" dirty="0" smtClean="0">
                <a:hlinkClick r:id="rId5"/>
              </a:rPr>
              <a:t>баллонета</a:t>
            </a:r>
            <a:r>
              <a:rPr lang="ru-RU" dirty="0" smtClean="0"/>
              <a:t>, можно было регулировать высоту полёта дирижабля, и поэтому он предложил две оболочки — внешнюю основную и внутреннюю.</a:t>
            </a:r>
            <a:endParaRPr lang="ru-RU" dirty="0"/>
          </a:p>
        </p:txBody>
      </p:sp>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cap="none"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Гибридный дирижабль</a:t>
            </a:r>
            <a:r>
              <a:rPr lang="ru-RU" dirty="0" smtClean="0"/>
              <a:t/>
            </a:r>
            <a:br>
              <a:rPr lang="ru-RU" dirty="0" smtClean="0"/>
            </a:br>
            <a:endParaRPr lang="ru-RU" dirty="0"/>
          </a:p>
        </p:txBody>
      </p:sp>
      <p:sp>
        <p:nvSpPr>
          <p:cNvPr id="3" name="Содержимое 2"/>
          <p:cNvSpPr>
            <a:spLocks noGrp="1"/>
          </p:cNvSpPr>
          <p:nvPr>
            <p:ph idx="1"/>
          </p:nvPr>
        </p:nvSpPr>
        <p:spPr>
          <a:xfrm>
            <a:off x="406401" y="5963055"/>
            <a:ext cx="3601395" cy="583660"/>
          </a:xfrm>
        </p:spPr>
        <p:txBody>
          <a:bodyPr>
            <a:normAutofit/>
          </a:bodyPr>
          <a:lstStyle/>
          <a:p>
            <a:pPr>
              <a:buNone/>
            </a:pPr>
            <a:r>
              <a:rPr lang="ru-RU" sz="1400" b="1" i="1" dirty="0" smtClean="0"/>
              <a:t>Гибридный дирижабль</a:t>
            </a:r>
            <a:endParaRPr lang="ru-RU" sz="1400" dirty="0"/>
          </a:p>
        </p:txBody>
      </p:sp>
      <p:pic>
        <p:nvPicPr>
          <p:cNvPr id="88066" name="Picture 2" descr="Гибридный дирижабль."/>
          <p:cNvPicPr>
            <a:picLocks noChangeAspect="1" noChangeArrowheads="1"/>
          </p:cNvPicPr>
          <p:nvPr/>
        </p:nvPicPr>
        <p:blipFill>
          <a:blip r:embed="rId2" cstate="print"/>
          <a:srcRect/>
          <a:stretch>
            <a:fillRect/>
          </a:stretch>
        </p:blipFill>
        <p:spPr bwMode="auto">
          <a:xfrm>
            <a:off x="236964" y="2587558"/>
            <a:ext cx="3434348" cy="2580667"/>
          </a:xfrm>
          <a:prstGeom prst="rect">
            <a:avLst/>
          </a:prstGeom>
          <a:noFill/>
        </p:spPr>
      </p:pic>
      <p:sp>
        <p:nvSpPr>
          <p:cNvPr id="5" name="Прямоугольник 4"/>
          <p:cNvSpPr/>
          <p:nvPr/>
        </p:nvSpPr>
        <p:spPr>
          <a:xfrm>
            <a:off x="4036980" y="4192621"/>
            <a:ext cx="7694578" cy="2585323"/>
          </a:xfrm>
          <a:prstGeom prst="rect">
            <a:avLst/>
          </a:prstGeom>
        </p:spPr>
        <p:txBody>
          <a:bodyPr wrap="square">
            <a:spAutoFit/>
          </a:bodyPr>
          <a:lstStyle/>
          <a:p>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Гибридный дирижабль представляет собой летательный аппарат, который сочетает в себе характеристики аппарата легче воздуха (т. е. технологии дирижабля) с технологиями летательных аппаратов тяжелее воздуха (либо неподвижное крыло, либо роторный винт). На массовое производство такие конструкции не были поставлены, но на свет появилось несколько пилотируемых и беспилотных прототипов, включая </a:t>
            </a:r>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Lockheed</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Martin</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P-791 - экспериментальный гибридный дирижабль, разработанный </a:t>
            </a:r>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Lockheed</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Martin</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a:t>
            </a:r>
            <a:b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br>
            <a:endParaRPr lang="ru-RU"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88068" name="Picture 4" descr="https://fsd.multiurok.ru/html/2018/04/06/s_5ac6fa1fcf5b5/img19.jpg"/>
          <p:cNvPicPr>
            <a:picLocks noChangeAspect="1" noChangeArrowheads="1"/>
          </p:cNvPicPr>
          <p:nvPr/>
        </p:nvPicPr>
        <p:blipFill>
          <a:blip r:embed="rId3" cstate="print"/>
          <a:srcRect l="4496" t="8489" r="4496" b="5626"/>
          <a:stretch>
            <a:fillRect/>
          </a:stretch>
        </p:blipFill>
        <p:spPr bwMode="auto">
          <a:xfrm>
            <a:off x="6050603" y="340467"/>
            <a:ext cx="5710136" cy="33463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4" descr="https://hdpic.club/uploads/posts/2022-01/1643307766_17-hdpic-club-p-samolet-dlya-detei-na-prozrachnom-fone-28.png"/>
          <p:cNvPicPr>
            <a:picLocks noChangeAspect="1" noChangeArrowheads="1"/>
          </p:cNvPicPr>
          <p:nvPr/>
        </p:nvPicPr>
        <p:blipFill>
          <a:blip r:embed="rId4" cstate="print"/>
          <a:srcRect/>
          <a:stretch>
            <a:fillRect/>
          </a:stretch>
        </p:blipFill>
        <p:spPr bwMode="auto">
          <a:xfrm>
            <a:off x="3917150" y="3025299"/>
            <a:ext cx="1796228" cy="735621"/>
          </a:xfrm>
          <a:prstGeom prst="rect">
            <a:avLst/>
          </a:prstGeom>
          <a:noFill/>
        </p:spPr>
      </p:pic>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73940" y="457200"/>
            <a:ext cx="8914860" cy="838200"/>
          </a:xfrm>
        </p:spPr>
        <p:txBody>
          <a:bodyPr>
            <a:normAutofit fontScale="90000"/>
          </a:bodyPr>
          <a:lstStyle/>
          <a:p>
            <a:r>
              <a:rPr lang="ru-RU" b="1" cap="none"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Кайтун</a:t>
            </a:r>
            <a:r>
              <a:rPr lang="ru-RU" dirty="0" smtClean="0"/>
              <a:t/>
            </a:r>
            <a:br>
              <a:rPr lang="ru-RU" dirty="0" smtClean="0"/>
            </a:br>
            <a:endParaRPr lang="ru-RU" dirty="0"/>
          </a:p>
        </p:txBody>
      </p:sp>
      <p:sp>
        <p:nvSpPr>
          <p:cNvPr id="3" name="Содержимое 2"/>
          <p:cNvSpPr>
            <a:spLocks noGrp="1"/>
          </p:cNvSpPr>
          <p:nvPr>
            <p:ph idx="1"/>
          </p:nvPr>
        </p:nvSpPr>
        <p:spPr>
          <a:xfrm>
            <a:off x="406400" y="3998068"/>
            <a:ext cx="3338749" cy="661481"/>
          </a:xfrm>
        </p:spPr>
        <p:txBody>
          <a:bodyPr>
            <a:normAutofit fontScale="47500" lnSpcReduction="20000"/>
          </a:bodyPr>
          <a:lstStyle/>
          <a:p>
            <a:r>
              <a:rPr lang="ru-RU" i="1" dirty="0" err="1" smtClean="0"/>
              <a:t>Кайтун</a:t>
            </a:r>
            <a:r>
              <a:rPr lang="ru-RU" i="1" dirty="0" smtClean="0"/>
              <a:t> — гибрид воздушного змея и воздушного шара.</a:t>
            </a:r>
            <a:endParaRPr lang="ru-RU" dirty="0"/>
          </a:p>
        </p:txBody>
      </p:sp>
      <p:pic>
        <p:nvPicPr>
          <p:cNvPr id="87042" name="Picture 2" descr="Кайтун — гибрид воздушного змея и воздушного шара."/>
          <p:cNvPicPr>
            <a:picLocks noChangeAspect="1" noChangeArrowheads="1"/>
          </p:cNvPicPr>
          <p:nvPr/>
        </p:nvPicPr>
        <p:blipFill>
          <a:blip r:embed="rId2" cstate="print"/>
          <a:srcRect/>
          <a:stretch>
            <a:fillRect/>
          </a:stretch>
        </p:blipFill>
        <p:spPr bwMode="auto">
          <a:xfrm>
            <a:off x="476655" y="1426698"/>
            <a:ext cx="3155748" cy="24840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Прямоугольник 4"/>
          <p:cNvSpPr/>
          <p:nvPr/>
        </p:nvSpPr>
        <p:spPr>
          <a:xfrm>
            <a:off x="4893012" y="1254868"/>
            <a:ext cx="5865779" cy="2031325"/>
          </a:xfrm>
          <a:prstGeom prst="rect">
            <a:avLst/>
          </a:prstGeom>
        </p:spPr>
        <p:txBody>
          <a:bodyPr wrap="square">
            <a:spAutoFit/>
          </a:bodyPr>
          <a:lstStyle/>
          <a:p>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Кайтун</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 гибрид воздушного змея и воздушного шара. Основным его преимуществом является то, что </a:t>
            </a:r>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кайтун</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может оставаться в достаточно стабильном положении над точкой привязки троса, независимо от силы ветра, в то время как обычные воздушные шары и воздушные змеи менее стабильны.</a:t>
            </a:r>
            <a:b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br>
            <a:endParaRPr lang="ru-RU"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6" name="Picture 2" descr="https://hdpic.club/uploads/posts/2022-01/1643307766_17-hdpic-club-p-samolet-dlya-detei-na-prozrachnom-fone-28.png"/>
          <p:cNvPicPr>
            <a:picLocks noChangeAspect="1" noChangeArrowheads="1"/>
          </p:cNvPicPr>
          <p:nvPr/>
        </p:nvPicPr>
        <p:blipFill>
          <a:blip r:embed="rId3" cstate="print"/>
          <a:srcRect/>
          <a:stretch>
            <a:fillRect/>
          </a:stretch>
        </p:blipFill>
        <p:spPr bwMode="auto">
          <a:xfrm>
            <a:off x="10416780" y="5992238"/>
            <a:ext cx="1529876" cy="626540"/>
          </a:xfrm>
          <a:prstGeom prst="rect">
            <a:avLst/>
          </a:prstGeom>
          <a:noFill/>
        </p:spPr>
      </p:pic>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6400" y="262647"/>
            <a:ext cx="11582400" cy="1032753"/>
          </a:xfrm>
        </p:spPr>
        <p:txBody>
          <a:bodyPr>
            <a:noAutofit/>
          </a:bodyPr>
          <a:lstStyle/>
          <a:p>
            <a:pPr algn="ctr"/>
            <a: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 </a:t>
            </a:r>
            <a:b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br>
            <a: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А может ли самолет летать без двигателя?</a:t>
            </a:r>
            <a:b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br>
            <a: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 ПЛАНЕР </a:t>
            </a:r>
            <a:endParaRPr lang="ru-RU" b="1" cap="none"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endParaRPr>
          </a:p>
        </p:txBody>
      </p:sp>
      <p:sp>
        <p:nvSpPr>
          <p:cNvPr id="3" name="Содержимое 2"/>
          <p:cNvSpPr>
            <a:spLocks noGrp="1"/>
          </p:cNvSpPr>
          <p:nvPr>
            <p:ph idx="1"/>
          </p:nvPr>
        </p:nvSpPr>
        <p:spPr>
          <a:xfrm>
            <a:off x="318851" y="1573619"/>
            <a:ext cx="11582400" cy="4525963"/>
          </a:xfrm>
        </p:spPr>
        <p:txBody>
          <a:bodyPr>
            <a:normAutofit fontScale="85000" lnSpcReduction="20000"/>
          </a:bodyPr>
          <a:lstStyle/>
          <a:p>
            <a:pPr>
              <a:buNone/>
            </a:pPr>
            <a:endParaRPr lang="ru-RU" sz="28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endParaRPr>
          </a:p>
          <a:p>
            <a:pPr>
              <a:buNone/>
            </a:pPr>
            <a:r>
              <a:rPr lang="ru-RU" sz="28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С виду это самолет.</a:t>
            </a:r>
          </a:p>
          <a:p>
            <a:pPr>
              <a:buNone/>
            </a:pPr>
            <a:r>
              <a:rPr lang="ru-RU" sz="28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Крылья есть и есть пилот.</a:t>
            </a:r>
          </a:p>
          <a:p>
            <a:pPr>
              <a:buNone/>
            </a:pPr>
            <a:r>
              <a:rPr lang="ru-RU" sz="28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Хорошо летать умеет, но мотора не имеет.</a:t>
            </a:r>
          </a:p>
          <a:p>
            <a:pPr>
              <a:buNone/>
            </a:pPr>
            <a:endParaRPr lang="ru-RU" sz="20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endParaRPr>
          </a:p>
          <a:p>
            <a:pPr fontAlgn="base">
              <a:buNone/>
            </a:pPr>
            <a:r>
              <a:rPr lang="ru-RU" sz="22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Совместно с развитием аппаратов легче воздуха были предприняты попытки строительства самолетов.</a:t>
            </a:r>
            <a:br>
              <a:rPr lang="ru-RU" sz="22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br>
            <a:r>
              <a:rPr lang="ru-RU" sz="22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В самом начале были конструкции, напоминающие воздушного змея. Он позволял зависать в воздухе, но не позволял лететь и контролировать полет. Вскоре людям и это удалось – был изобретен планер.</a:t>
            </a:r>
          </a:p>
          <a:p>
            <a:pPr>
              <a:buNone/>
            </a:pPr>
            <a:endParaRPr lang="ru-RU" sz="22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endParaRPr>
          </a:p>
          <a:p>
            <a:pPr>
              <a:buNone/>
            </a:pPr>
            <a:endParaRPr lang="ru-RU" sz="22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endParaRPr>
          </a:p>
          <a:p>
            <a:pPr>
              <a:buNone/>
            </a:pPr>
            <a:r>
              <a:rPr lang="ru-RU" sz="2200" b="1"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Планер – это безмоторный летательный аппарат тяжелее воздуха. Если на самолете есть двигатели и воздушные винты, то у планера, так как он безмоторный, подъемная сила создается крылом во время полета.</a:t>
            </a:r>
          </a:p>
          <a:p>
            <a:pPr>
              <a:buNone/>
            </a:pPr>
            <a:endParaRPr lang="ru-RU" sz="22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t> </a:t>
            </a:r>
            <a:r>
              <a:rPr lang="ru-RU" b="1" cap="none"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Ковёр- самолёт  и   Планер</a:t>
            </a:r>
            <a:br>
              <a:rPr lang="ru-RU" b="1" cap="none"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br>
            <a:endParaRPr lang="ru-RU" dirty="0">
              <a:solidFill>
                <a:srgbClr val="002060"/>
              </a:solidFill>
            </a:endParaRPr>
          </a:p>
        </p:txBody>
      </p:sp>
      <p:sp>
        <p:nvSpPr>
          <p:cNvPr id="3" name="Содержимое 2"/>
          <p:cNvSpPr>
            <a:spLocks noGrp="1"/>
          </p:cNvSpPr>
          <p:nvPr>
            <p:ph idx="1"/>
          </p:nvPr>
        </p:nvSpPr>
        <p:spPr>
          <a:xfrm>
            <a:off x="5632314" y="4202349"/>
            <a:ext cx="6356485" cy="1877777"/>
          </a:xfrm>
        </p:spPr>
        <p:txBody>
          <a:bodyPr>
            <a:noAutofit/>
          </a:bodyPr>
          <a:lstStyle/>
          <a:p>
            <a:pPr>
              <a:buNone/>
            </a:pPr>
            <a:r>
              <a:rPr lang="ru-RU" sz="1800"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      Реальность </a:t>
            </a:r>
          </a:p>
          <a:p>
            <a:pPr>
              <a:buNone/>
            </a:pPr>
            <a:r>
              <a:rPr lang="ru-RU" sz="1800"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      </a:t>
            </a:r>
            <a:r>
              <a:rPr lang="ru-RU" sz="18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Планер — летательный аппарат тяжелее воздуха, который поддерживается в полете динамической реакцией воздуха на его несущие поверхности, т.е. он не зависит от двигателя. Таким образом, большинство планеров не имеют двигателя, хотя некоторые </a:t>
            </a:r>
            <a:r>
              <a:rPr lang="ru-RU" sz="1800"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парапланы</a:t>
            </a:r>
            <a:r>
              <a:rPr lang="ru-RU" sz="18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могут быть оснащены ими, чтобы продлить полет в случае необходимости.</a:t>
            </a:r>
            <a:br>
              <a:rPr lang="ru-RU" sz="18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br>
            <a:r>
              <a:rPr lang="ru-RU" sz="18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a:r>
            <a:br>
              <a:rPr lang="ru-RU" sz="18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br>
            <a:endParaRPr lang="ru-RU" sz="18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82946" name="Picture 2" descr="Планер."/>
          <p:cNvPicPr>
            <a:picLocks noChangeAspect="1" noChangeArrowheads="1"/>
          </p:cNvPicPr>
          <p:nvPr/>
        </p:nvPicPr>
        <p:blipFill>
          <a:blip r:embed="rId2" cstate="print"/>
          <a:srcRect/>
          <a:stretch>
            <a:fillRect/>
          </a:stretch>
        </p:blipFill>
        <p:spPr bwMode="auto">
          <a:xfrm>
            <a:off x="515566" y="3784059"/>
            <a:ext cx="4843067" cy="27467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Прямоугольник 4"/>
          <p:cNvSpPr/>
          <p:nvPr/>
        </p:nvSpPr>
        <p:spPr>
          <a:xfrm>
            <a:off x="5778230" y="1887166"/>
            <a:ext cx="6070058" cy="646331"/>
          </a:xfrm>
          <a:prstGeom prst="rect">
            <a:avLst/>
          </a:prstGeom>
        </p:spPr>
        <p:txBody>
          <a:bodyPr wrap="square">
            <a:spAutoFit/>
          </a:bodyPr>
          <a:lstStyle/>
          <a:p>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ru-RU"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Сказка. </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Ковёр-самолёт был построен как </a:t>
            </a:r>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планёр-бесхвостка</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по последнему слову нынешней техники</a:t>
            </a:r>
            <a:endParaRPr lang="ru-RU"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6" name="Содержимое 3" descr="http://www.setwalls.ru/large/201310/63214.jpg">
            <a:hlinkClick r:id="rId3"/>
          </p:cNvPr>
          <p:cNvPicPr>
            <a:picLocks/>
          </p:cNvPicPr>
          <p:nvPr/>
        </p:nvPicPr>
        <p:blipFill>
          <a:blip r:embed="rId4" cstate="print"/>
          <a:srcRect/>
          <a:stretch>
            <a:fillRect/>
          </a:stretch>
        </p:blipFill>
        <p:spPr bwMode="auto">
          <a:xfrm>
            <a:off x="408561" y="963037"/>
            <a:ext cx="5106405" cy="22568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Дельтапланы</a:t>
            </a:r>
            <a:endParaRPr lang="ru-RU" b="1" cap="none"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endParaRPr>
          </a:p>
        </p:txBody>
      </p:sp>
      <p:sp>
        <p:nvSpPr>
          <p:cNvPr id="3" name="Содержимое 2"/>
          <p:cNvSpPr>
            <a:spLocks noGrp="1"/>
          </p:cNvSpPr>
          <p:nvPr>
            <p:ph idx="1"/>
          </p:nvPr>
        </p:nvSpPr>
        <p:spPr>
          <a:xfrm>
            <a:off x="2752928" y="1554163"/>
            <a:ext cx="9235872" cy="4525963"/>
          </a:xfrm>
        </p:spPr>
        <p:txBody>
          <a:bodyPr>
            <a:normAutofit fontScale="55000" lnSpcReduction="20000"/>
          </a:bodyPr>
          <a:lstStyle/>
          <a:p>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Первые прообразы дельтапланов были испытаны немецким пионером авиации </a:t>
            </a:r>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Отто</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Лилиенталем</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погибшим во время одного из полётов в 1896 году. Хотя труды </a:t>
            </a:r>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Лилиенталя</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оказали существенное влияние на развитие авиации в целом, идея сверхлёгких летательных аппаратов была надолго забыта.</a:t>
            </a:r>
          </a:p>
          <a:p>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Дельтаплан — летательный аппарат, представляющий собой три дюралюминиевых трубы, соединённых между собой в передней точке и образующих в горизонтальной плоскости веер, с углом между трубами 90-140 градусов. Между трубами натянуто полотно лёгкой, но плотной и прочной синтетической ткани. Две боковые трубы и задняя кромка ткани образуют при виде сверху почти треугольник. Для сохранения формы основные трубы фиксируются вспомогательными трубами меньшего диаметра и стальными </a:t>
            </a:r>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тросиками</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Пилот в специальной подвеске, первоначально позаимствованной от парашюта, подвешивается на верёвке за центральную трубу в определённое место, вблизи от центра масс аппарата. Руками пилот держится за трапецию — конструкцию из трёх труб, при виде спереди представляющую собой чаще всего треугольник с горизонтальным основанием, фиксируемую в пространстве растяжками — стальными </a:t>
            </a:r>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тросиками</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диаметром в несколько миллиметров.</a:t>
            </a:r>
          </a:p>
          <a:p>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Управление полётом осуществляется пилотом путём перемещения своего тела относительно точки подвески. Взлёт и посадка производятся на собственные</a:t>
            </a:r>
          </a:p>
          <a:p>
            <a:endParaRPr lang="ru-RU"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1026" name="Picture 2" descr="http://olymp.as-club.ru/_pu/17/01130265.jpg"/>
          <p:cNvPicPr>
            <a:picLocks noChangeAspect="1" noChangeArrowheads="1"/>
          </p:cNvPicPr>
          <p:nvPr/>
        </p:nvPicPr>
        <p:blipFill>
          <a:blip r:embed="rId2" cstate="print"/>
          <a:srcRect/>
          <a:stretch>
            <a:fillRect/>
          </a:stretch>
        </p:blipFill>
        <p:spPr bwMode="auto">
          <a:xfrm>
            <a:off x="165303" y="2162277"/>
            <a:ext cx="2381250" cy="1704976"/>
          </a:xfrm>
          <a:prstGeom prst="rect">
            <a:avLst/>
          </a:prstGeom>
          <a:noFill/>
        </p:spPr>
      </p:pic>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Первый полноразмерный самолет</a:t>
            </a:r>
            <a:b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br>
            <a:endParaRPr lang="ru-RU" b="1" cap="none"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endParaRPr lang="ru-RU"/>
          </a:p>
        </p:txBody>
      </p:sp>
      <p:pic>
        <p:nvPicPr>
          <p:cNvPr id="73730" name="Picture 2" descr="Фото"/>
          <p:cNvPicPr>
            <a:picLocks noChangeAspect="1" noChangeArrowheads="1"/>
          </p:cNvPicPr>
          <p:nvPr/>
        </p:nvPicPr>
        <p:blipFill>
          <a:blip r:embed="rId2" cstate="print"/>
          <a:srcRect/>
          <a:stretch>
            <a:fillRect/>
          </a:stretch>
        </p:blipFill>
        <p:spPr bwMode="auto">
          <a:xfrm>
            <a:off x="1160765" y="1178634"/>
            <a:ext cx="9549387" cy="4774694"/>
          </a:xfrm>
          <a:prstGeom prst="rect">
            <a:avLst/>
          </a:prstGeom>
          <a:noFill/>
        </p:spPr>
      </p:pic>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Немного истории…</a:t>
            </a:r>
            <a:endParaRPr lang="ru-RU" b="1" cap="none"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endParaRPr>
          </a:p>
        </p:txBody>
      </p:sp>
      <p:sp>
        <p:nvSpPr>
          <p:cNvPr id="3" name="Содержимое 2"/>
          <p:cNvSpPr>
            <a:spLocks noGrp="1"/>
          </p:cNvSpPr>
          <p:nvPr>
            <p:ph idx="1"/>
          </p:nvPr>
        </p:nvSpPr>
        <p:spPr>
          <a:xfrm>
            <a:off x="406400" y="1342417"/>
            <a:ext cx="11354340" cy="4737709"/>
          </a:xfrm>
        </p:spPr>
        <p:txBody>
          <a:bodyPr>
            <a:normAutofit fontScale="40000" lnSpcReduction="20000"/>
          </a:bodyPr>
          <a:lstStyle/>
          <a:p>
            <a:pPr>
              <a:buNone/>
            </a:pPr>
            <a:r>
              <a:rPr lang="ru-RU" sz="4200" dirty="0" smtClean="0">
                <a:latin typeface="Times New Roman" pitchFamily="18" charset="0"/>
                <a:cs typeface="Times New Roman" pitchFamily="18" charset="0"/>
              </a:rPr>
              <a:t>Британский аристократ </a:t>
            </a:r>
            <a:r>
              <a:rPr lang="ru-RU" sz="4200" b="1" dirty="0" smtClean="0">
                <a:latin typeface="Times New Roman" pitchFamily="18" charset="0"/>
                <a:cs typeface="Times New Roman" pitchFamily="18" charset="0"/>
              </a:rPr>
              <a:t>Джордж </a:t>
            </a:r>
            <a:r>
              <a:rPr lang="ru-RU" sz="4200" b="1" dirty="0" err="1" smtClean="0">
                <a:latin typeface="Times New Roman" pitchFamily="18" charset="0"/>
                <a:cs typeface="Times New Roman" pitchFamily="18" charset="0"/>
              </a:rPr>
              <a:t>Кейли</a:t>
            </a:r>
            <a:r>
              <a:rPr lang="ru-RU" sz="4200" dirty="0" smtClean="0">
                <a:latin typeface="Times New Roman" pitchFamily="18" charset="0"/>
                <a:cs typeface="Times New Roman" pitchFamily="18" charset="0"/>
              </a:rPr>
              <a:t>. В 1799 году  разработал схему планера,  очень напоминавший современный. Машина была снабжена хвостовым оперением, которое должно было обеспечить ее управляемость, а пилот помещался ниже центра масс, что способствовало устойчивости аппарата в воздухе В 1804 году планер </a:t>
            </a:r>
            <a:r>
              <a:rPr lang="ru-RU" sz="4200" dirty="0" err="1" smtClean="0">
                <a:latin typeface="Times New Roman" pitchFamily="18" charset="0"/>
                <a:cs typeface="Times New Roman" pitchFamily="18" charset="0"/>
              </a:rPr>
              <a:t>Кейли</a:t>
            </a:r>
            <a:r>
              <a:rPr lang="ru-RU" sz="4200" dirty="0" smtClean="0">
                <a:latin typeface="Times New Roman" pitchFamily="18" charset="0"/>
                <a:cs typeface="Times New Roman" pitchFamily="18" charset="0"/>
              </a:rPr>
              <a:t> совершил первый полет. В последующие 50 лет изобретательный лорд продолжил работать над теорией полетов, введя в новую науку — аэродинамику — такие термины, как </a:t>
            </a:r>
            <a:r>
              <a:rPr lang="ru-RU" sz="42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«подъемная сила» и «лобовое сопротивление».</a:t>
            </a:r>
            <a:endParaRPr lang="ru-RU" sz="4200" dirty="0" smtClean="0">
              <a:latin typeface="Times New Roman" pitchFamily="18" charset="0"/>
              <a:cs typeface="Times New Roman" pitchFamily="18" charset="0"/>
            </a:endParaRPr>
          </a:p>
          <a:p>
            <a:pPr>
              <a:buNone/>
            </a:pPr>
            <a:r>
              <a:rPr lang="ru-RU" sz="4200" dirty="0" smtClean="0">
                <a:latin typeface="Times New Roman" pitchFamily="18" charset="0"/>
                <a:cs typeface="Times New Roman" pitchFamily="18" charset="0"/>
              </a:rPr>
              <a:t>В своих поисках </a:t>
            </a:r>
            <a:r>
              <a:rPr lang="ru-RU" sz="4200" dirty="0" err="1" smtClean="0">
                <a:latin typeface="Times New Roman" pitchFamily="18" charset="0"/>
                <a:cs typeface="Times New Roman" pitchFamily="18" charset="0"/>
              </a:rPr>
              <a:t>Кейли</a:t>
            </a:r>
            <a:r>
              <a:rPr lang="ru-RU" sz="4200" dirty="0" smtClean="0">
                <a:latin typeface="Times New Roman" pitchFamily="18" charset="0"/>
                <a:cs typeface="Times New Roman" pitchFamily="18" charset="0"/>
              </a:rPr>
              <a:t> вплотную приблизился к идее оснащения летательного аппарата двигателем. В 1849 году он поднял в воздух первую полноценную летающую машину с пороховым двигателем, по одним данным, беспилотную, по другим — с 10-летним пассажиром на борту. В 1848 году соотечественник </a:t>
            </a:r>
            <a:r>
              <a:rPr lang="ru-RU" sz="4200" dirty="0" err="1" smtClean="0">
                <a:latin typeface="Times New Roman" pitchFamily="18" charset="0"/>
                <a:cs typeface="Times New Roman" pitchFamily="18" charset="0"/>
              </a:rPr>
              <a:t>Кейли</a:t>
            </a:r>
            <a:r>
              <a:rPr lang="ru-RU" sz="4200" dirty="0" smtClean="0">
                <a:latin typeface="Times New Roman" pitchFamily="18" charset="0"/>
                <a:cs typeface="Times New Roman" pitchFamily="18" charset="0"/>
              </a:rPr>
              <a:t> </a:t>
            </a:r>
            <a:r>
              <a:rPr lang="ru-RU" sz="4200" b="1" dirty="0" smtClean="0">
                <a:latin typeface="Times New Roman" pitchFamily="18" charset="0"/>
                <a:cs typeface="Times New Roman" pitchFamily="18" charset="0"/>
              </a:rPr>
              <a:t>Джон </a:t>
            </a:r>
            <a:r>
              <a:rPr lang="ru-RU" sz="4200" b="1" dirty="0" err="1" smtClean="0">
                <a:latin typeface="Times New Roman" pitchFamily="18" charset="0"/>
                <a:cs typeface="Times New Roman" pitchFamily="18" charset="0"/>
              </a:rPr>
              <a:t>Стрингфеллоу</a:t>
            </a:r>
            <a:r>
              <a:rPr lang="ru-RU" sz="4200"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 испытал свою машину, оснащенную паровым двигателем</a:t>
            </a:r>
            <a:r>
              <a:rPr lang="ru-RU" sz="4200" dirty="0" smtClean="0">
                <a:latin typeface="Times New Roman" pitchFamily="18" charset="0"/>
                <a:cs typeface="Times New Roman" pitchFamily="18" charset="0"/>
              </a:rPr>
              <a:t>. Эта модель была беспилотной и, сорвавшись с направляющей проволоки, сумела пролететь около 10 м. В 1868 году французский пилот </a:t>
            </a:r>
            <a:r>
              <a:rPr lang="ru-RU" sz="4200" b="1" dirty="0" smtClean="0">
                <a:latin typeface="Times New Roman" pitchFamily="18" charset="0"/>
                <a:cs typeface="Times New Roman" pitchFamily="18" charset="0"/>
              </a:rPr>
              <a:t>Жан-Мари </a:t>
            </a:r>
            <a:r>
              <a:rPr lang="ru-RU" sz="4200" b="1" dirty="0" err="1" smtClean="0">
                <a:latin typeface="Times New Roman" pitchFamily="18" charset="0"/>
                <a:cs typeface="Times New Roman" pitchFamily="18" charset="0"/>
              </a:rPr>
              <a:t>Ле</a:t>
            </a:r>
            <a:r>
              <a:rPr lang="ru-RU" sz="4200" b="1" dirty="0" smtClean="0">
                <a:latin typeface="Times New Roman" pitchFamily="18" charset="0"/>
                <a:cs typeface="Times New Roman" pitchFamily="18" charset="0"/>
              </a:rPr>
              <a:t> Бри</a:t>
            </a:r>
            <a:r>
              <a:rPr lang="ru-RU" sz="4200" dirty="0" smtClean="0">
                <a:latin typeface="Times New Roman" pitchFamily="18" charset="0"/>
                <a:cs typeface="Times New Roman" pitchFamily="18" charset="0"/>
              </a:rPr>
              <a:t> впервые сумел подняться на своем летательном аппарате выше стартовой точки. Его машина называлась «Альбатрос» и приводилась в действие </a:t>
            </a:r>
            <a:r>
              <a:rPr lang="ru-RU" sz="42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с помощью конной тяги. Пилот достиг 100-метровой высоты</a:t>
            </a:r>
            <a:r>
              <a:rPr lang="ru-RU" sz="4200" dirty="0" smtClean="0">
                <a:latin typeface="Times New Roman" pitchFamily="18" charset="0"/>
                <a:cs typeface="Times New Roman" pitchFamily="18" charset="0"/>
              </a:rPr>
              <a:t>, преодолев при этом расстояние в 200 м. В 1874 году соотечественник Жана-Мари </a:t>
            </a:r>
            <a:r>
              <a:rPr lang="ru-RU" sz="4200" dirty="0" err="1" smtClean="0">
                <a:latin typeface="Times New Roman" pitchFamily="18" charset="0"/>
                <a:cs typeface="Times New Roman" pitchFamily="18" charset="0"/>
              </a:rPr>
              <a:t>Ле</a:t>
            </a:r>
            <a:r>
              <a:rPr lang="ru-RU" sz="4200" dirty="0" smtClean="0">
                <a:latin typeface="Times New Roman" pitchFamily="18" charset="0"/>
                <a:cs typeface="Times New Roman" pitchFamily="18" charset="0"/>
              </a:rPr>
              <a:t> Бри </a:t>
            </a:r>
            <a:r>
              <a:rPr lang="ru-RU" sz="4200" b="1" dirty="0" smtClean="0">
                <a:latin typeface="Times New Roman" pitchFamily="18" charset="0"/>
                <a:cs typeface="Times New Roman" pitchFamily="18" charset="0"/>
              </a:rPr>
              <a:t>Феликс </a:t>
            </a:r>
            <a:r>
              <a:rPr lang="ru-RU" sz="4200" b="1" dirty="0" err="1" smtClean="0">
                <a:latin typeface="Times New Roman" pitchFamily="18" charset="0"/>
                <a:cs typeface="Times New Roman" pitchFamily="18" charset="0"/>
              </a:rPr>
              <a:t>дю</a:t>
            </a:r>
            <a:r>
              <a:rPr lang="ru-RU" sz="4200" b="1" dirty="0" smtClean="0">
                <a:latin typeface="Times New Roman" pitchFamily="18" charset="0"/>
                <a:cs typeface="Times New Roman" pitchFamily="18" charset="0"/>
              </a:rPr>
              <a:t> Темпл</a:t>
            </a:r>
            <a:r>
              <a:rPr lang="ru-RU" sz="4200" dirty="0" smtClean="0">
                <a:latin typeface="Times New Roman" pitchFamily="18" charset="0"/>
                <a:cs typeface="Times New Roman" pitchFamily="18" charset="0"/>
              </a:rPr>
              <a:t> построил большой летательный аппарат из алюминия — моноплан. Размах крыла достиг 13 м, а вес конструкции без пилота составил 80 кг. Планер мог стартовать с высокого трамплина и благополучно приземляться.</a:t>
            </a:r>
          </a:p>
          <a:p>
            <a:pPr>
              <a:buNone/>
            </a:pPr>
            <a:r>
              <a:rPr lang="ru-RU" sz="4200" dirty="0" smtClean="0">
                <a:latin typeface="Times New Roman" pitchFamily="18" charset="0"/>
                <a:cs typeface="Times New Roman" pitchFamily="18" charset="0"/>
              </a:rPr>
              <a:t>Таким образом, к 1880-м годам стало ясно, что создание летающей машины тяжелее воздуха, способной преодолевать значительные расстояния над землей, возможно. Оставалось найти для нее подходящий двигатель.</a:t>
            </a:r>
          </a:p>
          <a:p>
            <a:pPr>
              <a:buNone/>
            </a:pP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smtClean="0">
              <a:latin typeface="Times New Roman" pitchFamily="18" charset="0"/>
              <a:cs typeface="Times New Roman" pitchFamily="18" charset="0"/>
            </a:endParaRPr>
          </a:p>
          <a:p>
            <a:pPr>
              <a:buNone/>
            </a:pPr>
            <a:r>
              <a:rPr lang="ru-RU" sz="2000" dirty="0" smtClean="0"/>
              <a:t/>
            </a:r>
            <a:br>
              <a:rPr lang="ru-RU" sz="2000" dirty="0" smtClean="0"/>
            </a:br>
            <a:endParaRPr lang="ru-RU" sz="2000" dirty="0"/>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009" y="457200"/>
            <a:ext cx="11774791" cy="838200"/>
          </a:xfrm>
        </p:spPr>
        <p:txBody>
          <a:bodyPr>
            <a:normAutofit/>
          </a:bodyPr>
          <a:lstStyle/>
          <a:p>
            <a:pPr algn="ctr"/>
            <a:r>
              <a:rPr lang="ru-RU" sz="4000"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Картотека самых первых устройств для полета</a:t>
            </a:r>
            <a:endParaRPr lang="ru-RU" sz="4000" b="1" cap="none"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endParaRPr>
          </a:p>
        </p:txBody>
      </p:sp>
      <p:sp>
        <p:nvSpPr>
          <p:cNvPr id="3" name="Содержимое 2"/>
          <p:cNvSpPr>
            <a:spLocks noGrp="1"/>
          </p:cNvSpPr>
          <p:nvPr>
            <p:ph idx="1"/>
          </p:nvPr>
        </p:nvSpPr>
        <p:spPr>
          <a:xfrm>
            <a:off x="5097294" y="1554163"/>
            <a:ext cx="6891505" cy="4525963"/>
          </a:xfrm>
        </p:spPr>
        <p:txBody>
          <a:bodyPr>
            <a:normAutofit fontScale="92500"/>
          </a:bodyPr>
          <a:lstStyle/>
          <a:p>
            <a:pPr>
              <a:buNone/>
            </a:pP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Люди мечтали летать с древнейших времён. Почти у каждого народа есть мифы и предания, связанные с полётами. Герои могли летать на ковре-самолёте, в ступе с метлой или на крыльях из воска, но факт состоял в том, что они поднимались над землей и переносились в то место, куда им было нужно</a:t>
            </a:r>
            <a:r>
              <a:rPr lang="ru-RU"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a:t>
            </a:r>
          </a:p>
          <a:p>
            <a:endParaRPr lang="ru-RU" dirty="0"/>
          </a:p>
        </p:txBody>
      </p:sp>
      <p:pic>
        <p:nvPicPr>
          <p:cNvPr id="4" name="Picture 2" descr="https://read-ka.cofe.ru/old_images/facts/books/tales.jpg"/>
          <p:cNvPicPr>
            <a:picLocks noChangeAspect="1" noChangeArrowheads="1"/>
          </p:cNvPicPr>
          <p:nvPr/>
        </p:nvPicPr>
        <p:blipFill>
          <a:blip r:embed="rId2" cstate="print"/>
          <a:srcRect/>
          <a:stretch>
            <a:fillRect/>
          </a:stretch>
        </p:blipFill>
        <p:spPr bwMode="auto">
          <a:xfrm>
            <a:off x="710051" y="1254934"/>
            <a:ext cx="3959226" cy="5194505"/>
          </a:xfrm>
          <a:prstGeom prst="rect">
            <a:avLst/>
          </a:prstGeom>
          <a:noFill/>
        </p:spPr>
      </p:pic>
    </p:spTree>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57698" name="Picture 2" descr="https://cf.ppt-online.org/files/slide/l/LqDCFmPpTnOJoUM8H340chGRB9ky25iVujSErQ/slide-5.jpg"/>
          <p:cNvPicPr>
            <a:picLocks noChangeAspect="1" noChangeArrowheads="1"/>
          </p:cNvPicPr>
          <p:nvPr/>
        </p:nvPicPr>
        <p:blipFill>
          <a:blip r:embed="rId2" cstate="print"/>
          <a:srcRect/>
          <a:stretch>
            <a:fillRect/>
          </a:stretch>
        </p:blipFill>
        <p:spPr bwMode="auto">
          <a:xfrm>
            <a:off x="0" y="0"/>
            <a:ext cx="12072026" cy="6721813"/>
          </a:xfrm>
          <a:prstGeom prst="rect">
            <a:avLst/>
          </a:prstGeom>
          <a:noFill/>
        </p:spPr>
      </p:pic>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15_1[1]"/>
          <p:cNvPicPr>
            <a:picLocks noGrp="1" noChangeAspect="1" noChangeArrowheads="1"/>
          </p:cNvPicPr>
          <p:nvPr>
            <p:ph idx="1"/>
          </p:nvPr>
        </p:nvPicPr>
        <p:blipFill>
          <a:blip r:embed="rId2" cstate="print"/>
          <a:srcRect/>
          <a:stretch>
            <a:fillRect/>
          </a:stretch>
        </p:blipFill>
        <p:spPr bwMode="auto">
          <a:xfrm>
            <a:off x="431371" y="1484784"/>
            <a:ext cx="5184576" cy="4824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13" descr="W[1]"/>
          <p:cNvPicPr>
            <a:picLocks noChangeAspect="1" noChangeArrowheads="1"/>
          </p:cNvPicPr>
          <p:nvPr/>
        </p:nvPicPr>
        <p:blipFill>
          <a:blip r:embed="rId3" cstate="print"/>
          <a:srcRect/>
          <a:stretch>
            <a:fillRect/>
          </a:stretch>
        </p:blipFill>
        <p:spPr bwMode="auto">
          <a:xfrm>
            <a:off x="5327915" y="1340768"/>
            <a:ext cx="6624736" cy="5040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8"/>
          <p:cNvSpPr>
            <a:spLocks noGrp="1" noChangeArrowheads="1"/>
          </p:cNvSpPr>
          <p:nvPr>
            <p:ph type="title"/>
          </p:nvPr>
        </p:nvSpPr>
        <p:spPr bwMode="auto">
          <a:xfrm>
            <a:off x="527382" y="229905"/>
            <a:ext cx="11425269" cy="646331"/>
          </a:xfrm>
          <a:prstGeom prst="rect">
            <a:avLst/>
          </a:prstGeom>
          <a:solidFill>
            <a:schemeClr val="bg1"/>
          </a:solidFill>
          <a:ln>
            <a:headEnd/>
            <a:tailEnd/>
          </a:ln>
        </p:spPr>
        <p:style>
          <a:lnRef idx="0">
            <a:schemeClr val="accent6"/>
          </a:lnRef>
          <a:fillRef idx="3">
            <a:schemeClr val="accent6"/>
          </a:fillRef>
          <a:effectRef idx="3">
            <a:schemeClr val="accent6"/>
          </a:effectRef>
          <a:fontRef idx="minor">
            <a:schemeClr val="lt1"/>
          </a:fontRef>
        </p:style>
        <p:txBody>
          <a:bodyPr wrap="square">
            <a:spAutoFit/>
          </a:bodyPr>
          <a:lstStyle/>
          <a:p>
            <a:r>
              <a:rPr lang="ru-RU" sz="3600" b="1" cap="none" dirty="0" err="1">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Орвилл</a:t>
            </a:r>
            <a:r>
              <a:rPr lang="ru-RU" sz="3600" b="1" cap="none"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 и </a:t>
            </a:r>
            <a:r>
              <a:rPr lang="ru-RU" sz="3600" b="1" cap="none" dirty="0" err="1">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Уилбер</a:t>
            </a:r>
            <a:r>
              <a:rPr lang="ru-RU" sz="3600" b="1" cap="none"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 </a:t>
            </a:r>
            <a:r>
              <a:rPr lang="ru-RU" sz="3600"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Райт.     Аэроплан.</a:t>
            </a:r>
            <a:endParaRPr lang="ru-RU" sz="3600" b="1" cap="none"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39" presetClass="entr" presetSubtype="0" accel="10000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childTnLst>
                                </p:cTn>
                              </p:par>
                              <p:par>
                                <p:cTn id="18" presetID="39" presetClass="entr" presetSubtype="0" accel="10000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74754" name="Picture 2" descr="https://oyla.xyz/uploads/oylaarticle/aviationimg3-f0b5a05fa1.jpg"/>
          <p:cNvPicPr>
            <a:picLocks noChangeAspect="1" noChangeArrowheads="1"/>
          </p:cNvPicPr>
          <p:nvPr/>
        </p:nvPicPr>
        <p:blipFill>
          <a:blip r:embed="rId2" cstate="print"/>
          <a:srcRect/>
          <a:stretch>
            <a:fillRect/>
          </a:stretch>
        </p:blipFill>
        <p:spPr bwMode="auto">
          <a:xfrm>
            <a:off x="184826" y="204281"/>
            <a:ext cx="11712101" cy="6488349"/>
          </a:xfrm>
          <a:prstGeom prst="rect">
            <a:avLst/>
          </a:prstGeom>
          <a:noFill/>
        </p:spPr>
      </p:pic>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Беспилотный первенец братьев Райт</a:t>
            </a:r>
            <a:endParaRPr lang="ru-RU" b="1" cap="none"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endParaRPr>
          </a:p>
        </p:txBody>
      </p:sp>
      <p:sp>
        <p:nvSpPr>
          <p:cNvPr id="3" name="Содержимое 2"/>
          <p:cNvSpPr>
            <a:spLocks noGrp="1"/>
          </p:cNvSpPr>
          <p:nvPr>
            <p:ph idx="1"/>
          </p:nvPr>
        </p:nvSpPr>
        <p:spPr>
          <a:xfrm>
            <a:off x="6507804" y="1554163"/>
            <a:ext cx="5480996" cy="4525963"/>
          </a:xfrm>
        </p:spPr>
        <p:txBody>
          <a:bodyPr>
            <a:normAutofit/>
          </a:bodyPr>
          <a:lstStyle/>
          <a:p>
            <a:pPr>
              <a:buNone/>
            </a:pPr>
            <a:r>
              <a:rPr lang="ru-RU" dirty="0" smtClean="0"/>
              <a:t>    </a:t>
            </a:r>
            <a:r>
              <a:rPr lang="ru-RU" sz="22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Беспилотный первенец братьев Райт напоминал что-то среднее между планером и воздушным змеем, поскольку удерживался над поверхностью земли с помощью тросов. Всего в сентябре-октябре 1902 года </a:t>
            </a:r>
            <a:r>
              <a:rPr lang="ru-RU" sz="2200"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Вильбур</a:t>
            </a:r>
            <a:r>
              <a:rPr lang="ru-RU" sz="22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и </a:t>
            </a:r>
            <a:r>
              <a:rPr lang="ru-RU" sz="2200"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Орвил</a:t>
            </a:r>
            <a:r>
              <a:rPr lang="ru-RU" sz="22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более тысячи раз поднимались в небо, постоянно совершенствуя своё детище</a:t>
            </a:r>
            <a:br>
              <a:rPr lang="ru-RU" sz="22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br>
            <a:r>
              <a:rPr lang="ru-RU" dirty="0" smtClean="0"/>
              <a:t/>
            </a:r>
            <a:br>
              <a:rPr lang="ru-RU" dirty="0" smtClean="0"/>
            </a:br>
            <a:endParaRPr lang="ru-RU" dirty="0"/>
          </a:p>
        </p:txBody>
      </p:sp>
      <p:pic>
        <p:nvPicPr>
          <p:cNvPr id="1026" name="Picture 2" descr="Первый планер братьев Райт"/>
          <p:cNvPicPr>
            <a:picLocks noChangeAspect="1" noChangeArrowheads="1"/>
          </p:cNvPicPr>
          <p:nvPr/>
        </p:nvPicPr>
        <p:blipFill>
          <a:blip r:embed="rId2" cstate="print"/>
          <a:srcRect/>
          <a:stretch>
            <a:fillRect/>
          </a:stretch>
        </p:blipFill>
        <p:spPr bwMode="auto">
          <a:xfrm>
            <a:off x="311218" y="1788619"/>
            <a:ext cx="6002033" cy="3746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sz="3200" b="1" cap="none"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Немного истории </a:t>
            </a:r>
            <a:br>
              <a:rPr lang="ru-RU" sz="3200" b="1" cap="none"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br>
            <a:r>
              <a:rPr lang="ru-RU" sz="3100"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rPr>
              <a:t>Дата рождения отечественного авиамоделизма — 2 января 1910 г. В этот день состоялись первые состязания летающих моделей</a:t>
            </a:r>
            <a: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rPr>
              <a:t> </a:t>
            </a:r>
            <a:endParaRPr lang="ru-RU" b="1" cap="none"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endParaRPr>
          </a:p>
        </p:txBody>
      </p:sp>
      <p:pic>
        <p:nvPicPr>
          <p:cNvPr id="4" name="image7.png"/>
          <p:cNvPicPr/>
          <p:nvPr/>
        </p:nvPicPr>
        <p:blipFill>
          <a:blip r:embed="rId2" cstate="print"/>
          <a:stretch>
            <a:fillRect/>
          </a:stretch>
        </p:blipFill>
        <p:spPr>
          <a:xfrm>
            <a:off x="954419" y="1767043"/>
            <a:ext cx="2481580" cy="27597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image8.jpeg"/>
          <p:cNvPicPr>
            <a:picLocks noGrp="1"/>
          </p:cNvPicPr>
          <p:nvPr>
            <p:ph idx="1"/>
          </p:nvPr>
        </p:nvPicPr>
        <p:blipFill>
          <a:blip r:embed="rId3" cstate="print"/>
          <a:stretch>
            <a:fillRect/>
          </a:stretch>
        </p:blipFill>
        <p:spPr>
          <a:xfrm>
            <a:off x="6653720" y="1585607"/>
            <a:ext cx="2256817" cy="304490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Прямоугольник 5"/>
          <p:cNvSpPr/>
          <p:nvPr/>
        </p:nvSpPr>
        <p:spPr>
          <a:xfrm>
            <a:off x="690664" y="4721660"/>
            <a:ext cx="3949430" cy="1200329"/>
          </a:xfrm>
          <a:prstGeom prst="rect">
            <a:avLst/>
          </a:prstGeom>
        </p:spPr>
        <p:txBody>
          <a:bodyPr wrap="square">
            <a:spAutoFit/>
          </a:bodyPr>
          <a:lstStyle/>
          <a:p>
            <a:r>
              <a:rPr lang="ru-RU" dirty="0" smtClean="0"/>
              <a:t>ЖУКОВСКИЙ НИКОЛАЙ ЕГОРОВИЧ  </a:t>
            </a:r>
          </a:p>
          <a:p>
            <a:r>
              <a:rPr lang="ru-RU" dirty="0" smtClean="0"/>
              <a:t>русский ученый - основоположник современной </a:t>
            </a:r>
            <a:r>
              <a:rPr lang="ru-RU" dirty="0" err="1" smtClean="0"/>
              <a:t>гидроаэродинамики</a:t>
            </a:r>
            <a:r>
              <a:rPr lang="ru-RU" dirty="0" smtClean="0"/>
              <a:t>. </a:t>
            </a:r>
            <a:endParaRPr lang="ru-RU" dirty="0"/>
          </a:p>
        </p:txBody>
      </p:sp>
      <p:sp>
        <p:nvSpPr>
          <p:cNvPr id="7" name="Прямоугольник 6"/>
          <p:cNvSpPr/>
          <p:nvPr/>
        </p:nvSpPr>
        <p:spPr>
          <a:xfrm>
            <a:off x="5846322" y="4731389"/>
            <a:ext cx="5564222" cy="646331"/>
          </a:xfrm>
          <a:prstGeom prst="rect">
            <a:avLst/>
          </a:prstGeom>
        </p:spPr>
        <p:txBody>
          <a:bodyPr wrap="square">
            <a:spAutoFit/>
          </a:bodyPr>
          <a:lstStyle/>
          <a:p>
            <a:r>
              <a:rPr lang="ru-RU" dirty="0" smtClean="0"/>
              <a:t>ЦИОЛКОВСКИЙ КОНСТАНТИН ЭДУАРДОВИЧ</a:t>
            </a:r>
          </a:p>
          <a:p>
            <a:endParaRPr lang="ru-RU" dirty="0"/>
          </a:p>
        </p:txBody>
      </p:sp>
      <p:sp>
        <p:nvSpPr>
          <p:cNvPr id="8" name="Прямоугольник 7"/>
          <p:cNvSpPr/>
          <p:nvPr/>
        </p:nvSpPr>
        <p:spPr>
          <a:xfrm>
            <a:off x="5778230" y="5145933"/>
            <a:ext cx="5719864" cy="1200329"/>
          </a:xfrm>
          <a:prstGeom prst="rect">
            <a:avLst/>
          </a:prstGeom>
        </p:spPr>
        <p:txBody>
          <a:bodyPr wrap="square">
            <a:spAutoFit/>
          </a:bodyPr>
          <a:lstStyle/>
          <a:p>
            <a:r>
              <a:rPr lang="ru-RU" dirty="0" smtClean="0"/>
              <a:t>Содействовал распространению авиамоделизма К. Э. Циолковский, строивший и запускавший со своими учениками тепловые шары и воздушные змеи.</a:t>
            </a:r>
            <a:endParaRPr lang="ru-RU" dirty="0"/>
          </a:p>
        </p:txBody>
      </p:sp>
    </p:spTree>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55650" name="Picture 2" descr="https://cf3.ppt-online.org/files3/slide/6/6hgRX8BMozjWiexF0UvCDJVIbEHOy9Aflwusad/slide-7.jpg"/>
          <p:cNvPicPr>
            <a:picLocks noChangeAspect="1" noChangeArrowheads="1"/>
          </p:cNvPicPr>
          <p:nvPr/>
        </p:nvPicPr>
        <p:blipFill>
          <a:blip r:embed="rId2" cstate="print"/>
          <a:srcRect/>
          <a:stretch>
            <a:fillRect/>
          </a:stretch>
        </p:blipFill>
        <p:spPr bwMode="auto">
          <a:xfrm>
            <a:off x="145916" y="145915"/>
            <a:ext cx="11906654" cy="6575897"/>
          </a:xfrm>
          <a:prstGeom prst="rect">
            <a:avLst/>
          </a:prstGeom>
          <a:noFill/>
        </p:spPr>
      </p:pic>
    </p:spTree>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1488332" y="5787957"/>
            <a:ext cx="9474740" cy="856033"/>
          </a:xfrm>
        </p:spPr>
        <p:txBody>
          <a:bodyPr>
            <a:normAutofit/>
          </a:bodyPr>
          <a:lstStyle/>
          <a:p>
            <a:pPr>
              <a:buNone/>
            </a:pP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Большой макет межпланетной ракеты</a:t>
            </a:r>
            <a:endParaRPr lang="ru-RU"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160772" name="Picture 4" descr="https://otrip.ru/img/muzej-kosmonavtiki-kaluga-11-04-2010/8538s_2.jpg"/>
          <p:cNvPicPr>
            <a:picLocks noChangeAspect="1" noChangeArrowheads="1"/>
          </p:cNvPicPr>
          <p:nvPr/>
        </p:nvPicPr>
        <p:blipFill>
          <a:blip r:embed="rId2" cstate="print"/>
          <a:srcRect/>
          <a:stretch>
            <a:fillRect/>
          </a:stretch>
        </p:blipFill>
        <p:spPr bwMode="auto">
          <a:xfrm>
            <a:off x="1964989" y="372787"/>
            <a:ext cx="7966953" cy="5297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0552" y="457200"/>
            <a:ext cx="9508247" cy="838200"/>
          </a:xfrm>
        </p:spPr>
        <p:txBody>
          <a:bodyPr>
            <a:normAutofit fontScale="90000"/>
          </a:bodyPr>
          <a:lstStyle/>
          <a:p>
            <a:r>
              <a:rPr lang="ru-RU" b="1" cap="none"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Ковёр-самолёт и Биплан</a:t>
            </a:r>
            <a:br>
              <a:rPr lang="ru-RU" b="1" cap="none"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br>
            <a:endParaRPr lang="ru-RU" b="1" cap="none"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3" name="Содержимое 2"/>
          <p:cNvSpPr>
            <a:spLocks noGrp="1"/>
          </p:cNvSpPr>
          <p:nvPr>
            <p:ph idx="1"/>
          </p:nvPr>
        </p:nvSpPr>
        <p:spPr>
          <a:xfrm>
            <a:off x="165371" y="5982511"/>
            <a:ext cx="4221804" cy="739301"/>
          </a:xfrm>
        </p:spPr>
        <p:txBody>
          <a:bodyPr>
            <a:normAutofit fontScale="47500" lnSpcReduction="20000"/>
          </a:bodyPr>
          <a:lstStyle/>
          <a:p>
            <a:pPr>
              <a:buNone/>
            </a:pPr>
            <a:r>
              <a:rPr lang="ru-RU" b="1" i="1" dirty="0" smtClean="0"/>
              <a:t>Биплан — самолет с неподвижными крыльями.</a:t>
            </a:r>
            <a:r>
              <a:rPr lang="ru-RU" dirty="0" smtClean="0"/>
              <a:t/>
            </a:r>
            <a:br>
              <a:rPr lang="ru-RU" dirty="0" smtClean="0"/>
            </a:br>
            <a:endParaRPr lang="ru-RU" dirty="0"/>
          </a:p>
        </p:txBody>
      </p:sp>
      <p:pic>
        <p:nvPicPr>
          <p:cNvPr id="83970" name="Picture 2" descr="Биплан — самолет с неподвижными крыльями."/>
          <p:cNvPicPr>
            <a:picLocks noChangeAspect="1" noChangeArrowheads="1"/>
          </p:cNvPicPr>
          <p:nvPr/>
        </p:nvPicPr>
        <p:blipFill>
          <a:blip r:embed="rId2" cstate="print"/>
          <a:srcRect/>
          <a:stretch>
            <a:fillRect/>
          </a:stretch>
        </p:blipFill>
        <p:spPr bwMode="auto">
          <a:xfrm>
            <a:off x="437743" y="3443652"/>
            <a:ext cx="3360027" cy="2424020"/>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4046706" y="4241259"/>
            <a:ext cx="7889132" cy="2308324"/>
          </a:xfrm>
          <a:prstGeom prst="rect">
            <a:avLst/>
          </a:prstGeom>
        </p:spPr>
        <p:txBody>
          <a:bodyPr wrap="square">
            <a:spAutoFit/>
          </a:bodyPr>
          <a:lstStyle/>
          <a:p>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ru-RU" b="1"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Реальность.</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Биплан — самолет с двумя неподвижными крыльями, которые расположены друг над другом. Бипланы имеют ряд преимуществ по сравнению с обычными конструкциями крыла (монопланами): они позволяют добиться большей площади крыльев и подъемной силы при меньшем размахе крыла. Биплан братьев Райт в 1903 году стал первым успешно поднявшимся в воздух самолетом.</a:t>
            </a:r>
            <a:b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br>
            <a:r>
              <a:rPr lang="ru-RU" dirty="0" smtClean="0"/>
              <a:t/>
            </a:r>
            <a:br>
              <a:rPr lang="ru-RU" dirty="0" smtClean="0"/>
            </a:br>
            <a:endParaRPr lang="ru-RU" dirty="0"/>
          </a:p>
        </p:txBody>
      </p:sp>
      <p:pic>
        <p:nvPicPr>
          <p:cNvPr id="83972" name="Picture 4" descr="https://i.pinimg.com/originals/b7/a1/3e/b7a13ed5306b4751e4720e2e0df59b1e.gif"/>
          <p:cNvPicPr>
            <a:picLocks noChangeAspect="1" noChangeArrowheads="1" noCrop="1"/>
          </p:cNvPicPr>
          <p:nvPr/>
        </p:nvPicPr>
        <p:blipFill>
          <a:blip r:embed="rId3" cstate="print"/>
          <a:srcRect/>
          <a:stretch>
            <a:fillRect/>
          </a:stretch>
        </p:blipFill>
        <p:spPr bwMode="auto">
          <a:xfrm>
            <a:off x="692787" y="1132935"/>
            <a:ext cx="2445125" cy="1863185"/>
          </a:xfrm>
          <a:prstGeom prst="rect">
            <a:avLst/>
          </a:prstGeom>
          <a:noFill/>
        </p:spPr>
      </p:pic>
      <p:sp>
        <p:nvSpPr>
          <p:cNvPr id="83976" name="AutoShape 8" descr="https://theslide.ru/img/tmb/2/190779/e766647f3645849e04b93df227e15821-800x.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83978" name="AutoShape 10" descr="https://theslide.ru/img/tmb/2/190779/e766647f3645849e04b93df227e15821-800x.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83980" name="AutoShape 12" descr="https://theslide.ru/img/tmb/2/190779/e766647f3645849e04b93df227e15821-800x.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83982" name="AutoShape 14" descr="https://theslide.ru/img/tmb/2/190779/e766647f3645849e04b93df227e15821-800x.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83984" name="Picture 16" descr="https://cdn.gdz4you.com/files/slides/eb6/15206f0966a7559f0c39188f0f371540.jpeg"/>
          <p:cNvPicPr>
            <a:picLocks noChangeAspect="1" noChangeArrowheads="1"/>
          </p:cNvPicPr>
          <p:nvPr/>
        </p:nvPicPr>
        <p:blipFill>
          <a:blip r:embed="rId4" cstate="print"/>
          <a:srcRect l="8752" t="30988" r="9739" b="3532"/>
          <a:stretch>
            <a:fillRect/>
          </a:stretch>
        </p:blipFill>
        <p:spPr bwMode="auto">
          <a:xfrm>
            <a:off x="5671227" y="1605062"/>
            <a:ext cx="3891063" cy="2344366"/>
          </a:xfrm>
          <a:prstGeom prst="rect">
            <a:avLst/>
          </a:prstGeom>
          <a:ln>
            <a:noFill/>
          </a:ln>
          <a:effectLst>
            <a:outerShdw blurRad="292100" dist="139700" dir="2700000" algn="tl" rotWithShape="0">
              <a:srgbClr val="333333">
                <a:alpha val="65000"/>
              </a:srgbClr>
            </a:outerShdw>
          </a:effectLst>
        </p:spPr>
      </p:pic>
      <p:sp>
        <p:nvSpPr>
          <p:cNvPr id="13" name="Прямоугольник 12"/>
          <p:cNvSpPr/>
          <p:nvPr/>
        </p:nvSpPr>
        <p:spPr>
          <a:xfrm>
            <a:off x="5739318" y="1108953"/>
            <a:ext cx="2850205" cy="369332"/>
          </a:xfrm>
          <a:prstGeom prst="rect">
            <a:avLst/>
          </a:prstGeom>
        </p:spPr>
        <p:txBody>
          <a:bodyPr wrap="square">
            <a:spAutoFit/>
          </a:bodyPr>
          <a:lstStyle/>
          <a:p>
            <a:r>
              <a:rPr lang="ru-RU" b="1"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Миф</a:t>
            </a:r>
            <a:endParaRPr lang="ru-RU" dirty="0"/>
          </a:p>
        </p:txBody>
      </p:sp>
    </p:spTree>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dirty="0" smtClean="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rPr>
              <a:t/>
            </a:r>
            <a:br>
              <a:rPr lang="ru-RU" b="1" dirty="0" smtClean="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rPr>
            </a:br>
            <a:endParaRPr lang="ru-RU" b="1" dirty="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endParaRPr>
          </a:p>
        </p:txBody>
      </p:sp>
      <p:graphicFrame>
        <p:nvGraphicFramePr>
          <p:cNvPr id="5" name="Содержимое 4"/>
          <p:cNvGraphicFramePr>
            <a:graphicFrameLocks noGrp="1"/>
          </p:cNvGraphicFramePr>
          <p:nvPr>
            <p:ph idx="1"/>
            <p:extLst>
              <p:ext uri="{D42A27DB-BD31-4B8C-83A1-F6EECF244321}">
                <p14:modId xmlns:p14="http://schemas.microsoft.com/office/powerpoint/2010/main" xmlns="" val="346689290"/>
              </p:ext>
            </p:extLst>
          </p:nvPr>
        </p:nvGraphicFramePr>
        <p:xfrm>
          <a:off x="307081" y="2799638"/>
          <a:ext cx="11515465" cy="3755524"/>
        </p:xfrm>
        <a:graphic>
          <a:graphicData uri="http://schemas.openxmlformats.org/drawingml/2006/table">
            <a:tbl>
              <a:tblPr firstRow="1" bandRow="1">
                <a:tableStyleId>{5C22544A-7EE6-4342-B048-85BDC9FD1C3A}</a:tableStyleId>
              </a:tblPr>
              <a:tblGrid>
                <a:gridCol w="2303093">
                  <a:extLst>
                    <a:ext uri="{9D8B030D-6E8A-4147-A177-3AD203B41FA5}">
                      <a16:colId xmlns:a16="http://schemas.microsoft.com/office/drawing/2014/main" xmlns="" val="20000"/>
                    </a:ext>
                  </a:extLst>
                </a:gridCol>
                <a:gridCol w="1915644">
                  <a:extLst>
                    <a:ext uri="{9D8B030D-6E8A-4147-A177-3AD203B41FA5}">
                      <a16:colId xmlns:a16="http://schemas.microsoft.com/office/drawing/2014/main" xmlns="" val="20001"/>
                    </a:ext>
                  </a:extLst>
                </a:gridCol>
                <a:gridCol w="2690542">
                  <a:extLst>
                    <a:ext uri="{9D8B030D-6E8A-4147-A177-3AD203B41FA5}">
                      <a16:colId xmlns:a16="http://schemas.microsoft.com/office/drawing/2014/main" xmlns="" val="20002"/>
                    </a:ext>
                  </a:extLst>
                </a:gridCol>
                <a:gridCol w="2303093">
                  <a:extLst>
                    <a:ext uri="{9D8B030D-6E8A-4147-A177-3AD203B41FA5}">
                      <a16:colId xmlns:a16="http://schemas.microsoft.com/office/drawing/2014/main" xmlns="" val="20003"/>
                    </a:ext>
                  </a:extLst>
                </a:gridCol>
                <a:gridCol w="2303093">
                  <a:extLst>
                    <a:ext uri="{9D8B030D-6E8A-4147-A177-3AD203B41FA5}">
                      <a16:colId xmlns:a16="http://schemas.microsoft.com/office/drawing/2014/main" xmlns="" val="20004"/>
                    </a:ext>
                  </a:extLst>
                </a:gridCol>
              </a:tblGrid>
              <a:tr h="1592852">
                <a:tc>
                  <a:txBody>
                    <a:bodyPr/>
                    <a:lstStyle/>
                    <a:p>
                      <a:r>
                        <a:rPr lang="ru-RU" dirty="0" smtClean="0"/>
                        <a:t>Герой</a:t>
                      </a:r>
                    </a:p>
                    <a:p>
                      <a:r>
                        <a:rPr lang="ru-RU" dirty="0" smtClean="0"/>
                        <a:t>Где проживает</a:t>
                      </a:r>
                    </a:p>
                    <a:p>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800" kern="1200" dirty="0" smtClean="0">
                          <a:solidFill>
                            <a:schemeClr val="bg1"/>
                          </a:solidFill>
                          <a:latin typeface="+mn-lt"/>
                          <a:ea typeface="+mn-ea"/>
                          <a:cs typeface="+mn-cs"/>
                        </a:rPr>
                        <a:t>Устройства для полета </a:t>
                      </a:r>
                      <a:endParaRPr lang="ru-RU" dirty="0" smtClean="0">
                        <a:solidFill>
                          <a:schemeClr val="bg1"/>
                        </a:solidFill>
                      </a:endParaRPr>
                    </a:p>
                    <a:p>
                      <a:endParaRPr lang="ru-RU" dirty="0" smtClean="0"/>
                    </a:p>
                    <a:p>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Куда  совершает  полёт Цель</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a:p>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Результат полёта</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Что наблюдал</a:t>
                      </a:r>
                    </a:p>
                    <a:p>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white"/>
                          </a:solidFill>
                          <a:effectLst/>
                          <a:uLnTx/>
                          <a:uFillTx/>
                          <a:latin typeface="+mn-lt"/>
                          <a:ea typeface="+mn-ea"/>
                          <a:cs typeface="+mn-cs"/>
                        </a:rPr>
                        <a:t>Сравнение устройств мифа </a:t>
                      </a:r>
                    </a:p>
                    <a:p>
                      <a:endParaRPr lang="ru-RU" dirty="0"/>
                    </a:p>
                  </a:txBody>
                  <a:tcPr/>
                </a:tc>
                <a:extLst>
                  <a:ext uri="{0D108BD9-81ED-4DB2-BD59-A6C34878D82A}">
                    <a16:rowId xmlns:a16="http://schemas.microsoft.com/office/drawing/2014/main" xmlns="" val="10000"/>
                  </a:ext>
                </a:extLst>
              </a:tr>
              <a:tr h="1758928">
                <a:tc>
                  <a:txBody>
                    <a:bodyPr/>
                    <a:lstStyle/>
                    <a:p>
                      <a:r>
                        <a:rPr lang="ru-RU" b="1" dirty="0" smtClean="0">
                          <a:solidFill>
                            <a:srgbClr val="7030A0"/>
                          </a:solidFill>
                          <a:latin typeface="Times New Roman" pitchFamily="18" charset="0"/>
                          <a:cs typeface="Times New Roman" pitchFamily="18" charset="0"/>
                        </a:rPr>
                        <a:t>Иван</a:t>
                      </a:r>
                      <a:r>
                        <a:rPr lang="ru-RU" b="1" baseline="0" dirty="0" smtClean="0">
                          <a:solidFill>
                            <a:srgbClr val="7030A0"/>
                          </a:solidFill>
                          <a:latin typeface="Times New Roman" pitchFamily="18" charset="0"/>
                          <a:cs typeface="Times New Roman" pitchFamily="18" charset="0"/>
                        </a:rPr>
                        <a:t> –царевич</a:t>
                      </a:r>
                      <a:endParaRPr lang="ru-RU" b="1" dirty="0">
                        <a:solidFill>
                          <a:srgbClr val="7030A0"/>
                        </a:solidFill>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b="1" dirty="0" smtClean="0">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latin typeface="Times New Roman" pitchFamily="18" charset="0"/>
                          <a:cs typeface="Times New Roman" pitchFamily="18" charset="0"/>
                        </a:rPr>
                        <a:t>Ковёр-самолёт</a:t>
                      </a:r>
                    </a:p>
                    <a:p>
                      <a:endParaRPr lang="ru-RU" b="1" dirty="0">
                        <a:solidFill>
                          <a:srgbClr val="7030A0"/>
                        </a:solidFill>
                        <a:latin typeface="Times New Roman" pitchFamily="18" charset="0"/>
                        <a:cs typeface="Times New Roman" pitchFamily="18" charset="0"/>
                      </a:endParaRPr>
                    </a:p>
                  </a:txBody>
                  <a:tcPr/>
                </a:tc>
                <a:tc>
                  <a:txBody>
                    <a:bodyPr/>
                    <a:lstStyle/>
                    <a:p>
                      <a:r>
                        <a:rPr lang="ru-RU" b="1" dirty="0" smtClean="0">
                          <a:solidFill>
                            <a:srgbClr val="7030A0"/>
                          </a:solidFill>
                          <a:latin typeface="Times New Roman" pitchFamily="18" charset="0"/>
                          <a:cs typeface="Times New Roman" pitchFamily="18" charset="0"/>
                        </a:rPr>
                        <a:t>Может отнести героя куда угодно – хоть в Тридевятое царство, хоть в загробный мир</a:t>
                      </a:r>
                      <a:endParaRPr lang="ru-RU" b="1" dirty="0">
                        <a:solidFill>
                          <a:srgbClr val="7030A0"/>
                        </a:solidFill>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1" dirty="0" smtClean="0">
                          <a:solidFill>
                            <a:srgbClr val="7030A0"/>
                          </a:solidFill>
                          <a:latin typeface="Times New Roman" pitchFamily="18" charset="0"/>
                          <a:cs typeface="Times New Roman" pitchFamily="18" charset="0"/>
                        </a:rPr>
                        <a:t>Бескрайние  земли</a:t>
                      </a:r>
                    </a:p>
                    <a:p>
                      <a:pPr marL="0" marR="0" indent="0" algn="l" defTabSz="914400" rtl="0" eaLnBrk="1" fontAlgn="auto" latinLnBrk="0" hangingPunct="1">
                        <a:lnSpc>
                          <a:spcPct val="100000"/>
                        </a:lnSpc>
                        <a:spcBef>
                          <a:spcPts val="0"/>
                        </a:spcBef>
                        <a:spcAft>
                          <a:spcPts val="0"/>
                        </a:spcAft>
                        <a:buClrTx/>
                        <a:buSzTx/>
                        <a:buFontTx/>
                        <a:buNone/>
                        <a:tabLst/>
                        <a:defRPr/>
                      </a:pPr>
                      <a:r>
                        <a:rPr lang="ru-RU" b="1" dirty="0" smtClean="0">
                          <a:solidFill>
                            <a:srgbClr val="7030A0"/>
                          </a:solidFill>
                          <a:latin typeface="Times New Roman" pitchFamily="18" charset="0"/>
                          <a:cs typeface="Times New Roman" pitchFamily="18" charset="0"/>
                        </a:rPr>
                        <a:t>Счастливое</a:t>
                      </a:r>
                      <a:r>
                        <a:rPr lang="ru-RU" b="1" baseline="0" dirty="0" smtClean="0">
                          <a:solidFill>
                            <a:srgbClr val="7030A0"/>
                          </a:solidFill>
                          <a:latin typeface="Times New Roman" pitchFamily="18" charset="0"/>
                          <a:cs typeface="Times New Roman" pitchFamily="18" charset="0"/>
                        </a:rPr>
                        <a:t> возвращение на землю</a:t>
                      </a:r>
                      <a:endParaRPr lang="ru-RU" b="1" dirty="0" smtClean="0">
                        <a:solidFill>
                          <a:srgbClr val="7030A0"/>
                        </a:solidFill>
                        <a:latin typeface="Times New Roman" pitchFamily="18" charset="0"/>
                        <a:cs typeface="Times New Roman" pitchFamily="18" charset="0"/>
                      </a:endParaRPr>
                    </a:p>
                    <a:p>
                      <a:endParaRPr lang="ru-RU" b="1" dirty="0">
                        <a:solidFill>
                          <a:srgbClr val="7030A0"/>
                        </a:solidFill>
                        <a:latin typeface="Times New Roman" pitchFamily="18" charset="0"/>
                        <a:cs typeface="Times New Roman" pitchFamily="18" charset="0"/>
                      </a:endParaRPr>
                    </a:p>
                  </a:txBody>
                  <a:tcPr/>
                </a:tc>
                <a:tc>
                  <a:txBody>
                    <a:bodyPr/>
                    <a:lstStyle/>
                    <a:p>
                      <a:r>
                        <a:rPr lang="ru-RU" b="1" dirty="0" smtClean="0">
                          <a:solidFill>
                            <a:srgbClr val="7030A0"/>
                          </a:solidFill>
                          <a:latin typeface="Times New Roman" pitchFamily="18" charset="0"/>
                          <a:cs typeface="Times New Roman" pitchFamily="18" charset="0"/>
                        </a:rPr>
                        <a:t>Дельтаплан, самолёт</a:t>
                      </a:r>
                      <a:endParaRPr lang="ru-RU" b="1" dirty="0">
                        <a:solidFill>
                          <a:srgbClr val="7030A0"/>
                        </a:solidFill>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r h="403744">
                <a:tc gridSpan="5">
                  <a:txBody>
                    <a:bodyPr/>
                    <a:lstStyle/>
                    <a:p>
                      <a:r>
                        <a:rPr kumimoji="0" lang="ru-RU" sz="1800" b="1" kern="1200" dirty="0" smtClean="0">
                          <a:solidFill>
                            <a:schemeClr val="dk1"/>
                          </a:solidFill>
                          <a:effectLst/>
                          <a:latin typeface="+mn-lt"/>
                          <a:ea typeface="+mn-ea"/>
                          <a:cs typeface="+mn-cs"/>
                        </a:rPr>
                        <a:t> Прием разрешения технического противоречия: посредник </a:t>
                      </a:r>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xmlns="" val="10002"/>
                  </a:ext>
                </a:extLst>
              </a:tr>
            </a:tbl>
          </a:graphicData>
        </a:graphic>
      </p:graphicFrame>
      <p:pic>
        <p:nvPicPr>
          <p:cNvPr id="6" name="Picture 2" descr="&quot;Ковёр Самолёт&quot;, В. М. Васнецов "/>
          <p:cNvPicPr>
            <a:picLocks noChangeAspect="1" noChangeArrowheads="1"/>
          </p:cNvPicPr>
          <p:nvPr/>
        </p:nvPicPr>
        <p:blipFill>
          <a:blip r:embed="rId2" cstate="print"/>
          <a:srcRect/>
          <a:stretch>
            <a:fillRect/>
          </a:stretch>
        </p:blipFill>
        <p:spPr bwMode="auto">
          <a:xfrm>
            <a:off x="268169" y="303569"/>
            <a:ext cx="4488907" cy="24688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Прямоугольник 6"/>
          <p:cNvSpPr/>
          <p:nvPr/>
        </p:nvSpPr>
        <p:spPr>
          <a:xfrm>
            <a:off x="4669277" y="330740"/>
            <a:ext cx="6167336" cy="646331"/>
          </a:xfrm>
          <a:prstGeom prst="rect">
            <a:avLst/>
          </a:prstGeom>
        </p:spPr>
        <p:txBody>
          <a:bodyPr wrap="square">
            <a:spAutoFit/>
          </a:bodyPr>
          <a:lstStyle/>
          <a:p>
            <a:r>
              <a:rPr lang="ru-RU" sz="36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        Ковёр-самолёт</a:t>
            </a:r>
            <a:endParaRPr lang="ru-RU" sz="36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p:txBody>
      </p:sp>
      <p:sp>
        <p:nvSpPr>
          <p:cNvPr id="3" name="Прямоугольник 2"/>
          <p:cNvSpPr/>
          <p:nvPr/>
        </p:nvSpPr>
        <p:spPr>
          <a:xfrm>
            <a:off x="4969164" y="1350419"/>
            <a:ext cx="7010400" cy="1200329"/>
          </a:xfrm>
          <a:prstGeom prst="rect">
            <a:avLst/>
          </a:prstGeom>
        </p:spPr>
        <p:txBody>
          <a:bodyPr wrap="square">
            <a:spAutoFit/>
          </a:bodyPr>
          <a:lstStyle/>
          <a:p>
            <a:r>
              <a:rPr lang="ru-RU" sz="2400" b="1" dirty="0">
                <a:solidFill>
                  <a:srgbClr val="002060"/>
                </a:solidFill>
                <a:latin typeface="Times New Roman" panose="02020603050405020304" pitchFamily="18" charset="0"/>
                <a:cs typeface="Times New Roman" panose="02020603050405020304" pitchFamily="18" charset="0"/>
              </a:rPr>
              <a:t>Транспортное средство из русских, азербайджанских, арабских и еврейских сказок и легенд</a:t>
            </a:r>
          </a:p>
        </p:txBody>
      </p:sp>
    </p:spTree>
    <p:extLst>
      <p:ext uri="{BB962C8B-B14F-4D97-AF65-F5344CB8AC3E}">
        <p14:creationId xmlns:p14="http://schemas.microsoft.com/office/powerpoint/2010/main" xmlns="" val="3094899136"/>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t> </a:t>
            </a:r>
            <a:r>
              <a:rPr lang="ru-RU" b="1" cap="none"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На  метлах   и   </a:t>
            </a:r>
            <a:r>
              <a:rPr lang="ru-RU" b="1" cap="none"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Аэроцикл</a:t>
            </a:r>
            <a:r>
              <a:rPr lang="ru-RU" b="1" cap="none"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
            </a:r>
            <a:br>
              <a:rPr lang="ru-RU" b="1" cap="none"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br>
            <a:endParaRPr lang="ru-RU" b="1" cap="none"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p:txBody>
      </p:sp>
      <p:sp>
        <p:nvSpPr>
          <p:cNvPr id="3" name="Содержимое 2"/>
          <p:cNvSpPr>
            <a:spLocks noGrp="1"/>
          </p:cNvSpPr>
          <p:nvPr>
            <p:ph idx="1"/>
          </p:nvPr>
        </p:nvSpPr>
        <p:spPr>
          <a:xfrm>
            <a:off x="3317132" y="4085617"/>
            <a:ext cx="8671668" cy="1741251"/>
          </a:xfrm>
        </p:spPr>
        <p:txBody>
          <a:bodyPr>
            <a:noAutofit/>
          </a:bodyPr>
          <a:lstStyle/>
          <a:p>
            <a:r>
              <a:rPr lang="ru-RU" sz="1800"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 Реальность </a:t>
            </a:r>
            <a:r>
              <a:rPr lang="ru-RU" sz="18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В 1950-х годах </a:t>
            </a:r>
            <a:r>
              <a:rPr lang="ru-RU" sz="1800"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Lackner</a:t>
            </a:r>
            <a:r>
              <a:rPr lang="ru-RU" sz="18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ru-RU" sz="1800"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Helicopters</a:t>
            </a:r>
            <a:r>
              <a:rPr lang="ru-RU" sz="18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придумали необычный летательный аппарат. HZ-1 </a:t>
            </a:r>
            <a:r>
              <a:rPr lang="ru-RU" sz="1800"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Aerocycle</a:t>
            </a:r>
            <a:r>
              <a:rPr lang="ru-RU" sz="18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предназначался для эксплуатации неопытными пилотами в качестве стандартной разведывательной машины в армии США. Хотя раннее тестирование показало, что аппарат может предоставить достаточную мобильность на поле боя, более обширные оценки показали, что его слишком трудно контролировать неподготовленным пехотинцам. В итоге, после пары аварий проект был заморожен.</a:t>
            </a:r>
            <a:r>
              <a:rPr lang="ru-RU" sz="1800" dirty="0" smtClean="0"/>
              <a:t/>
            </a:r>
            <a:br>
              <a:rPr lang="ru-RU" sz="1800" dirty="0" smtClean="0"/>
            </a:br>
            <a:endParaRPr lang="ru-RU" sz="1800" dirty="0"/>
          </a:p>
        </p:txBody>
      </p:sp>
      <p:pic>
        <p:nvPicPr>
          <p:cNvPr id="86018" name="Picture 2" descr="Аэроцикл."/>
          <p:cNvPicPr>
            <a:picLocks noChangeAspect="1" noChangeArrowheads="1"/>
          </p:cNvPicPr>
          <p:nvPr/>
        </p:nvPicPr>
        <p:blipFill>
          <a:blip r:embed="rId2" cstate="print"/>
          <a:srcRect/>
          <a:stretch>
            <a:fillRect/>
          </a:stretch>
        </p:blipFill>
        <p:spPr bwMode="auto">
          <a:xfrm>
            <a:off x="466928" y="4202190"/>
            <a:ext cx="3083668" cy="2101300"/>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4484451" y="1206230"/>
            <a:ext cx="7383293" cy="1754326"/>
          </a:xfrm>
          <a:prstGeom prst="rect">
            <a:avLst/>
          </a:prstGeom>
        </p:spPr>
        <p:txBody>
          <a:bodyPr wrap="square">
            <a:spAutoFit/>
          </a:bodyPr>
          <a:lstStyle/>
          <a:p>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 </a:t>
            </a:r>
            <a:r>
              <a:rPr lang="ru-RU"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rPr>
              <a:t>Сказки.</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«Больше всего народу летало в сказках на разных метлах. У всякой настоящей ведьмы был маленький веничек или помело. Как только люди ложились спать, из печных труб стаями поднимались целые эскадры таких «</a:t>
            </a:r>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метлопланов</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 Точно хлопья снега, мелькали ведьмы в сказочном ночном небе. »</a:t>
            </a:r>
            <a:endParaRPr lang="ru-RU"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p:txBody>
      </p:sp>
      <p:pic>
        <p:nvPicPr>
          <p:cNvPr id="86020" name="Picture 4" descr="https://gas-kvas.com/uploads/posts/2023-01/1673539395_gas-kvas-com-p-baba-yaga-risunok-detskii-v-stupe-44.jpg"/>
          <p:cNvPicPr>
            <a:picLocks noChangeAspect="1" noChangeArrowheads="1"/>
          </p:cNvPicPr>
          <p:nvPr/>
        </p:nvPicPr>
        <p:blipFill>
          <a:blip r:embed="rId3" cstate="print"/>
          <a:srcRect/>
          <a:stretch>
            <a:fillRect/>
          </a:stretch>
        </p:blipFill>
        <p:spPr bwMode="auto">
          <a:xfrm>
            <a:off x="463495" y="1172877"/>
            <a:ext cx="3862867" cy="266537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История создания летательных аппаратов тяжелее воздуха без двигателей…</a:t>
            </a:r>
            <a:endParaRPr lang="ru-RU" b="1" cap="none"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endParaRPr>
          </a:p>
        </p:txBody>
      </p:sp>
      <p:sp>
        <p:nvSpPr>
          <p:cNvPr id="3" name="Содержимое 2"/>
          <p:cNvSpPr>
            <a:spLocks noGrp="1"/>
          </p:cNvSpPr>
          <p:nvPr>
            <p:ph idx="1"/>
          </p:nvPr>
        </p:nvSpPr>
        <p:spPr>
          <a:xfrm>
            <a:off x="379379" y="1293779"/>
            <a:ext cx="11527275" cy="5369668"/>
          </a:xfrm>
        </p:spPr>
        <p:txBody>
          <a:bodyPr>
            <a:normAutofit/>
          </a:bodyPr>
          <a:lstStyle/>
          <a:p>
            <a:pPr>
              <a:buNone/>
            </a:pPr>
            <a:r>
              <a:rPr lang="ru-RU" sz="28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ru-RU" sz="22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берет свое начало в конце XIX века, когда немецкий ученый О. </a:t>
            </a:r>
            <a:r>
              <a:rPr lang="ru-RU" sz="2200"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Лилиенталь</a:t>
            </a:r>
            <a:r>
              <a:rPr lang="ru-RU" sz="22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в 1891–1896 годах построил и облегал несколько планеров, а Н. Е. Жуковский в 1892 году в работе «О парении птиц» решил сложные вопросы парения и заложил фундамент теории динамики полета. Однако каждый шаг в истории опирается на свою предысторию. Известный более как художник, Леонардо да Винчи был также изобретателем и конструктором. На вопрос своего учителя: «Кто самый великий из героев Древней Греции?» — он не задумываясь ответил; «Икар, сын Дедала»</a:t>
            </a:r>
            <a:r>
              <a:rPr lang="ru-RU" sz="2200" dirty="0" smtClean="0">
                <a:latin typeface="Times New Roman" pitchFamily="18" charset="0"/>
                <a:cs typeface="Times New Roman" pitchFamily="18" charset="0"/>
              </a:rPr>
              <a:t> </a:t>
            </a:r>
          </a:p>
          <a:p>
            <a:pPr>
              <a:buNone/>
            </a:pPr>
            <a:r>
              <a:rPr lang="ru-RU" sz="2200" dirty="0" smtClean="0">
                <a:latin typeface="Times New Roman" pitchFamily="18" charset="0"/>
                <a:cs typeface="Times New Roman" pitchFamily="18" charset="0"/>
              </a:rPr>
              <a:t> </a:t>
            </a:r>
          </a:p>
          <a:p>
            <a:pPr algn="ctr">
              <a:buNone/>
            </a:pPr>
            <a:endParaRPr lang="ru-RU" sz="2800"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endParaRPr>
          </a:p>
          <a:p>
            <a:pPr algn="ctr">
              <a:buNone/>
            </a:pPr>
            <a:endParaRPr lang="ru-RU" sz="2800"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endParaRPr>
          </a:p>
          <a:p>
            <a:pPr algn="ctr">
              <a:buNone/>
            </a:pPr>
            <a:endParaRPr lang="ru-RU" sz="2800"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endParaRPr>
          </a:p>
          <a:p>
            <a:pPr algn="ctr">
              <a:buNone/>
            </a:pPr>
            <a:r>
              <a:rPr lang="ru-RU" sz="2800"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rPr>
              <a:t>Сначала человек хотел уподобиться крылатой  птице</a:t>
            </a:r>
            <a:endParaRPr lang="ru-RU" sz="2800" b="1"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endParaRPr>
          </a:p>
        </p:txBody>
      </p:sp>
      <p:pic>
        <p:nvPicPr>
          <p:cNvPr id="58370" name="Picture 2" descr="Почему эти большие железные штуки летают? Говорим с детьми о самолётах"/>
          <p:cNvPicPr>
            <a:picLocks noChangeAspect="1" noChangeArrowheads="1"/>
          </p:cNvPicPr>
          <p:nvPr/>
        </p:nvPicPr>
        <p:blipFill>
          <a:blip r:embed="rId2" cstate="print"/>
          <a:srcRect/>
          <a:stretch>
            <a:fillRect/>
          </a:stretch>
        </p:blipFill>
        <p:spPr bwMode="auto">
          <a:xfrm>
            <a:off x="3720374" y="3946020"/>
            <a:ext cx="3891451" cy="1686296"/>
          </a:xfrm>
          <a:prstGeom prst="rect">
            <a:avLst/>
          </a:prstGeom>
          <a:noFill/>
        </p:spPr>
      </p:pic>
    </p:spTree>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3200" b="1" cap="none"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Железные птицы</a:t>
            </a:r>
            <a:r>
              <a:rPr lang="ru-RU" sz="2000" b="1" dirty="0" smtClean="0"/>
              <a:t/>
            </a:r>
            <a:br>
              <a:rPr lang="ru-RU" sz="2000" b="1" dirty="0" smtClean="0"/>
            </a:br>
            <a:r>
              <a:rPr lang="ru-RU" sz="2000" b="1" cap="none"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Огромную работу по созданию первого	в мире	 самолета проделал русский исследователь и изобретатель, морской офицер Александр Федорович Можайский (1825—1890)</a:t>
            </a:r>
            <a:endParaRPr lang="ru-RU" sz="2000" b="1" cap="none"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p:txBody>
      </p:sp>
      <p:sp>
        <p:nvSpPr>
          <p:cNvPr id="3" name="Содержимое 2"/>
          <p:cNvSpPr>
            <a:spLocks noGrp="1"/>
          </p:cNvSpPr>
          <p:nvPr>
            <p:ph idx="1"/>
          </p:nvPr>
        </p:nvSpPr>
        <p:spPr>
          <a:xfrm>
            <a:off x="10535055" y="3103122"/>
            <a:ext cx="1453743" cy="340469"/>
          </a:xfrm>
        </p:spPr>
        <p:txBody>
          <a:bodyPr>
            <a:normAutofit fontScale="62500" lnSpcReduction="20000"/>
          </a:bodyPr>
          <a:lstStyle/>
          <a:p>
            <a:endParaRPr lang="ru-RU" dirty="0"/>
          </a:p>
        </p:txBody>
      </p:sp>
      <p:pic>
        <p:nvPicPr>
          <p:cNvPr id="4" name="image9.jpeg"/>
          <p:cNvPicPr/>
          <p:nvPr/>
        </p:nvPicPr>
        <p:blipFill>
          <a:blip r:embed="rId2" cstate="print"/>
          <a:stretch>
            <a:fillRect/>
          </a:stretch>
        </p:blipFill>
        <p:spPr>
          <a:xfrm>
            <a:off x="447472" y="1507787"/>
            <a:ext cx="1536971" cy="19513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image10.jpeg"/>
          <p:cNvPicPr/>
          <p:nvPr/>
        </p:nvPicPr>
        <p:blipFill>
          <a:blip r:embed="rId3" cstate="print"/>
          <a:stretch>
            <a:fillRect/>
          </a:stretch>
        </p:blipFill>
        <p:spPr>
          <a:xfrm>
            <a:off x="2568100" y="1731520"/>
            <a:ext cx="2636197" cy="15175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61793" name="Rectangle 1"/>
          <p:cNvSpPr>
            <a:spLocks noChangeArrowheads="1"/>
          </p:cNvSpPr>
          <p:nvPr/>
        </p:nvSpPr>
        <p:spPr bwMode="auto">
          <a:xfrm>
            <a:off x="340468" y="6177766"/>
            <a:ext cx="4231532"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1" i="0" u="none" strike="noStrike" normalizeH="0" baseline="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pitchFamily="34" charset="0"/>
                <a:ea typeface="Times New Roman" pitchFamily="18" charset="0"/>
                <a:cs typeface="Arial" pitchFamily="34" charset="0"/>
              </a:rPr>
              <a:t>Самолет А.Ф. Можайского</a:t>
            </a:r>
            <a:endParaRPr kumimoji="0" lang="ru-RU" sz="2000" b="1" i="0" u="none" strike="noStrike" normalizeH="0" baseline="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pitchFamily="34" charset="0"/>
              <a:cs typeface="Arial" pitchFamily="34" charset="0"/>
            </a:endParaRPr>
          </a:p>
        </p:txBody>
      </p:sp>
      <p:sp>
        <p:nvSpPr>
          <p:cNvPr id="7" name="Прямоугольник 6"/>
          <p:cNvSpPr/>
          <p:nvPr/>
        </p:nvSpPr>
        <p:spPr>
          <a:xfrm>
            <a:off x="5642043" y="1780161"/>
            <a:ext cx="6313252" cy="3970318"/>
          </a:xfrm>
          <a:prstGeom prst="rect">
            <a:avLst/>
          </a:prstGeom>
        </p:spPr>
        <p:txBody>
          <a:bodyPr wrap="square">
            <a:spAutoFit/>
          </a:bodyPr>
          <a:lstStyle/>
          <a:p>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3 ноября 1881 года петербургский ученый А.Ф. Можайский получил патент на изобретение самолета – первого в мире летательного аппарата тяжелее воздуха. Над его созданием работали авиа- конструкторы ведущих стран мира, но наиболее бурное развитие авиация приобрела лишь в первой половине XX века. В 1903 году рекорд по количеству совершенных полетов поставили на своем биплане «</a:t>
            </a:r>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Флайер</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знаменитые братья Райт, в отличие от своих предшественников, сумев провести испытания без аварий. Самолеты использовались во время I Мировой войны. В дальнейшем конструкции летательных аппаратов совершенствовались настолько стремительно, что морально устаревали буквально за 2-3 года.</a:t>
            </a:r>
            <a:endParaRPr lang="ru-RU"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6146" name="Picture 2" descr="https://ggn64.ru/wp-content/uploads/2019/08/de46d9c6e57a5abefc6cb68c1b618d06_fitted_800x600.jpg"/>
          <p:cNvPicPr>
            <a:picLocks noChangeAspect="1" noChangeArrowheads="1"/>
          </p:cNvPicPr>
          <p:nvPr/>
        </p:nvPicPr>
        <p:blipFill>
          <a:blip r:embed="rId4" cstate="print"/>
          <a:srcRect/>
          <a:stretch>
            <a:fillRect/>
          </a:stretch>
        </p:blipFill>
        <p:spPr bwMode="auto">
          <a:xfrm>
            <a:off x="885215" y="3489277"/>
            <a:ext cx="4027386" cy="24758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Прямоугольник 8"/>
          <p:cNvSpPr/>
          <p:nvPr/>
        </p:nvSpPr>
        <p:spPr>
          <a:xfrm>
            <a:off x="4941651" y="5836595"/>
            <a:ext cx="7250349" cy="923330"/>
          </a:xfrm>
          <a:prstGeom prst="rect">
            <a:avLst/>
          </a:prstGeom>
        </p:spPr>
        <p:txBody>
          <a:bodyPr wrap="square">
            <a:spAutoFit/>
          </a:bodyPr>
          <a:lstStyle/>
          <a:p>
            <a:r>
              <a:rPr lang="ru-RU" b="1" i="1" dirty="0" smtClean="0">
                <a:solidFill>
                  <a:srgbClr val="002060"/>
                </a:solidFill>
                <a:latin typeface="Times New Roman" pitchFamily="18" charset="0"/>
                <a:cs typeface="Times New Roman" pitchFamily="18" charset="0"/>
              </a:rPr>
              <a:t>Изображение самолета Можайского из дореволюционной книги. Год ошибочен, на самом деле машину закончили в 1883-м.</a:t>
            </a:r>
            <a:br>
              <a:rPr lang="ru-RU" b="1" i="1" dirty="0" smtClean="0">
                <a:solidFill>
                  <a:srgbClr val="002060"/>
                </a:solidFill>
                <a:latin typeface="Times New Roman" pitchFamily="18" charset="0"/>
                <a:cs typeface="Times New Roman" pitchFamily="18" charset="0"/>
              </a:rPr>
            </a:br>
            <a:endParaRPr lang="ru-RU" b="1" i="1" dirty="0">
              <a:solidFill>
                <a:srgbClr val="002060"/>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5414" y="260648"/>
            <a:ext cx="10849205" cy="778098"/>
          </a:xfrm>
        </p:spPr>
        <p:style>
          <a:lnRef idx="1">
            <a:schemeClr val="accent4"/>
          </a:lnRef>
          <a:fillRef idx="3">
            <a:schemeClr val="accent4"/>
          </a:fillRef>
          <a:effectRef idx="2">
            <a:schemeClr val="accent4"/>
          </a:effectRef>
          <a:fontRef idx="minor">
            <a:schemeClr val="lt1"/>
          </a:fontRef>
        </p:style>
        <p:txBody>
          <a:bodyPr>
            <a:normAutofit/>
          </a:bodyPr>
          <a:lstStyle/>
          <a:p>
            <a:pPr algn="ctr"/>
            <a:r>
              <a:rPr lang="ru-RU" b="1" cap="none"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Самолёт Можайского 1883 года.</a:t>
            </a:r>
            <a:endParaRPr lang="ru-RU" b="1" cap="none"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endParaRPr>
          </a:p>
        </p:txBody>
      </p:sp>
      <p:pic>
        <p:nvPicPr>
          <p:cNvPr id="4" name="Picture 11" descr="32818"/>
          <p:cNvPicPr>
            <a:picLocks noGrp="1" noChangeAspect="1" noChangeArrowheads="1"/>
          </p:cNvPicPr>
          <p:nvPr>
            <p:ph idx="1"/>
          </p:nvPr>
        </p:nvPicPr>
        <p:blipFill>
          <a:blip r:embed="rId2" cstate="print"/>
          <a:srcRect/>
          <a:stretch>
            <a:fillRect/>
          </a:stretch>
        </p:blipFill>
        <p:spPr bwMode="auto">
          <a:xfrm>
            <a:off x="457201" y="1279762"/>
            <a:ext cx="5700408" cy="34829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style>
          <a:lnRef idx="0">
            <a:schemeClr val="accent4"/>
          </a:lnRef>
          <a:fillRef idx="3">
            <a:schemeClr val="accent4"/>
          </a:fillRef>
          <a:effectRef idx="3">
            <a:schemeClr val="accent4"/>
          </a:effectRef>
          <a:fontRef idx="minor">
            <a:schemeClr val="lt1"/>
          </a:fontRef>
        </p:style>
      </p:pic>
      <p:sp>
        <p:nvSpPr>
          <p:cNvPr id="5" name="Прямоугольник 4"/>
          <p:cNvSpPr/>
          <p:nvPr/>
        </p:nvSpPr>
        <p:spPr>
          <a:xfrm>
            <a:off x="6449438" y="1692613"/>
            <a:ext cx="5126478" cy="2308324"/>
          </a:xfrm>
          <a:prstGeom prst="rect">
            <a:avLst/>
          </a:prstGeom>
        </p:spPr>
        <p:txBody>
          <a:bodyPr wrap="square">
            <a:spAutoFit/>
          </a:bodyPr>
          <a:lstStyle/>
          <a:p>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Первый самолет был построен офицером Российского флота в 1880г. А.Ф.Можайским. Самолет напоминал соединенные лодку и воздушный змей. Он имел плоское крыло, хвостовое оперение, две паровые машины приводили во вращение три воздушных винта. При первом испытательном полете при разбеге самолет накренился и поломал крыло и шасси.</a:t>
            </a:r>
            <a:endParaRPr lang="ru-RU" dirty="0">
              <a:solidFill>
                <a:srgbClr val="002060"/>
              </a:solidFill>
              <a:latin typeface="Times New Roman" pitchFamily="18" charset="0"/>
              <a:cs typeface="Times New Roman" pitchFamily="18" charset="0"/>
            </a:endParaRPr>
          </a:p>
        </p:txBody>
      </p:sp>
      <p:sp>
        <p:nvSpPr>
          <p:cNvPr id="6" name="Прямоугольник 5"/>
          <p:cNvSpPr/>
          <p:nvPr/>
        </p:nvSpPr>
        <p:spPr>
          <a:xfrm>
            <a:off x="661481" y="4776280"/>
            <a:ext cx="11245173" cy="1754326"/>
          </a:xfrm>
          <a:prstGeom prst="rect">
            <a:avLst/>
          </a:prstGeom>
        </p:spPr>
        <p:txBody>
          <a:bodyPr wrap="square">
            <a:spAutoFit/>
          </a:bodyPr>
          <a:lstStyle/>
          <a:p>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с 1880 по 1910 год в мире было построено порядка 200 различных самолетов, которые так и не смогли взлететь. Каждый изобретатель вносил что-то свое, что-то новое, что использовали его последователи — это была великая эпоха поиска правильного решения. </a:t>
            </a:r>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Адер</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Вуазен</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Корню, Можайский, </a:t>
            </a:r>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Уэнем</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Филлипс</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 эти имена навсегда записаны в истории воздухоплавания</a:t>
            </a:r>
            <a:r>
              <a:rPr lang="ru-RU" dirty="0" smtClean="0"/>
              <a:t/>
            </a:r>
            <a:br>
              <a:rPr lang="ru-RU" dirty="0" smtClean="0"/>
            </a:br>
            <a:r>
              <a:rPr lang="ru-RU" dirty="0" smtClean="0"/>
              <a:t/>
            </a:r>
            <a:br>
              <a:rPr lang="ru-RU" dirty="0" smtClean="0"/>
            </a:br>
            <a:endParaRPr lang="ru-RU"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pPr>
              <a:buNone/>
            </a:pPr>
            <a:r>
              <a:rPr lang="ru-RU" dirty="0" smtClean="0"/>
              <a:t>    </a:t>
            </a:r>
            <a:r>
              <a:rPr lang="ru-RU" sz="28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Современное воздухоплавание шагнуло далеко вперёд. В настоящее время самолёты служат во благо  людям. По своему назначению они  делятся на гражданские и военные. Мы можем гордиться как военными, так и пассажирскими самолётами. Такими, как  Российский бомбардировщик ТУ -160, истребитель МИГ -31, Транспортный самолёт АН -225, многоцелевой вертолёт КА -226 и другими.</a:t>
            </a:r>
            <a:endParaRPr lang="ru-RU" sz="28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кругленные углы 4">
            <a:extLst>
              <a:ext uri="{FF2B5EF4-FFF2-40B4-BE49-F238E27FC236}">
                <a16:creationId xmlns:a16="http://schemas.microsoft.com/office/drawing/2014/main" xmlns="" id="{9D12D4FC-CD22-4223-AEB7-7D47F1B4A756}"/>
              </a:ext>
            </a:extLst>
          </p:cNvPr>
          <p:cNvSpPr/>
          <p:nvPr/>
        </p:nvSpPr>
        <p:spPr>
          <a:xfrm>
            <a:off x="3860800" y="376384"/>
            <a:ext cx="4163523" cy="628071"/>
          </a:xfrm>
          <a:prstGeom prst="roundRect">
            <a:avLst/>
          </a:prstGeom>
          <a:solidFill>
            <a:srgbClr val="7030A0"/>
          </a:solidFill>
          <a:ln w="3810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Источники:</a:t>
            </a:r>
            <a:endParaRPr lang="ru-RU" sz="4000" b="1" dirty="0">
              <a:ln>
                <a:solidFill>
                  <a:schemeClr val="tx1"/>
                </a:solidFill>
              </a:ln>
              <a:effectLst>
                <a:outerShdw blurRad="38100" dist="38100" dir="2700000" algn="tl">
                  <a:srgbClr val="000000">
                    <a:alpha val="43137"/>
                  </a:srgbClr>
                </a:outerShdw>
              </a:effectLst>
            </a:endParaRPr>
          </a:p>
        </p:txBody>
      </p:sp>
      <p:sp>
        <p:nvSpPr>
          <p:cNvPr id="3" name="Прямоугольник 2">
            <a:extLst>
              <a:ext uri="{FF2B5EF4-FFF2-40B4-BE49-F238E27FC236}">
                <a16:creationId xmlns:a16="http://schemas.microsoft.com/office/drawing/2014/main" xmlns="" id="{99D4FD48-693E-427E-80D8-842B6E71E1E5}"/>
              </a:ext>
            </a:extLst>
          </p:cNvPr>
          <p:cNvSpPr/>
          <p:nvPr/>
        </p:nvSpPr>
        <p:spPr>
          <a:xfrm>
            <a:off x="1847275" y="1362363"/>
            <a:ext cx="8084591" cy="720436"/>
          </a:xfrm>
          <a:prstGeom prst="rect">
            <a:avLst/>
          </a:prstGeom>
          <a:solidFill>
            <a:schemeClr val="accent6">
              <a:lumMod val="60000"/>
              <a:lumOff val="40000"/>
            </a:schemeClr>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ru-RU" sz="20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 https://www.msk-guide.ru/centralnyj-dom-aviacii-i-kosmonavtiki-foto-6.htm</a:t>
            </a:r>
            <a:endParaRPr lang="ru-RU" sz="2000" b="1" dirty="0">
              <a:solidFill>
                <a:srgbClr val="002060"/>
              </a:solidFill>
            </a:endParaRPr>
          </a:p>
        </p:txBody>
      </p:sp>
      <p:sp>
        <p:nvSpPr>
          <p:cNvPr id="7" name="Прямоугольник 6">
            <a:extLst>
              <a:ext uri="{FF2B5EF4-FFF2-40B4-BE49-F238E27FC236}">
                <a16:creationId xmlns:a16="http://schemas.microsoft.com/office/drawing/2014/main" xmlns="" id="{FAFBF1A5-74AC-4792-BB5F-976236D4E3F7}"/>
              </a:ext>
            </a:extLst>
          </p:cNvPr>
          <p:cNvSpPr/>
          <p:nvPr/>
        </p:nvSpPr>
        <p:spPr>
          <a:xfrm>
            <a:off x="1810331" y="3068782"/>
            <a:ext cx="8084591" cy="720436"/>
          </a:xfrm>
          <a:prstGeom prst="rect">
            <a:avLst/>
          </a:prstGeom>
          <a:solidFill>
            <a:schemeClr val="accent6">
              <a:lumMod val="60000"/>
              <a:lumOff val="40000"/>
            </a:schemeClr>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ru-RU" b="1" dirty="0" smtClean="0">
                <a:solidFill>
                  <a:srgbClr val="002060"/>
                </a:solidFill>
              </a:rPr>
              <a:t> https://www.msk-guide.ru/centralnyj-dom-aviacii-i-kosmonavtiki-foto-6.htm</a:t>
            </a:r>
            <a:endParaRPr lang="ru-RU" b="1" dirty="0">
              <a:solidFill>
                <a:srgbClr val="002060"/>
              </a:solidFill>
              <a:latin typeface="Times New Roman" pitchFamily="18" charset="0"/>
              <a:cs typeface="Times New Roman" pitchFamily="18" charset="0"/>
            </a:endParaRPr>
          </a:p>
        </p:txBody>
      </p:sp>
      <p:sp>
        <p:nvSpPr>
          <p:cNvPr id="11" name="Прямоугольник 10">
            <a:extLst>
              <a:ext uri="{FF2B5EF4-FFF2-40B4-BE49-F238E27FC236}">
                <a16:creationId xmlns:a16="http://schemas.microsoft.com/office/drawing/2014/main" xmlns="" id="{88FA2F73-0ED0-46C6-8EEC-F86264D6D09F}"/>
              </a:ext>
            </a:extLst>
          </p:cNvPr>
          <p:cNvSpPr/>
          <p:nvPr/>
        </p:nvSpPr>
        <p:spPr>
          <a:xfrm>
            <a:off x="1736439" y="4754881"/>
            <a:ext cx="8084591" cy="720436"/>
          </a:xfrm>
          <a:prstGeom prst="rect">
            <a:avLst/>
          </a:prstGeom>
          <a:solidFill>
            <a:schemeClr val="accent6">
              <a:lumMod val="60000"/>
              <a:lumOff val="40000"/>
            </a:schemeClr>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sz="4000" b="1" dirty="0">
              <a:solidFill>
                <a:schemeClr val="tx1"/>
              </a:solidFill>
            </a:endParaRPr>
          </a:p>
        </p:txBody>
      </p:sp>
      <p:sp>
        <p:nvSpPr>
          <p:cNvPr id="4" name="Прямоугольник 3">
            <a:extLst>
              <a:ext uri="{FF2B5EF4-FFF2-40B4-BE49-F238E27FC236}">
                <a16:creationId xmlns:a16="http://schemas.microsoft.com/office/drawing/2014/main" xmlns="" id="{05FD05EA-ABBC-4075-9F47-420DBF7991C4}"/>
              </a:ext>
            </a:extLst>
          </p:cNvPr>
          <p:cNvSpPr/>
          <p:nvPr/>
        </p:nvSpPr>
        <p:spPr>
          <a:xfrm>
            <a:off x="1810331" y="2207727"/>
            <a:ext cx="8084591" cy="720436"/>
          </a:xfrm>
          <a:prstGeom prst="rect">
            <a:avLst/>
          </a:prstGeom>
          <a:solidFill>
            <a:schemeClr val="accent6">
              <a:lumMod val="60000"/>
              <a:lumOff val="40000"/>
            </a:schemeClr>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ru-RU" b="1" dirty="0" smtClean="0">
                <a:solidFill>
                  <a:srgbClr val="002060"/>
                </a:solidFill>
                <a:latin typeface="Times New Roman" pitchFamily="18" charset="0"/>
                <a:cs typeface="Times New Roman" pitchFamily="18" charset="0"/>
              </a:rPr>
              <a:t> </a:t>
            </a:r>
            <a:r>
              <a:rPr lang="ru-RU" b="1" dirty="0" smtClean="0">
                <a:solidFill>
                  <a:srgbClr val="002060"/>
                </a:solidFill>
                <a:latin typeface="Times New Roman" pitchFamily="18" charset="0"/>
                <a:cs typeface="Times New Roman" pitchFamily="18" charset="0"/>
                <a:hlinkClick r:id="rId2"/>
              </a:rPr>
              <a:t>https://novate.ru/blogs/140716/37194/</a:t>
            </a:r>
            <a:endParaRPr lang="ru-RU" b="1" dirty="0">
              <a:solidFill>
                <a:srgbClr val="002060"/>
              </a:solidFill>
              <a:latin typeface="Times New Roman" pitchFamily="18" charset="0"/>
              <a:cs typeface="Times New Roman" pitchFamily="18" charset="0"/>
            </a:endParaRPr>
          </a:p>
        </p:txBody>
      </p:sp>
      <p:sp>
        <p:nvSpPr>
          <p:cNvPr id="6" name="Прямоугольник 5">
            <a:extLst>
              <a:ext uri="{FF2B5EF4-FFF2-40B4-BE49-F238E27FC236}">
                <a16:creationId xmlns:a16="http://schemas.microsoft.com/office/drawing/2014/main" xmlns="" id="{6CBEA658-98C5-47DB-9E18-4962D7929A74}"/>
              </a:ext>
            </a:extLst>
          </p:cNvPr>
          <p:cNvSpPr/>
          <p:nvPr/>
        </p:nvSpPr>
        <p:spPr>
          <a:xfrm>
            <a:off x="1805713" y="3870960"/>
            <a:ext cx="8084591" cy="720436"/>
          </a:xfrm>
          <a:prstGeom prst="rect">
            <a:avLst/>
          </a:prstGeom>
          <a:solidFill>
            <a:schemeClr val="accent6">
              <a:lumMod val="60000"/>
              <a:lumOff val="40000"/>
            </a:schemeClr>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ru-RU" dirty="0" smtClean="0">
                <a:solidFill>
                  <a:srgbClr val="002060"/>
                </a:solidFill>
                <a:latin typeface="Times New Roman" pitchFamily="18" charset="0"/>
                <a:cs typeface="Times New Roman" pitchFamily="18" charset="0"/>
                <a:hlinkClick r:id="rId3"/>
              </a:rPr>
              <a:t>https://ggn64.ru/istoriya/pervye-letatel-nye-apparaty-i-rozhdenie-samoleta.html</a:t>
            </a:r>
            <a:endParaRPr lang="ru-RU"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249152696"/>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кругленные углы 4">
            <a:extLst>
              <a:ext uri="{FF2B5EF4-FFF2-40B4-BE49-F238E27FC236}">
                <a16:creationId xmlns="" xmlns:a16="http://schemas.microsoft.com/office/drawing/2014/main" id="{9D12D4FC-CD22-4223-AEB7-7D47F1B4A756}"/>
              </a:ext>
            </a:extLst>
          </p:cNvPr>
          <p:cNvSpPr/>
          <p:nvPr/>
        </p:nvSpPr>
        <p:spPr>
          <a:xfrm>
            <a:off x="182806" y="175492"/>
            <a:ext cx="11695157" cy="917273"/>
          </a:xfrm>
          <a:prstGeom prst="roundRect">
            <a:avLst/>
          </a:prstGeom>
          <a:solidFill>
            <a:srgbClr val="7030A0"/>
          </a:solidFill>
          <a:ln w="3810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a:p>
            <a:pPr algn="ctr"/>
            <a:r>
              <a:rPr lang="ru-RU" sz="36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Полет в мифах и легендах Древней Греции</a:t>
            </a:r>
            <a:r>
              <a:rPr lang="ru-RU" sz="4000" dirty="0" smtClean="0"/>
              <a:t/>
            </a:r>
            <a:br>
              <a:rPr lang="ru-RU" sz="4000" dirty="0" smtClean="0"/>
            </a:br>
            <a:endParaRPr lang="ru-RU" sz="4000" b="1" dirty="0">
              <a:ln>
                <a:solidFill>
                  <a:schemeClr val="tx1"/>
                </a:solidFill>
              </a:ln>
              <a:effectLst>
                <a:outerShdw blurRad="38100" dist="38100" dir="2700000" algn="tl">
                  <a:srgbClr val="000000">
                    <a:alpha val="43137"/>
                  </a:srgbClr>
                </a:outerShdw>
              </a:effectLst>
            </a:endParaRPr>
          </a:p>
        </p:txBody>
      </p:sp>
      <p:sp>
        <p:nvSpPr>
          <p:cNvPr id="13" name="Прямоугольник 12"/>
          <p:cNvSpPr/>
          <p:nvPr/>
        </p:nvSpPr>
        <p:spPr>
          <a:xfrm>
            <a:off x="4199134" y="2684834"/>
            <a:ext cx="3793731" cy="369332"/>
          </a:xfrm>
          <a:prstGeom prst="rect">
            <a:avLst/>
          </a:prstGeom>
        </p:spPr>
        <p:txBody>
          <a:bodyPr wrap="square">
            <a:spAutoFit/>
          </a:bodyPr>
          <a:lstStyle/>
          <a:p>
            <a:endParaRPr lang="ru-RU" dirty="0"/>
          </a:p>
        </p:txBody>
      </p:sp>
      <p:pic>
        <p:nvPicPr>
          <p:cNvPr id="19458" name="Picture 2" descr="https://sun9-21.userapi.com/ZHRKxsf0uu2sJLgmKbIpz6reOZWXxEkq8x78SA/G0eBaSTdxZ8.jpg"/>
          <p:cNvPicPr>
            <a:picLocks noChangeAspect="1" noChangeArrowheads="1"/>
          </p:cNvPicPr>
          <p:nvPr/>
        </p:nvPicPr>
        <p:blipFill>
          <a:blip r:embed="rId2" cstate="print"/>
          <a:srcRect/>
          <a:stretch>
            <a:fillRect/>
          </a:stretch>
        </p:blipFill>
        <p:spPr bwMode="auto">
          <a:xfrm>
            <a:off x="461320" y="1092765"/>
            <a:ext cx="2549235" cy="2079042"/>
          </a:xfrm>
          <a:prstGeom prst="rect">
            <a:avLst/>
          </a:prstGeom>
          <a:ln>
            <a:noFill/>
          </a:ln>
          <a:effectLst>
            <a:softEdge rad="112500"/>
          </a:effectLst>
        </p:spPr>
      </p:pic>
      <p:sp>
        <p:nvSpPr>
          <p:cNvPr id="7" name="Прямоугольник 6"/>
          <p:cNvSpPr/>
          <p:nvPr/>
        </p:nvSpPr>
        <p:spPr>
          <a:xfrm>
            <a:off x="1339274" y="5430981"/>
            <a:ext cx="10086108" cy="369332"/>
          </a:xfrm>
          <a:prstGeom prst="rect">
            <a:avLst/>
          </a:prstGeom>
          <a:solidFill>
            <a:schemeClr val="accent1">
              <a:lumMod val="75000"/>
            </a:schemeClr>
          </a:solidFill>
        </p:spPr>
        <p:txBody>
          <a:bodyPr wrap="square">
            <a:spAutoFit/>
          </a:bodyPr>
          <a:lstStyle/>
          <a:p>
            <a:endParaRPr lang="ru-RU" dirty="0"/>
          </a:p>
        </p:txBody>
      </p:sp>
      <p:graphicFrame>
        <p:nvGraphicFramePr>
          <p:cNvPr id="2" name="Таблица 1"/>
          <p:cNvGraphicFramePr>
            <a:graphicFrameLocks noGrp="1"/>
          </p:cNvGraphicFramePr>
          <p:nvPr>
            <p:extLst>
              <p:ext uri="{D42A27DB-BD31-4B8C-83A1-F6EECF244321}">
                <p14:modId xmlns="" xmlns:p14="http://schemas.microsoft.com/office/powerpoint/2010/main" val="2555439299"/>
              </p:ext>
            </p:extLst>
          </p:nvPr>
        </p:nvGraphicFramePr>
        <p:xfrm>
          <a:off x="182806" y="3127972"/>
          <a:ext cx="11796758" cy="3855392"/>
        </p:xfrm>
        <a:graphic>
          <a:graphicData uri="http://schemas.openxmlformats.org/drawingml/2006/table">
            <a:tbl>
              <a:tblPr firstRow="1" bandRow="1">
                <a:tableStyleId>{5C22544A-7EE6-4342-B048-85BDC9FD1C3A}</a:tableStyleId>
              </a:tblPr>
              <a:tblGrid>
                <a:gridCol w="1556773">
                  <a:extLst>
                    <a:ext uri="{9D8B030D-6E8A-4147-A177-3AD203B41FA5}">
                      <a16:colId xmlns="" xmlns:a16="http://schemas.microsoft.com/office/drawing/2014/main" val="3418402341"/>
                    </a:ext>
                  </a:extLst>
                </a:gridCol>
                <a:gridCol w="1508856">
                  <a:extLst>
                    <a:ext uri="{9D8B030D-6E8A-4147-A177-3AD203B41FA5}">
                      <a16:colId xmlns="" xmlns:a16="http://schemas.microsoft.com/office/drawing/2014/main" val="1438140368"/>
                    </a:ext>
                  </a:extLst>
                </a:gridCol>
                <a:gridCol w="2116080">
                  <a:extLst>
                    <a:ext uri="{9D8B030D-6E8A-4147-A177-3AD203B41FA5}">
                      <a16:colId xmlns="" xmlns:a16="http://schemas.microsoft.com/office/drawing/2014/main" val="3466233197"/>
                    </a:ext>
                  </a:extLst>
                </a:gridCol>
                <a:gridCol w="4149357">
                  <a:extLst>
                    <a:ext uri="{9D8B030D-6E8A-4147-A177-3AD203B41FA5}">
                      <a16:colId xmlns="" xmlns:a16="http://schemas.microsoft.com/office/drawing/2014/main" val="2303972177"/>
                    </a:ext>
                  </a:extLst>
                </a:gridCol>
                <a:gridCol w="2465692">
                  <a:extLst>
                    <a:ext uri="{9D8B030D-6E8A-4147-A177-3AD203B41FA5}">
                      <a16:colId xmlns="" xmlns:a16="http://schemas.microsoft.com/office/drawing/2014/main" val="970489064"/>
                    </a:ext>
                  </a:extLst>
                </a:gridCol>
              </a:tblGrid>
              <a:tr h="14197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solidFill>
                            <a:schemeClr val="bg1"/>
                          </a:solidFill>
                        </a:rPr>
                        <a:t>Герой</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solidFill>
                            <a:schemeClr val="bg1"/>
                          </a:solidFill>
                        </a:rPr>
                        <a:t>Где проживает</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solidFill>
                          <a:schemeClr val="bg1"/>
                        </a:solidFill>
                      </a:endParaRPr>
                    </a:p>
                    <a:p>
                      <a:endParaRPr lang="ru-RU"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800" kern="1200" dirty="0" err="1" smtClean="0">
                          <a:solidFill>
                            <a:schemeClr val="bg1"/>
                          </a:solidFill>
                          <a:latin typeface="+mn-lt"/>
                          <a:ea typeface="+mn-ea"/>
                          <a:cs typeface="+mn-cs"/>
                        </a:rPr>
                        <a:t>Устройстводля</a:t>
                      </a:r>
                      <a:r>
                        <a:rPr kumimoji="0" lang="ru-RU" sz="1800" kern="1200" dirty="0" smtClean="0">
                          <a:solidFill>
                            <a:schemeClr val="bg1"/>
                          </a:solidFill>
                          <a:latin typeface="+mn-lt"/>
                          <a:ea typeface="+mn-ea"/>
                          <a:cs typeface="+mn-cs"/>
                        </a:rPr>
                        <a:t> полета </a:t>
                      </a:r>
                      <a:endParaRPr lang="ru-RU" dirty="0" smtClean="0">
                        <a:solidFill>
                          <a:schemeClr val="bg1"/>
                        </a:solidFill>
                      </a:endParaRPr>
                    </a:p>
                    <a:p>
                      <a:endParaRPr lang="ru-RU" dirty="0">
                        <a:solidFill>
                          <a:schemeClr val="bg1"/>
                        </a:solidFill>
                      </a:endParaRPr>
                    </a:p>
                  </a:txBody>
                  <a:tcPr/>
                </a:tc>
                <a:tc>
                  <a:txBody>
                    <a:bodyPr/>
                    <a:lstStyle/>
                    <a:p>
                      <a:r>
                        <a:rPr lang="ru-RU" dirty="0" smtClean="0"/>
                        <a:t>Куда  совершает  полёт</a:t>
                      </a:r>
                      <a:r>
                        <a:rPr lang="ru-RU" baseline="0" dirty="0" smtClean="0"/>
                        <a:t> ,ц</a:t>
                      </a:r>
                      <a:r>
                        <a:rPr lang="ru-RU" dirty="0" smtClean="0"/>
                        <a:t>ель.</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 Как происходил полёт</a:t>
                      </a:r>
                      <a:endParaRPr lang="ru-RU" dirty="0" smtClean="0"/>
                    </a:p>
                    <a:p>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white"/>
                          </a:solidFill>
                          <a:effectLst/>
                          <a:uLnTx/>
                          <a:uFillTx/>
                          <a:latin typeface="+mn-lt"/>
                          <a:ea typeface="+mn-ea"/>
                          <a:cs typeface="+mn-cs"/>
                        </a:rPr>
                        <a:t>Сравнение устройств мифа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white"/>
                          </a:solidFill>
                          <a:effectLst/>
                          <a:uLnTx/>
                          <a:uFillTx/>
                          <a:latin typeface="+mn-lt"/>
                          <a:ea typeface="+mn-ea"/>
                          <a:cs typeface="+mn-cs"/>
                        </a:rPr>
                        <a:t>Аэроплан</a:t>
                      </a:r>
                      <a:endParaRPr kumimoji="0" lang="ru-RU" sz="1800" b="1" i="0" u="none" strike="noStrike" kern="1200" cap="none" spc="0" normalizeH="0" baseline="0" noProof="0" dirty="0">
                        <a:ln>
                          <a:noFill/>
                        </a:ln>
                        <a:solidFill>
                          <a:prstClr val="white"/>
                        </a:solidFill>
                        <a:effectLst/>
                        <a:uLnTx/>
                        <a:uFillTx/>
                        <a:latin typeface="+mn-lt"/>
                        <a:ea typeface="+mn-ea"/>
                        <a:cs typeface="+mn-cs"/>
                      </a:endParaRPr>
                    </a:p>
                  </a:txBody>
                  <a:tcPr/>
                </a:tc>
                <a:extLst>
                  <a:ext uri="{0D108BD9-81ED-4DB2-BD59-A6C34878D82A}">
                    <a16:rowId xmlns="" xmlns:a16="http://schemas.microsoft.com/office/drawing/2014/main" val="82827020"/>
                  </a:ext>
                </a:extLst>
              </a:tr>
              <a:tr h="1419754">
                <a:tc>
                  <a:txBody>
                    <a:bodyPr/>
                    <a:lstStyle/>
                    <a:p>
                      <a:r>
                        <a:rPr lang="ru-RU" dirty="0" smtClean="0"/>
                        <a:t>Икар, Дедал</a:t>
                      </a:r>
                    </a:p>
                    <a:p>
                      <a:r>
                        <a:rPr lang="ru-RU" dirty="0" smtClean="0"/>
                        <a:t>Этому мифу не менее трех тысяч лет</a:t>
                      </a:r>
                      <a:endParaRPr lang="ru-RU" dirty="0"/>
                    </a:p>
                  </a:txBody>
                  <a:tcPr/>
                </a:tc>
                <a:tc>
                  <a:txBody>
                    <a:bodyPr/>
                    <a:lstStyle/>
                    <a:p>
                      <a:r>
                        <a:rPr lang="ru-RU" dirty="0" smtClean="0"/>
                        <a:t>Крылья(Перья соединенные воском)</a:t>
                      </a:r>
                      <a:endParaRPr lang="ru-RU" dirty="0"/>
                    </a:p>
                  </a:txBody>
                  <a:tcPr/>
                </a:tc>
                <a:tc>
                  <a:txBody>
                    <a:bodyPr/>
                    <a:lstStyle/>
                    <a:p>
                      <a:r>
                        <a:rPr lang="ru-RU" dirty="0" smtClean="0"/>
                        <a:t>Море между Критом и Грецией. открывающих новые пути в небо</a:t>
                      </a:r>
                      <a:endParaRPr lang="ru-RU" dirty="0"/>
                    </a:p>
                  </a:txBody>
                  <a:tcPr/>
                </a:tc>
                <a:tc>
                  <a:txBody>
                    <a:bodyPr/>
                    <a:lstStyle/>
                    <a:p>
                      <a:r>
                        <a:rPr lang="ru-RU" sz="1800" dirty="0" smtClean="0"/>
                        <a:t>Воск растаял, крылья ослабли</a:t>
                      </a:r>
                      <a:r>
                        <a:rPr lang="ru-RU" dirty="0" smtClean="0"/>
                        <a:t/>
                      </a:r>
                      <a:br>
                        <a:rPr lang="ru-RU" dirty="0" smtClean="0"/>
                      </a:br>
                      <a:r>
                        <a:rPr lang="ru-RU" dirty="0" smtClean="0"/>
                        <a:t>Расклеившиеся перья посыпались во все стороны нет больше опоры о воздух.</a:t>
                      </a:r>
                      <a:r>
                        <a:rPr lang="ru-RU" sz="1800" dirty="0" smtClean="0"/>
                        <a:t> </a:t>
                      </a:r>
                      <a:r>
                        <a:rPr lang="ru-RU" dirty="0" smtClean="0"/>
                        <a:t>С огромной высоты упал он в море и погиб в его волнах.</a:t>
                      </a:r>
                      <a:endParaRPr lang="ru-RU" dirty="0"/>
                    </a:p>
                  </a:txBody>
                  <a:tcPr/>
                </a:tc>
                <a:tc>
                  <a:txBody>
                    <a:bodyPr/>
                    <a:lstStyle/>
                    <a:p>
                      <a:r>
                        <a:rPr kumimoji="0" lang="ru-RU" b="0" i="0" kern="1200" dirty="0" smtClean="0">
                          <a:solidFill>
                            <a:schemeClr val="dk1"/>
                          </a:solidFill>
                          <a:effectLst/>
                          <a:latin typeface="+mn-lt"/>
                          <a:ea typeface="+mn-ea"/>
                          <a:cs typeface="+mn-cs"/>
                        </a:rPr>
                        <a:t>Копировали «технику природы», затем, оторвавшись от земли, осваивали законы парения</a:t>
                      </a:r>
                      <a:endParaRPr lang="ru-RU" dirty="0"/>
                    </a:p>
                  </a:txBody>
                  <a:tcPr/>
                </a:tc>
                <a:extLst>
                  <a:ext uri="{0D108BD9-81ED-4DB2-BD59-A6C34878D82A}">
                    <a16:rowId xmlns="" xmlns:a16="http://schemas.microsoft.com/office/drawing/2014/main" val="401914834"/>
                  </a:ext>
                </a:extLst>
              </a:tr>
              <a:tr h="654992">
                <a:tc gridSpan="5">
                  <a:txBody>
                    <a:bodyPr/>
                    <a:lstStyle/>
                    <a:p>
                      <a:r>
                        <a:rPr kumimoji="0" lang="ru-RU" b="0" i="0" kern="1200" dirty="0" smtClean="0">
                          <a:solidFill>
                            <a:schemeClr val="dk1"/>
                          </a:solidFill>
                          <a:effectLst/>
                          <a:latin typeface="+mn-lt"/>
                          <a:ea typeface="+mn-ea"/>
                          <a:cs typeface="+mn-cs"/>
                        </a:rPr>
                        <a:t>Дедал наделен совокупностью знаний, которые, по понятиям того времени, были необходимы для изготовления крыльев.</a:t>
                      </a:r>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extLst>
                  <a:ext uri="{0D108BD9-81ED-4DB2-BD59-A6C34878D82A}">
                    <a16:rowId xmlns="" xmlns:a16="http://schemas.microsoft.com/office/drawing/2014/main" val="3064044574"/>
                  </a:ext>
                </a:extLst>
              </a:tr>
            </a:tbl>
          </a:graphicData>
        </a:graphic>
      </p:graphicFrame>
      <p:pic>
        <p:nvPicPr>
          <p:cNvPr id="8" name="Picture 2" descr="http://thenewgreece.com/wp-content/uploads/2018/10/442.jpg"/>
          <p:cNvPicPr>
            <a:picLocks noChangeAspect="1" noChangeArrowheads="1"/>
          </p:cNvPicPr>
          <p:nvPr/>
        </p:nvPicPr>
        <p:blipFill>
          <a:blip r:embed="rId3" cstate="print"/>
          <a:srcRect/>
          <a:stretch>
            <a:fillRect/>
          </a:stretch>
        </p:blipFill>
        <p:spPr bwMode="auto">
          <a:xfrm>
            <a:off x="6908800" y="1089423"/>
            <a:ext cx="4353865" cy="2038549"/>
          </a:xfrm>
          <a:prstGeom prst="rect">
            <a:avLst/>
          </a:prstGeom>
          <a:ln>
            <a:noFill/>
          </a:ln>
          <a:effectLst>
            <a:softEdge rad="112500"/>
          </a:effectLst>
        </p:spPr>
      </p:pic>
      <p:pic>
        <p:nvPicPr>
          <p:cNvPr id="9" name="Picture 2" descr="Падение Икара. П. П. Рубенс. 1636 год"/>
          <p:cNvPicPr>
            <a:picLocks noChangeAspect="1" noChangeArrowheads="1"/>
          </p:cNvPicPr>
          <p:nvPr/>
        </p:nvPicPr>
        <p:blipFill>
          <a:blip r:embed="rId4" cstate="print"/>
          <a:srcRect/>
          <a:stretch>
            <a:fillRect/>
          </a:stretch>
        </p:blipFill>
        <p:spPr bwMode="auto">
          <a:xfrm>
            <a:off x="3531140" y="1107292"/>
            <a:ext cx="2393006" cy="1999869"/>
          </a:xfrm>
          <a:prstGeom prst="rect">
            <a:avLst/>
          </a:prstGeom>
          <a:noFill/>
        </p:spPr>
      </p:pic>
    </p:spTree>
    <p:extLst>
      <p:ext uri="{BB962C8B-B14F-4D97-AF65-F5344CB8AC3E}">
        <p14:creationId xmlns="" xmlns:p14="http://schemas.microsoft.com/office/powerpoint/2010/main" val="1294189748"/>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3336588" y="321013"/>
            <a:ext cx="8715982" cy="3900791"/>
          </a:xfrm>
        </p:spPr>
        <p:txBody>
          <a:bodyPr>
            <a:normAutofit/>
          </a:bodyPr>
          <a:lstStyle/>
          <a:p>
            <a:pPr>
              <a:buNone/>
            </a:pPr>
            <a:r>
              <a:rPr lang="ru-RU" sz="21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Несомненно, Дедал вначале собрал данные зависимости веса планирующих птиц от площади их крыльев. </a:t>
            </a:r>
            <a:r>
              <a:rPr lang="ru-RU" sz="2100" b="1" i="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Траектория полета птицы, планирующей с постоянной скоростью, так же как и у планера, неизбежно отклоняется вниз, как результат взаимодействия силы тяжести и полной аэродинамической силы.</a:t>
            </a:r>
            <a:endParaRPr lang="ru-RU" sz="2100" b="1" i="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endParaRPr>
          </a:p>
          <a:p>
            <a:pPr algn="ctr">
              <a:buNone/>
            </a:pPr>
            <a:r>
              <a:rPr lang="ru-RU" sz="1800" b="1" u="sng"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rPr>
              <a:t> Конфликтующая пара : площадь крыльев и вес тела</a:t>
            </a:r>
          </a:p>
          <a:p>
            <a:pPr>
              <a:buNone/>
            </a:pPr>
            <a:r>
              <a:rPr lang="ru-RU" sz="23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Данные о соотношении площади крыльев и веса тела у планирующих птиц могут и сегодня служить уроком, преподанным науке природой </a:t>
            </a:r>
          </a:p>
          <a:p>
            <a:endParaRPr lang="ru-RU" dirty="0"/>
          </a:p>
        </p:txBody>
      </p:sp>
      <p:pic>
        <p:nvPicPr>
          <p:cNvPr id="97282" name="Picture 2" descr="https://storage.yandexcloud.net/wr4img/266873_5_i_003.jpg"/>
          <p:cNvPicPr>
            <a:picLocks noChangeAspect="1" noChangeArrowheads="1"/>
          </p:cNvPicPr>
          <p:nvPr/>
        </p:nvPicPr>
        <p:blipFill>
          <a:blip r:embed="rId2" cstate="print"/>
          <a:srcRect/>
          <a:stretch>
            <a:fillRect/>
          </a:stretch>
        </p:blipFill>
        <p:spPr bwMode="auto">
          <a:xfrm>
            <a:off x="554476" y="303159"/>
            <a:ext cx="2091448" cy="3205284"/>
          </a:xfrm>
          <a:prstGeom prst="rect">
            <a:avLst/>
          </a:prstGeom>
          <a:noFill/>
        </p:spPr>
      </p:pic>
      <p:sp>
        <p:nvSpPr>
          <p:cNvPr id="5" name="Прямоугольник 4"/>
          <p:cNvSpPr/>
          <p:nvPr/>
        </p:nvSpPr>
        <p:spPr>
          <a:xfrm>
            <a:off x="252920" y="3696512"/>
            <a:ext cx="11692646" cy="2585323"/>
          </a:xfrm>
          <a:prstGeom prst="rect">
            <a:avLst/>
          </a:prstGeom>
        </p:spPr>
        <p:txBody>
          <a:bodyPr wrap="square">
            <a:spAutoFit/>
          </a:bodyPr>
          <a:lstStyle/>
          <a:p>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Дедал, как известно из мифа, сделал крылья из перьев, скрепленных «воском». Значительную часть перьевой архитектуры птичьего крыла составляют кроющие перья. Перо крепится в теле птицы при помощи </a:t>
            </a:r>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очина</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 той части пера, которая лишена опахала. Опахало занимает около двух третей общей длины стержня пера. Чтобы перо сносно закрепилось на парусной поверхности летательного аппарата, </a:t>
            </a:r>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очин</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следует заглубить в воск. При диаметре </a:t>
            </a:r>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очина</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2 мм, слой воска должен быть как минимум 3 мм. Для проведения прикидочных подсчетов количества воска, который потребовался Дедалу, воспользуемся куполом дельтаплана «Ястреб». На 22 кв. м крыла потребуется нанести около 63 кг воска. Если воск накладывать избирательно только на поверхности, где уложены </a:t>
            </a:r>
            <a:r>
              <a:rPr lang="ru-RU"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очины</a:t>
            </a:r>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одного ряда, с перекрывшем опахалами следующего ряда, то </a:t>
            </a:r>
            <a:r>
              <a:rPr lang="ru-RU"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воск утяжелит аппарат примерно на 42 кг, что также недопустимо много.</a:t>
            </a:r>
            <a:endParaRPr lang="ru-RU"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01566" y="457200"/>
            <a:ext cx="9187234" cy="838200"/>
          </a:xfrm>
        </p:spPr>
        <p:txBody>
          <a:bodyPr>
            <a:normAutofit fontScale="90000"/>
          </a:bodyPr>
          <a:lstStyle/>
          <a:p>
            <a:r>
              <a:rPr lang="ru-RU" b="1" cap="none"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Бамбуковый вертолет</a:t>
            </a:r>
            <a:br>
              <a:rPr lang="ru-RU" b="1" cap="none"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br>
            <a:endParaRPr lang="ru-RU" b="1" cap="none"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p:txBody>
      </p:sp>
      <p:sp>
        <p:nvSpPr>
          <p:cNvPr id="3" name="Содержимое 2"/>
          <p:cNvSpPr>
            <a:spLocks noGrp="1"/>
          </p:cNvSpPr>
          <p:nvPr>
            <p:ph idx="1"/>
          </p:nvPr>
        </p:nvSpPr>
        <p:spPr>
          <a:xfrm>
            <a:off x="5155660" y="1517516"/>
            <a:ext cx="6833140" cy="3249038"/>
          </a:xfrm>
        </p:spPr>
        <p:txBody>
          <a:bodyPr>
            <a:normAutofit fontScale="77500" lnSpcReduction="20000"/>
          </a:bodyPr>
          <a:lstStyle/>
          <a:p>
            <a:r>
              <a:rPr lang="ru-RU"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Один из старейших в мире летательных аппаратов, бамбуковый вертолет (также известный как бамбуковая стрекоза или китайская вертушка) — игрушка, которая взлетает вверх, если быстро раскрутить ее основной стержень. Изобретенный в Китае около 400 г. до н.э., бамбуковый вертолет состоял из лопастей-перьев, насаженных на конец бамбуковой палки.</a:t>
            </a:r>
            <a:r>
              <a:rPr lang="ru-RU" dirty="0" smtClean="0"/>
              <a:t/>
            </a:r>
            <a:br>
              <a:rPr lang="ru-RU" dirty="0" smtClean="0"/>
            </a:br>
            <a:endParaRPr lang="ru-RU" dirty="0"/>
          </a:p>
        </p:txBody>
      </p:sp>
      <p:pic>
        <p:nvPicPr>
          <p:cNvPr id="56322" name="Picture 2" descr="Бамбуковый вертолет - древнейший в мире летательный аппарат."/>
          <p:cNvPicPr>
            <a:picLocks noChangeAspect="1" noChangeArrowheads="1"/>
          </p:cNvPicPr>
          <p:nvPr/>
        </p:nvPicPr>
        <p:blipFill>
          <a:blip r:embed="rId2" cstate="print"/>
          <a:srcRect/>
          <a:stretch>
            <a:fillRect/>
          </a:stretch>
        </p:blipFill>
        <p:spPr bwMode="auto">
          <a:xfrm>
            <a:off x="583659" y="1435538"/>
            <a:ext cx="4128514" cy="33028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Trek</Template>
  <TotalTime>1274</TotalTime>
  <Words>2966</Words>
  <Application>Microsoft Office PowerPoint</Application>
  <PresentationFormat>Произвольный</PresentationFormat>
  <Paragraphs>262</Paragraphs>
  <Slides>63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63</vt:i4>
      </vt:variant>
    </vt:vector>
  </HeadingPairs>
  <TitlesOfParts>
    <vt:vector size="64" baseType="lpstr">
      <vt:lpstr>Трек</vt:lpstr>
      <vt:lpstr>Слайд 1</vt:lpstr>
      <vt:lpstr>Участники: Лушин Михаил Владимирович, Теркин Артём Александрович Руководитель: Стешкина Светлана Георгиевна Региональный представитель: Сосновская Ольга Олеговна Россия, Пензенская область, Кузнецкий район, с.НИКОЛЬСКОЕ; 89674473353 Категория: 12 лет Филиал  МБОУ СОШ с. Посёлки- ООШ с.Никольское  6 класс Номинация «Исследования»</vt:lpstr>
      <vt:lpstr>Слайд 3</vt:lpstr>
      <vt:lpstr>Слайд 4</vt:lpstr>
      <vt:lpstr>Картотека самых первых устройств для полета</vt:lpstr>
      <vt:lpstr>История создания летательных аппаратов тяжелее воздуха без двигателей…</vt:lpstr>
      <vt:lpstr>Слайд 7</vt:lpstr>
      <vt:lpstr>Слайд 8</vt:lpstr>
      <vt:lpstr>Бамбуковый вертолет </vt:lpstr>
      <vt:lpstr>Стремление к полету никогда не покидало человека, но прошло много веков, прежде чем полет его стал реальностью. </vt:lpstr>
      <vt:lpstr>Немного истории…</vt:lpstr>
      <vt:lpstr>Прототип вертолета </vt:lpstr>
      <vt:lpstr> Немного истории  Летающая модель — уменьшенная копия летательного аппарата, содействуя научным открытиям, принесла человечеству огромную пользу</vt:lpstr>
      <vt:lpstr>Вертолет </vt:lpstr>
      <vt:lpstr> Немного истории Изобретение Архита первая  в мире успешная модель планера (безмоторного летательного аппарата тяжелее воздуха) </vt:lpstr>
      <vt:lpstr>Слайд 16</vt:lpstr>
      <vt:lpstr> На крылатой  птице…</vt:lpstr>
      <vt:lpstr>И не только…</vt:lpstr>
      <vt:lpstr>При создании первого в мире самолета…помог воздушный змей</vt:lpstr>
      <vt:lpstr>Идея летающей повозки</vt:lpstr>
      <vt:lpstr>Полёт на птицах Александра Великого</vt:lpstr>
      <vt:lpstr>Полет в арабских и персидских сказках, мифах и легендах</vt:lpstr>
      <vt:lpstr>   Миф   В китайской культуре</vt:lpstr>
      <vt:lpstr>тема полетов В Древнем Китае </vt:lpstr>
      <vt:lpstr>Прибор Сирано де Бержерака — из французских сказок  и  ЛЕТАЮЩИЙ ФОНАРИК </vt:lpstr>
      <vt:lpstr> Сказки и   реальность.  Как  и на чём  летали … </vt:lpstr>
      <vt:lpstr> Бог Меркурий - Гермес    и  Орнитоптер </vt:lpstr>
      <vt:lpstr>Крылатые безумцы  </vt:lpstr>
      <vt:lpstr>Взлететь  с помощью крыльев…</vt:lpstr>
      <vt:lpstr>Истории воздухоплавания</vt:lpstr>
      <vt:lpstr>Русские Икары</vt:lpstr>
      <vt:lpstr>Что не учитывали создатели мифов, какие противоречия решили создатели первых устройств для полета </vt:lpstr>
      <vt:lpstr>Слайд 33</vt:lpstr>
      <vt:lpstr>Слайд 34</vt:lpstr>
      <vt:lpstr>Воздушный шар - РЕАЛЬНОСТЬ</vt:lpstr>
      <vt:lpstr>Первый аэростат братьев Монгольфье</vt:lpstr>
      <vt:lpstr>Слайд 37</vt:lpstr>
      <vt:lpstr>Слайд 38</vt:lpstr>
      <vt:lpstr>Слайд 39</vt:lpstr>
      <vt:lpstr>Дирижабль </vt:lpstr>
      <vt:lpstr>Дирижабль </vt:lpstr>
      <vt:lpstr>Слайд 42</vt:lpstr>
      <vt:lpstr>Гибридный дирижабль </vt:lpstr>
      <vt:lpstr>Кайтун </vt:lpstr>
      <vt:lpstr>  А может ли самолет летать без двигателя?  ПЛАНЕР </vt:lpstr>
      <vt:lpstr> Ковёр- самолёт  и   Планер </vt:lpstr>
      <vt:lpstr>Дельтапланы</vt:lpstr>
      <vt:lpstr>Первый полноразмерный самолет </vt:lpstr>
      <vt:lpstr>Немного истории…</vt:lpstr>
      <vt:lpstr>Слайд 50</vt:lpstr>
      <vt:lpstr>Орвилл и Уилбер Райт.     Аэроплан.</vt:lpstr>
      <vt:lpstr>Слайд 52</vt:lpstr>
      <vt:lpstr>Беспилотный первенец братьев Райт</vt:lpstr>
      <vt:lpstr>Немного истории  Дата рождения отечественного авиамоделизма — 2 января 1910 г. В этот день состоялись первые состязания летающих моделей </vt:lpstr>
      <vt:lpstr>Слайд 55</vt:lpstr>
      <vt:lpstr>Слайд 56</vt:lpstr>
      <vt:lpstr> Ковёр-самолёт и Биплан </vt:lpstr>
      <vt:lpstr> </vt:lpstr>
      <vt:lpstr> На  метлах   и   Аэроцикл </vt:lpstr>
      <vt:lpstr>Железные птицы Огромную работу по созданию первого в мире  самолета проделал русский исследователь и изобретатель, морской офицер Александр Федорович Можайский (1825—1890)</vt:lpstr>
      <vt:lpstr>Самолёт Можайского 1883 года.</vt:lpstr>
      <vt:lpstr>Слайд 62</vt:lpstr>
      <vt:lpstr>Слайд 63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Ден</dc:creator>
  <cp:lastModifiedBy>Георгий</cp:lastModifiedBy>
  <cp:revision>427</cp:revision>
  <dcterms:created xsi:type="dcterms:W3CDTF">2019-11-21T05:15:03Z</dcterms:created>
  <dcterms:modified xsi:type="dcterms:W3CDTF">2023-04-23T20:41:08Z</dcterms:modified>
</cp:coreProperties>
</file>