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313" r:id="rId5"/>
    <p:sldId id="314" r:id="rId6"/>
    <p:sldId id="315" r:id="rId7"/>
    <p:sldId id="5337" r:id="rId8"/>
    <p:sldId id="5338" r:id="rId9"/>
    <p:sldId id="5336" r:id="rId10"/>
    <p:sldId id="5344" r:id="rId11"/>
    <p:sldId id="5345" r:id="rId12"/>
    <p:sldId id="5346" r:id="rId13"/>
    <p:sldId id="5343" r:id="rId14"/>
    <p:sldId id="5347" r:id="rId15"/>
    <p:sldId id="5349" r:id="rId16"/>
    <p:sldId id="5351" r:id="rId17"/>
    <p:sldId id="5352" r:id="rId18"/>
    <p:sldId id="5342" r:id="rId19"/>
    <p:sldId id="5350" r:id="rId20"/>
    <p:sldId id="5341" r:id="rId21"/>
    <p:sldId id="5353" r:id="rId22"/>
    <p:sldId id="316" r:id="rId23"/>
    <p:sldId id="296" r:id="rId2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FE94F-6FA6-46B5-9E2D-E51974FCDCD5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D07CB-8E6A-40E1-864F-7247C5DAF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7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7321" y="-151638"/>
            <a:ext cx="807339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5C40E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</a:t>
            </a:r>
            <a:r>
              <a:rPr spc="-15" dirty="0"/>
              <a:t> </a:t>
            </a:r>
            <a:r>
              <a:rPr spc="-10" dirty="0"/>
              <a:t>100-GSA</a:t>
            </a:r>
            <a:r>
              <a:rPr dirty="0"/>
              <a:t> </a:t>
            </a:r>
            <a:r>
              <a:rPr spc="-10" dirty="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C7BF-7213-4FA4-8B9E-D089DB642794}" type="datetime1">
              <a:rPr lang="en-US" smtClean="0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40E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C40E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</a:t>
            </a:r>
            <a:r>
              <a:rPr spc="-15" dirty="0"/>
              <a:t> </a:t>
            </a:r>
            <a:r>
              <a:rPr spc="-10" dirty="0"/>
              <a:t>100-GSA</a:t>
            </a:r>
            <a:r>
              <a:rPr dirty="0"/>
              <a:t> </a:t>
            </a:r>
            <a:r>
              <a:rPr spc="-10" dirty="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16437-0334-4F8A-B34A-F246D9E155E7}" type="datetime1">
              <a:rPr lang="en-US" smtClean="0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40E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62902" y="1143076"/>
            <a:ext cx="4750434" cy="4408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</a:t>
            </a:r>
            <a:r>
              <a:rPr spc="-15" dirty="0"/>
              <a:t> </a:t>
            </a:r>
            <a:r>
              <a:rPr spc="-10" dirty="0"/>
              <a:t>100-GSA</a:t>
            </a:r>
            <a:r>
              <a:rPr dirty="0"/>
              <a:t> </a:t>
            </a:r>
            <a:r>
              <a:rPr spc="-10" dirty="0"/>
              <a:t>2026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DD3F-E135-44BC-9C5E-88FC8FDC26FC}" type="datetime1">
              <a:rPr lang="en-US" smtClean="0"/>
              <a:t>5/5/2026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40E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</a:t>
            </a:r>
            <a:r>
              <a:rPr spc="-15" dirty="0"/>
              <a:t> </a:t>
            </a:r>
            <a:r>
              <a:rPr spc="-10" dirty="0"/>
              <a:t>100-GSA</a:t>
            </a:r>
            <a:r>
              <a:rPr dirty="0"/>
              <a:t> </a:t>
            </a:r>
            <a:r>
              <a:rPr spc="-10" dirty="0"/>
              <a:t>2026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F5AB1-7B99-44A1-953A-6E4CCAC665E0}" type="datetime1">
              <a:rPr lang="en-US" smtClean="0"/>
              <a:t>5/5/2026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6100" y="6256509"/>
            <a:ext cx="1133983" cy="59013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9012" y="6306040"/>
            <a:ext cx="1027785" cy="4548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</a:t>
            </a:r>
            <a:r>
              <a:rPr spc="-15" dirty="0"/>
              <a:t> </a:t>
            </a:r>
            <a:r>
              <a:rPr spc="-10" dirty="0"/>
              <a:t>100-GSA</a:t>
            </a:r>
            <a:r>
              <a:rPr dirty="0"/>
              <a:t> </a:t>
            </a:r>
            <a:r>
              <a:rPr spc="-10" dirty="0"/>
              <a:t>2026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FDF7-C83A-47A0-9F48-90CA08C1FBEB}" type="datetime1">
              <a:rPr lang="en-US" smtClean="0"/>
              <a:t>5/5/2026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353591"/>
            <a:ext cx="12191999" cy="50440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78932" y="6367079"/>
            <a:ext cx="1133983" cy="49091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71970" y="6416609"/>
            <a:ext cx="1027785" cy="4413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8232" y="218059"/>
            <a:ext cx="969391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C40E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3445" y="3200781"/>
            <a:ext cx="5240655" cy="137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C40E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2191" y="6540424"/>
            <a:ext cx="89026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</a:t>
            </a:r>
            <a:r>
              <a:rPr spc="-15" dirty="0"/>
              <a:t> </a:t>
            </a:r>
            <a:r>
              <a:rPr spc="-10" dirty="0"/>
              <a:t>100-GSA</a:t>
            </a:r>
            <a:r>
              <a:rPr dirty="0"/>
              <a:t> </a:t>
            </a:r>
            <a:r>
              <a:rPr spc="-10" dirty="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6BAF-B6E5-492F-B271-C4FE3367509A}" type="datetime1">
              <a:rPr lang="en-US" smtClean="0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94643" y="6526631"/>
            <a:ext cx="3206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riz-compinno.tech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riz-compinno.tech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riz-compinno.tech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riz.summit@gmail.com" TargetMode="External"/><Relationship Id="rId2" Type="http://schemas.openxmlformats.org/officeDocument/2006/relationships/hyperlink" Target="mailto:TDS-2015@yandex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tube.ru/channel/38870315/" TargetMode="External"/><Relationship Id="rId5" Type="http://schemas.openxmlformats.org/officeDocument/2006/relationships/hyperlink" Target="https://vk.com/club86581124" TargetMode="External"/><Relationship Id="rId4" Type="http://schemas.openxmlformats.org/officeDocument/2006/relationships/hyperlink" Target="mailto:konkurs100.gsa@gmail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AFEC8173-C8E6-4180-9165-DCEB3533C48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club86581124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t.me/GSA_1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z-summit.ru/contest/triz-cup-2026/" TargetMode="External"/><Relationship Id="rId2" Type="http://schemas.openxmlformats.org/officeDocument/2006/relationships/hyperlink" Target="https://triz-summit.ru/100-gsa/orbita/orb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riz-summit.ru/contest/triz-tourney-201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DS-2015@yandex.ru" TargetMode="External"/><Relationship Id="rId2" Type="http://schemas.openxmlformats.org/officeDocument/2006/relationships/hyperlink" Target="mailto:konkurs100.gsa@gmail.co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iz-summit.ru/100-gsa/once/" TargetMode="External"/><Relationship Id="rId2" Type="http://schemas.openxmlformats.org/officeDocument/2006/relationships/hyperlink" Target="https://www.100-gsa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DS-2015@yandex.ru" TargetMode="External"/><Relationship Id="rId4" Type="http://schemas.openxmlformats.org/officeDocument/2006/relationships/hyperlink" Target="mailto:konkurs100.gsa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triz-summit.ru/contest/triz-cup-2026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980564"/>
            </a:xfrm>
            <a:custGeom>
              <a:avLst/>
              <a:gdLst/>
              <a:ahLst/>
              <a:cxnLst/>
              <a:rect l="l" t="t" r="r" b="b"/>
              <a:pathLst>
                <a:path w="12192000" h="1980564">
                  <a:moveTo>
                    <a:pt x="12191999" y="0"/>
                  </a:moveTo>
                  <a:lnTo>
                    <a:pt x="0" y="0"/>
                  </a:lnTo>
                  <a:lnTo>
                    <a:pt x="0" y="1980564"/>
                  </a:lnTo>
                  <a:lnTo>
                    <a:pt x="12191999" y="1980564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67864"/>
              <a:ext cx="12192000" cy="25400"/>
            </a:xfrm>
            <a:custGeom>
              <a:avLst/>
              <a:gdLst/>
              <a:ahLst/>
              <a:cxnLst/>
              <a:rect l="l" t="t" r="r" b="b"/>
              <a:pathLst>
                <a:path w="12192000" h="25400">
                  <a:moveTo>
                    <a:pt x="0" y="25400"/>
                  </a:moveTo>
                  <a:lnTo>
                    <a:pt x="12191999" y="25400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0536" y="0"/>
              <a:ext cx="4321936" cy="20064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166" y="247141"/>
              <a:ext cx="2743581" cy="155511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6912" y="2870403"/>
            <a:ext cx="8816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Международный</a:t>
            </a:r>
            <a:r>
              <a:rPr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100-летия</a:t>
            </a:r>
            <a:r>
              <a:rPr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Г.С.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Альтшуллера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808" y="3639058"/>
            <a:ext cx="9719310" cy="8255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417570" marR="5080" indent="-3405504">
              <a:lnSpc>
                <a:spcPts val="2940"/>
              </a:lnSpc>
              <a:spcBef>
                <a:spcPts val="540"/>
              </a:spcBef>
            </a:pPr>
            <a:r>
              <a:rPr sz="2800" b="1" spc="-10" dirty="0">
                <a:solidFill>
                  <a:srgbClr val="FFD966"/>
                </a:solidFill>
                <a:latin typeface="Arial"/>
                <a:cs typeface="Arial"/>
              </a:rPr>
              <a:t>The</a:t>
            </a:r>
            <a:r>
              <a:rPr sz="2800" b="1" spc="15" dirty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D966"/>
                </a:solidFill>
                <a:latin typeface="Arial"/>
                <a:cs typeface="Arial"/>
              </a:rPr>
              <a:t>International</a:t>
            </a:r>
            <a:r>
              <a:rPr sz="2800" b="1" spc="30" dirty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D966"/>
                </a:solidFill>
                <a:latin typeface="Arial"/>
                <a:cs typeface="Arial"/>
              </a:rPr>
              <a:t>Year</a:t>
            </a:r>
            <a:r>
              <a:rPr sz="2800" b="1" spc="10" dirty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D966"/>
                </a:solidFill>
                <a:latin typeface="Arial"/>
                <a:cs typeface="Arial"/>
              </a:rPr>
              <a:t>dedicated</a:t>
            </a:r>
            <a:r>
              <a:rPr sz="2800" b="1" spc="20" dirty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D966"/>
                </a:solidFill>
                <a:latin typeface="Arial"/>
                <a:cs typeface="Arial"/>
              </a:rPr>
              <a:t>to</a:t>
            </a:r>
            <a:r>
              <a:rPr sz="2800" b="1" dirty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D966"/>
                </a:solidFill>
                <a:latin typeface="Arial"/>
                <a:cs typeface="Arial"/>
              </a:rPr>
              <a:t>the</a:t>
            </a:r>
            <a:r>
              <a:rPr sz="2800" b="1" spc="45" dirty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D966"/>
                </a:solidFill>
                <a:latin typeface="Arial"/>
                <a:cs typeface="Arial"/>
              </a:rPr>
              <a:t>100th</a:t>
            </a:r>
            <a:r>
              <a:rPr sz="2800" b="1" spc="15" dirty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D966"/>
                </a:solidFill>
                <a:latin typeface="Arial"/>
                <a:cs typeface="Arial"/>
              </a:rPr>
              <a:t>anniversary </a:t>
            </a:r>
            <a:r>
              <a:rPr sz="2800" b="1" spc="-760" dirty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D966"/>
                </a:solidFill>
                <a:latin typeface="Arial"/>
                <a:cs typeface="Arial"/>
              </a:rPr>
              <a:t>of G.S.</a:t>
            </a:r>
            <a:r>
              <a:rPr sz="2800" b="1" dirty="0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D966"/>
                </a:solidFill>
                <a:latin typeface="Arial"/>
                <a:cs typeface="Arial"/>
              </a:rPr>
              <a:t>Altshuller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3651" y="6134506"/>
            <a:ext cx="1807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ru-RU" sz="2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.2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18318" y="2153627"/>
            <a:ext cx="2273935" cy="3671570"/>
            <a:chOff x="9918318" y="2153627"/>
            <a:chExt cx="2273935" cy="367157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8318" y="2153627"/>
              <a:ext cx="2273554" cy="36714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522328" y="3582657"/>
              <a:ext cx="635635" cy="277495"/>
            </a:xfrm>
            <a:custGeom>
              <a:avLst/>
              <a:gdLst/>
              <a:ahLst/>
              <a:cxnLst/>
              <a:rect l="l" t="t" r="r" b="b"/>
              <a:pathLst>
                <a:path w="635634" h="277495">
                  <a:moveTo>
                    <a:pt x="635114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635114" y="276999"/>
                  </a:lnTo>
                  <a:lnTo>
                    <a:pt x="635114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602593" y="3615054"/>
            <a:ext cx="473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28.01.2026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FF0000"/>
                </a:solidFill>
                <a:latin typeface="Arial"/>
                <a:cs typeface="Arial"/>
              </a:rPr>
              <a:t>260</a:t>
            </a:r>
            <a:r>
              <a:rPr sz="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Days</a:t>
            </a:r>
            <a:r>
              <a:rPr sz="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0000"/>
                </a:solidFill>
                <a:latin typeface="Arial"/>
                <a:cs typeface="Arial"/>
              </a:rPr>
              <a:t>left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42BD6A82-0F70-C5F5-26DA-917AB08FB6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2F3AB-BD5B-B9FF-B165-054B5D1D5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3E9360-1FFD-C126-C6CA-87E33E225C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10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5873EA2B-FCC0-FD5C-BA41-7895D6CB2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11201400" cy="677108"/>
          </a:xfrm>
        </p:spPr>
        <p:txBody>
          <a:bodyPr/>
          <a:lstStyle/>
          <a:p>
            <a:r>
              <a:rPr lang="ru-RU" sz="4400" dirty="0"/>
              <a:t>8-10 лет. Номинация «Фантазирование»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F5072-4CF1-B12E-DDB1-44BC5F7AEB03}"/>
              </a:ext>
            </a:extLst>
          </p:cNvPr>
          <p:cNvSpPr txBox="1"/>
          <p:nvPr/>
        </p:nvSpPr>
        <p:spPr>
          <a:xfrm>
            <a:off x="381000" y="1066800"/>
            <a:ext cx="109642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C40ED"/>
                </a:solidFill>
                <a:latin typeface="Calibri"/>
                <a:cs typeface="Calibri"/>
              </a:rPr>
              <a:t>Номинация «Фантазирование»</a:t>
            </a:r>
          </a:p>
          <a:p>
            <a:r>
              <a:rPr lang="ru-RU" sz="2400" u="sng" dirty="0">
                <a:solidFill>
                  <a:srgbClr val="5C40ED"/>
                </a:solidFill>
                <a:latin typeface="Calibri"/>
                <a:cs typeface="Calibri"/>
              </a:rPr>
              <a:t>Задание 1.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 Игрушки для </a:t>
            </a:r>
            <a:r>
              <a:rPr lang="ru-RU" sz="2400" dirty="0" err="1">
                <a:solidFill>
                  <a:srgbClr val="5C40ED"/>
                </a:solidFill>
                <a:latin typeface="Calibri"/>
                <a:cs typeface="Calibri"/>
              </a:rPr>
              <a:t>Меркуриан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. Придумать необыкновенные игрушки для жителей Меркурия</a:t>
            </a:r>
          </a:p>
          <a:p>
            <a:r>
              <a:rPr lang="ru-RU" sz="2400" u="sng" dirty="0">
                <a:solidFill>
                  <a:srgbClr val="5C40ED"/>
                </a:solidFill>
                <a:latin typeface="Calibri"/>
                <a:cs typeface="Calibri"/>
              </a:rPr>
              <a:t>Задание 2.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 Что было дальше (рассказ)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022FD6E-E937-CAAA-F758-7E283D75C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480"/>
              </p:ext>
            </p:extLst>
          </p:nvPr>
        </p:nvGraphicFramePr>
        <p:xfrm>
          <a:off x="569138" y="3144347"/>
          <a:ext cx="6257605" cy="998476"/>
        </p:xfrm>
        <a:graphic>
          <a:graphicData uri="http://schemas.openxmlformats.org/drawingml/2006/table">
            <a:tbl>
              <a:tblPr firstRow="1" firstCol="1" bandRow="1"/>
              <a:tblGrid>
                <a:gridCol w="904922">
                  <a:extLst>
                    <a:ext uri="{9D8B030D-6E8A-4147-A177-3AD203B41FA5}">
                      <a16:colId xmlns:a16="http://schemas.microsoft.com/office/drawing/2014/main" val="3885998978"/>
                    </a:ext>
                  </a:extLst>
                </a:gridCol>
                <a:gridCol w="1597864">
                  <a:extLst>
                    <a:ext uri="{9D8B030D-6E8A-4147-A177-3AD203B41FA5}">
                      <a16:colId xmlns:a16="http://schemas.microsoft.com/office/drawing/2014/main" val="96450091"/>
                    </a:ext>
                  </a:extLst>
                </a:gridCol>
                <a:gridCol w="1125229">
                  <a:extLst>
                    <a:ext uri="{9D8B030D-6E8A-4147-A177-3AD203B41FA5}">
                      <a16:colId xmlns:a16="http://schemas.microsoft.com/office/drawing/2014/main" val="469914091"/>
                    </a:ext>
                  </a:extLst>
                </a:gridCol>
                <a:gridCol w="1271246">
                  <a:extLst>
                    <a:ext uri="{9D8B030D-6E8A-4147-A177-3AD203B41FA5}">
                      <a16:colId xmlns:a16="http://schemas.microsoft.com/office/drawing/2014/main" val="181535758"/>
                    </a:ext>
                  </a:extLst>
                </a:gridCol>
                <a:gridCol w="1358344">
                  <a:extLst>
                    <a:ext uri="{9D8B030D-6E8A-4147-A177-3AD203B41FA5}">
                      <a16:colId xmlns:a16="http://schemas.microsoft.com/office/drawing/2014/main" val="1300048891"/>
                    </a:ext>
                  </a:extLst>
                </a:gridCol>
              </a:tblGrid>
              <a:tr h="344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методов РТВ (0-10)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Новизна идеи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Оригинальность идеи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презентации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304341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65868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359990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7116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7B2A9BD-3B82-8FFC-F7B2-1466D92A159E}"/>
              </a:ext>
            </a:extLst>
          </p:cNvPr>
          <p:cNvSpPr txBox="1"/>
          <p:nvPr/>
        </p:nvSpPr>
        <p:spPr>
          <a:xfrm>
            <a:off x="533400" y="2721352"/>
            <a:ext cx="1524000" cy="3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084CA89-0D3A-915A-AEC0-39E7CF6E2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25973"/>
              </p:ext>
            </p:extLst>
          </p:nvPr>
        </p:nvGraphicFramePr>
        <p:xfrm>
          <a:off x="582585" y="4768752"/>
          <a:ext cx="6244159" cy="998476"/>
        </p:xfrm>
        <a:graphic>
          <a:graphicData uri="http://schemas.openxmlformats.org/drawingml/2006/table">
            <a:tbl>
              <a:tblPr firstRow="1" firstCol="1" bandRow="1"/>
              <a:tblGrid>
                <a:gridCol w="902978">
                  <a:extLst>
                    <a:ext uri="{9D8B030D-6E8A-4147-A177-3AD203B41FA5}">
                      <a16:colId xmlns:a16="http://schemas.microsoft.com/office/drawing/2014/main" val="891866389"/>
                    </a:ext>
                  </a:extLst>
                </a:gridCol>
                <a:gridCol w="1476126">
                  <a:extLst>
                    <a:ext uri="{9D8B030D-6E8A-4147-A177-3AD203B41FA5}">
                      <a16:colId xmlns:a16="http://schemas.microsoft.com/office/drawing/2014/main" val="2055470562"/>
                    </a:ext>
                  </a:extLst>
                </a:gridCol>
                <a:gridCol w="1274985">
                  <a:extLst>
                    <a:ext uri="{9D8B030D-6E8A-4147-A177-3AD203B41FA5}">
                      <a16:colId xmlns:a16="http://schemas.microsoft.com/office/drawing/2014/main" val="1387321556"/>
                    </a:ext>
                  </a:extLst>
                </a:gridCol>
                <a:gridCol w="1267236">
                  <a:extLst>
                    <a:ext uri="{9D8B030D-6E8A-4147-A177-3AD203B41FA5}">
                      <a16:colId xmlns:a16="http://schemas.microsoft.com/office/drawing/2014/main" val="51771298"/>
                    </a:ext>
                  </a:extLst>
                </a:gridCol>
                <a:gridCol w="1322834">
                  <a:extLst>
                    <a:ext uri="{9D8B030D-6E8A-4147-A177-3AD203B41FA5}">
                      <a16:colId xmlns:a16="http://schemas.microsoft.com/office/drawing/2014/main" val="2492779519"/>
                    </a:ext>
                  </a:extLst>
                </a:gridCol>
              </a:tblGrid>
              <a:tr h="344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методов РТВ (0-10)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Оригинальность идеи (0-5)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Увлекательность рассказа (0-5)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презентации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392855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1651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857638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9115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2F52C18-15D3-35DA-41D6-37D9AC46BA01}"/>
              </a:ext>
            </a:extLst>
          </p:cNvPr>
          <p:cNvSpPr txBox="1"/>
          <p:nvPr/>
        </p:nvSpPr>
        <p:spPr>
          <a:xfrm>
            <a:off x="528918" y="4326326"/>
            <a:ext cx="1680882" cy="3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8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8305B-A5E1-5228-0AE9-3D72EF786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90FFD4-3A07-97CC-85F6-D88D56FEA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11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2E5A0A4E-7E34-5B39-0DE2-10A5E90A3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11201400" cy="677108"/>
          </a:xfrm>
        </p:spPr>
        <p:txBody>
          <a:bodyPr/>
          <a:lstStyle/>
          <a:p>
            <a:r>
              <a:rPr lang="ru-RU" sz="4400" dirty="0"/>
              <a:t>8-10 лет. Номинация «Исследования в ТРИЗ»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8FBCC-E682-B2D0-D6FC-FE98BF1C5A86}"/>
              </a:ext>
            </a:extLst>
          </p:cNvPr>
          <p:cNvSpPr txBox="1"/>
          <p:nvPr/>
        </p:nvSpPr>
        <p:spPr>
          <a:xfrm>
            <a:off x="542365" y="1066800"/>
            <a:ext cx="10964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C40ED"/>
                </a:solidFill>
                <a:latin typeface="Calibri"/>
                <a:cs typeface="Calibri"/>
              </a:rPr>
              <a:t>Номинация «Исследования в ТРИЗ»</a:t>
            </a:r>
          </a:p>
          <a:p>
            <a:r>
              <a:rPr lang="ru-RU" sz="2400" u="sng" dirty="0">
                <a:solidFill>
                  <a:srgbClr val="5C40ED"/>
                </a:solidFill>
                <a:latin typeface="Calibri"/>
                <a:cs typeface="Calibri"/>
              </a:rPr>
              <a:t>Задание.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 Ключи и замки в сказках. Картотека замков и ключей в сказках. Как устроены, какую роль играют, как изменяются. Роль и смысл у разных народов.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46BB75F-A916-8EB9-A58F-32DC9BCB7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13272"/>
              </p:ext>
            </p:extLst>
          </p:nvPr>
        </p:nvGraphicFramePr>
        <p:xfrm>
          <a:off x="685800" y="2557685"/>
          <a:ext cx="10210800" cy="1236633"/>
        </p:xfrm>
        <a:graphic>
          <a:graphicData uri="http://schemas.openxmlformats.org/drawingml/2006/table">
            <a:tbl>
              <a:tblPr firstRow="1" firstCol="1" bandRow="1"/>
              <a:tblGrid>
                <a:gridCol w="1548885">
                  <a:extLst>
                    <a:ext uri="{9D8B030D-6E8A-4147-A177-3AD203B41FA5}">
                      <a16:colId xmlns:a16="http://schemas.microsoft.com/office/drawing/2014/main" val="746586294"/>
                    </a:ext>
                  </a:extLst>
                </a:gridCol>
                <a:gridCol w="1986254">
                  <a:extLst>
                    <a:ext uri="{9D8B030D-6E8A-4147-A177-3AD203B41FA5}">
                      <a16:colId xmlns:a16="http://schemas.microsoft.com/office/drawing/2014/main" val="717177556"/>
                    </a:ext>
                  </a:extLst>
                </a:gridCol>
                <a:gridCol w="2232893">
                  <a:extLst>
                    <a:ext uri="{9D8B030D-6E8A-4147-A177-3AD203B41FA5}">
                      <a16:colId xmlns:a16="http://schemas.microsoft.com/office/drawing/2014/main" val="2879062507"/>
                    </a:ext>
                  </a:extLst>
                </a:gridCol>
                <a:gridCol w="2173701">
                  <a:extLst>
                    <a:ext uri="{9D8B030D-6E8A-4147-A177-3AD203B41FA5}">
                      <a16:colId xmlns:a16="http://schemas.microsoft.com/office/drawing/2014/main" val="3436816448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837810615"/>
                    </a:ext>
                  </a:extLst>
                </a:gridCol>
              </a:tblGrid>
              <a:tr h="5472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Полнота информации (0-10)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Сказочная роль (функция) (0-5)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картотеки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презентации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243129"/>
                  </a:ext>
                </a:extLst>
              </a:tr>
              <a:tr h="174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933842"/>
                  </a:ext>
                </a:extLst>
              </a:tr>
              <a:tr h="174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397155"/>
                  </a:ext>
                </a:extLst>
              </a:tr>
              <a:tr h="174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8" marR="60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997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81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8A9C9-5A83-6603-B066-9393C708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C25C6C-73B2-A096-E4CA-BEDB96BA70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12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A5CC4218-58CB-4077-C5C4-7F9252F9D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11201400" cy="677108"/>
          </a:xfrm>
        </p:spPr>
        <p:txBody>
          <a:bodyPr/>
          <a:lstStyle/>
          <a:p>
            <a:r>
              <a:rPr lang="en-US" sz="4400" dirty="0"/>
              <a:t>11-14 </a:t>
            </a:r>
            <a:r>
              <a:rPr lang="ru-RU" sz="4400" dirty="0"/>
              <a:t>лет. Номинация «Изобретательство»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BD753-4711-5438-EA21-7E07F79F94A1}"/>
              </a:ext>
            </a:extLst>
          </p:cNvPr>
          <p:cNvSpPr txBox="1"/>
          <p:nvPr/>
        </p:nvSpPr>
        <p:spPr>
          <a:xfrm>
            <a:off x="533400" y="981908"/>
            <a:ext cx="11201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5C40ED"/>
                </a:solidFill>
                <a:latin typeface="Calibri"/>
                <a:cs typeface="Calibri"/>
              </a:rPr>
              <a:t>Задача</a:t>
            </a:r>
            <a:r>
              <a:rPr lang="en-US" sz="2400" u="sng" dirty="0">
                <a:solidFill>
                  <a:srgbClr val="5C40ED"/>
                </a:solidFill>
                <a:latin typeface="Calibri"/>
                <a:cs typeface="Calibri"/>
              </a:rPr>
              <a:t> 1</a:t>
            </a:r>
            <a:r>
              <a:rPr lang="ru-RU" sz="2400" u="sng" dirty="0">
                <a:solidFill>
                  <a:srgbClr val="5C40ED"/>
                </a:solidFill>
                <a:latin typeface="Calibri"/>
                <a:cs typeface="Calibri"/>
              </a:rPr>
              <a:t>.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 «Транспортировка сыпучих материалов»</a:t>
            </a:r>
          </a:p>
          <a:p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Повысить насыпную плотность, не вводя новых веществ.</a:t>
            </a:r>
          </a:p>
          <a:p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Используйте программный комплекс </a:t>
            </a:r>
            <a:r>
              <a:rPr lang="ru-RU" sz="2400" dirty="0" err="1">
                <a:solidFill>
                  <a:srgbClr val="5C40ED"/>
                </a:solidFill>
                <a:latin typeface="Calibri"/>
                <a:cs typeface="Calibri"/>
              </a:rPr>
              <a:t>Compinno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-TRIZ: 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  <a:hlinkClick r:id="rId2"/>
              </a:rPr>
              <a:t>https://triz-compinno.tech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  </a:t>
            </a:r>
          </a:p>
          <a:p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При оценке задания будут учитываться разделы: «Описание исходной проблемной ситуации», «Противоречия», «Приемы», «Идеи». </a:t>
            </a:r>
          </a:p>
          <a:p>
            <a:endParaRPr lang="ru-RU" sz="2400" dirty="0">
              <a:solidFill>
                <a:srgbClr val="5C40ED"/>
              </a:solidFill>
              <a:latin typeface="Calibri"/>
              <a:cs typeface="Calibri"/>
            </a:endParaRPr>
          </a:p>
          <a:p>
            <a:r>
              <a:rPr lang="ru-RU" sz="2400" u="sng" dirty="0">
                <a:solidFill>
                  <a:srgbClr val="5C40ED"/>
                </a:solidFill>
                <a:latin typeface="Calibri"/>
                <a:cs typeface="Calibri"/>
              </a:rPr>
              <a:t>Задача 2. 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«Темные и светлые диски»</a:t>
            </a:r>
          </a:p>
          <a:p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Нужно подавать диски на линию сборки только светлой стороной вверх. Как оставить на конвейере только светлые диски?</a:t>
            </a:r>
          </a:p>
          <a:p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Используйте программный комплекс </a:t>
            </a:r>
            <a:r>
              <a:rPr lang="ru-RU" sz="2400" dirty="0" err="1">
                <a:solidFill>
                  <a:srgbClr val="5C40ED"/>
                </a:solidFill>
                <a:latin typeface="Calibri"/>
                <a:cs typeface="Calibri"/>
              </a:rPr>
              <a:t>Compinno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-TRIZ: 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  <a:hlinkClick r:id="rId2"/>
              </a:rPr>
              <a:t>https://triz-compinno.tech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  </a:t>
            </a:r>
          </a:p>
          <a:p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При оценке задания будут учитываться разделы: «Описание исходной проблемной ситуации», «Противоречия», «Приемы», «Идеи». Используйте также физические эффекты.</a:t>
            </a:r>
          </a:p>
          <a:p>
            <a:endParaRPr lang="ru-RU" sz="2400" dirty="0">
              <a:solidFill>
                <a:srgbClr val="5C40E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50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A59ED-08EA-1541-028A-97E531FB7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C3B962-5F90-0B74-69E2-35E061009E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CE9B7D8C-83F6-4FCE-76A6-7FBEAA493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11201400" cy="677108"/>
          </a:xfrm>
        </p:spPr>
        <p:txBody>
          <a:bodyPr/>
          <a:lstStyle/>
          <a:p>
            <a:r>
              <a:rPr lang="en-US" sz="4400" dirty="0"/>
              <a:t>11-14 </a:t>
            </a:r>
            <a:r>
              <a:rPr lang="ru-RU" sz="4400" dirty="0"/>
              <a:t>лет. Номинация «Фантазирование»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3D737-EFD2-00A1-2D22-F4A8BCA15A47}"/>
              </a:ext>
            </a:extLst>
          </p:cNvPr>
          <p:cNvSpPr txBox="1"/>
          <p:nvPr/>
        </p:nvSpPr>
        <p:spPr>
          <a:xfrm>
            <a:off x="264541" y="981908"/>
            <a:ext cx="116629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C40ED"/>
                </a:solidFill>
                <a:latin typeface="Calibri"/>
                <a:cs typeface="Calibri"/>
              </a:rPr>
              <a:t>Номинация «Фантазирование»</a:t>
            </a:r>
          </a:p>
          <a:p>
            <a:r>
              <a:rPr lang="ru-RU" sz="2400" u="sng" dirty="0">
                <a:solidFill>
                  <a:srgbClr val="5C40ED"/>
                </a:solidFill>
                <a:latin typeface="Calibri"/>
                <a:cs typeface="Calibri"/>
              </a:rPr>
              <a:t>Задание 1.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 «Тайна черных шаров». Рассказ-загадка</a:t>
            </a:r>
          </a:p>
          <a:p>
            <a:endParaRPr lang="ru-RU" sz="2400" dirty="0">
              <a:solidFill>
                <a:srgbClr val="5C40ED"/>
              </a:solidFill>
              <a:latin typeface="Calibri"/>
              <a:cs typeface="Calibri"/>
            </a:endParaRPr>
          </a:p>
          <a:p>
            <a:endParaRPr lang="ru-RU" sz="2400" dirty="0">
              <a:solidFill>
                <a:srgbClr val="5C40ED"/>
              </a:solidFill>
              <a:latin typeface="Calibri"/>
              <a:cs typeface="Calibri"/>
            </a:endParaRPr>
          </a:p>
          <a:p>
            <a:endParaRPr lang="ru-RU" sz="2400" dirty="0">
              <a:solidFill>
                <a:srgbClr val="5C40ED"/>
              </a:solidFill>
              <a:latin typeface="Calibri"/>
              <a:cs typeface="Calibri"/>
            </a:endParaRPr>
          </a:p>
          <a:p>
            <a:endParaRPr lang="ru-RU" sz="2400" u="sng" dirty="0">
              <a:solidFill>
                <a:srgbClr val="5C40ED"/>
              </a:solidFill>
              <a:latin typeface="Calibri"/>
              <a:cs typeface="Calibri"/>
            </a:endParaRPr>
          </a:p>
          <a:p>
            <a:r>
              <a:rPr lang="ru-RU" sz="2400" u="sng" dirty="0">
                <a:solidFill>
                  <a:srgbClr val="5C40ED"/>
                </a:solidFill>
                <a:latin typeface="Calibri"/>
                <a:cs typeface="Calibri"/>
              </a:rPr>
              <a:t>Задание 2.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 Рассказ с загадкой</a:t>
            </a:r>
          </a:p>
          <a:p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Не повторять идею Альтова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7F91A56-EAE4-C994-194F-E99D0EC94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3300"/>
              </p:ext>
            </p:extLst>
          </p:nvPr>
        </p:nvGraphicFramePr>
        <p:xfrm>
          <a:off x="381000" y="1905000"/>
          <a:ext cx="6629400" cy="934994"/>
        </p:xfrm>
        <a:graphic>
          <a:graphicData uri="http://schemas.openxmlformats.org/drawingml/2006/table">
            <a:tbl>
              <a:tblPr firstRow="1" firstCol="1" bandRow="1"/>
              <a:tblGrid>
                <a:gridCol w="1399897">
                  <a:extLst>
                    <a:ext uri="{9D8B030D-6E8A-4147-A177-3AD203B41FA5}">
                      <a16:colId xmlns:a16="http://schemas.microsoft.com/office/drawing/2014/main" val="2309110794"/>
                    </a:ext>
                  </a:extLst>
                </a:gridCol>
                <a:gridCol w="2560524">
                  <a:extLst>
                    <a:ext uri="{9D8B030D-6E8A-4147-A177-3AD203B41FA5}">
                      <a16:colId xmlns:a16="http://schemas.microsoft.com/office/drawing/2014/main" val="1414925632"/>
                    </a:ext>
                  </a:extLst>
                </a:gridCol>
                <a:gridCol w="860961">
                  <a:extLst>
                    <a:ext uri="{9D8B030D-6E8A-4147-A177-3AD203B41FA5}">
                      <a16:colId xmlns:a16="http://schemas.microsoft.com/office/drawing/2014/main" val="3451093977"/>
                    </a:ext>
                  </a:extLst>
                </a:gridCol>
                <a:gridCol w="1808018">
                  <a:extLst>
                    <a:ext uri="{9D8B030D-6E8A-4147-A177-3AD203B41FA5}">
                      <a16:colId xmlns:a16="http://schemas.microsoft.com/office/drawing/2014/main" val="644667377"/>
                    </a:ext>
                  </a:extLst>
                </a:gridCol>
              </a:tblGrid>
              <a:tr h="343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Формулировка противоречия (0-5)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ИКР (0-5)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Варианты решения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55263"/>
                  </a:ext>
                </a:extLst>
              </a:tr>
              <a:tr h="166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667365"/>
                  </a:ext>
                </a:extLst>
              </a:tr>
              <a:tr h="166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156938"/>
                  </a:ext>
                </a:extLst>
              </a:tr>
              <a:tr h="48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97912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9250297-BDB2-8D61-079B-B30308529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77322"/>
              </p:ext>
            </p:extLst>
          </p:nvPr>
        </p:nvGraphicFramePr>
        <p:xfrm>
          <a:off x="381000" y="4164966"/>
          <a:ext cx="7315199" cy="1112797"/>
        </p:xfrm>
        <a:graphic>
          <a:graphicData uri="http://schemas.openxmlformats.org/drawingml/2006/table">
            <a:tbl>
              <a:tblPr firstRow="1" firstCol="1" bandRow="1"/>
              <a:tblGrid>
                <a:gridCol w="1057863">
                  <a:extLst>
                    <a:ext uri="{9D8B030D-6E8A-4147-A177-3AD203B41FA5}">
                      <a16:colId xmlns:a16="http://schemas.microsoft.com/office/drawing/2014/main" val="2383317961"/>
                    </a:ext>
                  </a:extLst>
                </a:gridCol>
                <a:gridCol w="2016153">
                  <a:extLst>
                    <a:ext uri="{9D8B030D-6E8A-4147-A177-3AD203B41FA5}">
                      <a16:colId xmlns:a16="http://schemas.microsoft.com/office/drawing/2014/main" val="2794248228"/>
                    </a:ext>
                  </a:extLst>
                </a:gridCol>
                <a:gridCol w="1269384">
                  <a:extLst>
                    <a:ext uri="{9D8B030D-6E8A-4147-A177-3AD203B41FA5}">
                      <a16:colId xmlns:a16="http://schemas.microsoft.com/office/drawing/2014/main" val="230116952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67231984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3732595134"/>
                    </a:ext>
                  </a:extLst>
                </a:gridCol>
              </a:tblGrid>
              <a:tr h="521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приемов фантазирования (0-5)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Оригинальность идеи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Увлекательность рассказа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презентации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70951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682255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251772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092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66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0CE3-927F-5923-4A6D-3F46C6F50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56FAE9-9E75-8563-7F86-6A249F0CED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14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BF7D3571-A0E5-A2FF-ADB2-7E3CDF2AB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11506200" cy="1354217"/>
          </a:xfrm>
        </p:spPr>
        <p:txBody>
          <a:bodyPr/>
          <a:lstStyle/>
          <a:p>
            <a:r>
              <a:rPr lang="en-US" sz="4400" dirty="0"/>
              <a:t>11-14 </a:t>
            </a:r>
            <a:r>
              <a:rPr lang="ru-RU" sz="4400" dirty="0"/>
              <a:t>лет. Номинация «Исследования в ТРИЗ»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B9A8DE-DE0B-849C-1688-EA878C633C69}"/>
              </a:ext>
            </a:extLst>
          </p:cNvPr>
          <p:cNvSpPr txBox="1"/>
          <p:nvPr/>
        </p:nvSpPr>
        <p:spPr>
          <a:xfrm>
            <a:off x="228600" y="1066800"/>
            <a:ext cx="116629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5C40ED"/>
                </a:solidFill>
                <a:latin typeface="Calibri"/>
                <a:cs typeface="Calibri"/>
              </a:rPr>
              <a:t>Задание.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 История ключей и замков</a:t>
            </a:r>
          </a:p>
          <a:p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Картотека замков и ключей: когда и где появились, как изменялись, какие изобретательские задачи решались, как влияло появление новых материалов и технологий. </a:t>
            </a:r>
          </a:p>
          <a:p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Анализ картотеки: инструменты ТРИЗ, противоречия</a:t>
            </a:r>
          </a:p>
          <a:p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Придумайте идеальный ключ и замок, какими замки и ключи будут в будущем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EB33236-EAF0-724E-DD43-86CEC5AEA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81674"/>
              </p:ext>
            </p:extLst>
          </p:nvPr>
        </p:nvGraphicFramePr>
        <p:xfrm>
          <a:off x="304800" y="3537844"/>
          <a:ext cx="11277599" cy="1388723"/>
        </p:xfrm>
        <a:graphic>
          <a:graphicData uri="http://schemas.openxmlformats.org/drawingml/2006/table">
            <a:tbl>
              <a:tblPr firstRow="1" firstCol="1" bandRow="1"/>
              <a:tblGrid>
                <a:gridCol w="1630873">
                  <a:extLst>
                    <a:ext uri="{9D8B030D-6E8A-4147-A177-3AD203B41FA5}">
                      <a16:colId xmlns:a16="http://schemas.microsoft.com/office/drawing/2014/main" val="788507982"/>
                    </a:ext>
                  </a:extLst>
                </a:gridCol>
                <a:gridCol w="1755525">
                  <a:extLst>
                    <a:ext uri="{9D8B030D-6E8A-4147-A177-3AD203B41FA5}">
                      <a16:colId xmlns:a16="http://schemas.microsoft.com/office/drawing/2014/main" val="1238818238"/>
                    </a:ext>
                  </a:extLst>
                </a:gridCol>
                <a:gridCol w="2345316">
                  <a:extLst>
                    <a:ext uri="{9D8B030D-6E8A-4147-A177-3AD203B41FA5}">
                      <a16:colId xmlns:a16="http://schemas.microsoft.com/office/drawing/2014/main" val="146475542"/>
                    </a:ext>
                  </a:extLst>
                </a:gridCol>
                <a:gridCol w="1790149">
                  <a:extLst>
                    <a:ext uri="{9D8B030D-6E8A-4147-A177-3AD203B41FA5}">
                      <a16:colId xmlns:a16="http://schemas.microsoft.com/office/drawing/2014/main" val="1182894299"/>
                    </a:ext>
                  </a:extLst>
                </a:gridCol>
                <a:gridCol w="2338391">
                  <a:extLst>
                    <a:ext uri="{9D8B030D-6E8A-4147-A177-3AD203B41FA5}">
                      <a16:colId xmlns:a16="http://schemas.microsoft.com/office/drawing/2014/main" val="1576021358"/>
                    </a:ext>
                  </a:extLst>
                </a:gridCol>
                <a:gridCol w="1417345">
                  <a:extLst>
                    <a:ext uri="{9D8B030D-6E8A-4147-A177-3AD203B41FA5}">
                      <a16:colId xmlns:a16="http://schemas.microsoft.com/office/drawing/2014/main" val="2343749412"/>
                    </a:ext>
                  </a:extLst>
                </a:gridCol>
              </a:tblGrid>
              <a:tr h="699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Полнота информации (0-10)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Формулировка изобретательских задач (0-5)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картотеки (технологии) (0-5)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картотеки (инструменты ТРИЗ) (0-5)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 (0-5)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015171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04708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546339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06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086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90D6-3FAE-89EF-FEF7-69910435F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E7542-CF1E-C647-2CCF-7A603B5B05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15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798EAEF7-61DF-84E1-9667-1DB24E0DD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11734800" cy="553998"/>
          </a:xfrm>
        </p:spPr>
        <p:txBody>
          <a:bodyPr/>
          <a:lstStyle/>
          <a:p>
            <a:r>
              <a:rPr lang="ru-RU" sz="3600" dirty="0"/>
              <a:t>15-17 лет, студенты. Номинация «Изобретательство»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2C7DE-2D7F-754C-0C0A-F35AB8A466CE}"/>
              </a:ext>
            </a:extLst>
          </p:cNvPr>
          <p:cNvSpPr txBox="1"/>
          <p:nvPr/>
        </p:nvSpPr>
        <p:spPr>
          <a:xfrm>
            <a:off x="264459" y="1066800"/>
            <a:ext cx="114300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u="sng" dirty="0">
                <a:solidFill>
                  <a:srgbClr val="5C40ED"/>
                </a:solidFill>
                <a:latin typeface="Calibri"/>
                <a:cs typeface="Calibri"/>
              </a:rPr>
              <a:t>Задача</a:t>
            </a:r>
            <a:r>
              <a:rPr lang="en-US" sz="2600" u="sng" dirty="0">
                <a:solidFill>
                  <a:srgbClr val="5C40ED"/>
                </a:solidFill>
                <a:latin typeface="Calibri"/>
                <a:cs typeface="Calibri"/>
              </a:rPr>
              <a:t> 1</a:t>
            </a:r>
            <a:r>
              <a:rPr lang="ru-RU" sz="2600" u="sng" dirty="0">
                <a:solidFill>
                  <a:srgbClr val="5C40ED"/>
                </a:solidFill>
                <a:latin typeface="Calibri"/>
                <a:cs typeface="Calibri"/>
              </a:rPr>
              <a:t>.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 «Дизельное топливо на заводе»</a:t>
            </a:r>
          </a:p>
          <a:p>
            <a:pPr algn="just"/>
            <a:r>
              <a:rPr lang="ru-RU" dirty="0"/>
              <a:t>На завод регулярно привозят по железной дороге дизельное топливо, в котором допускается определенный процент содержания воды. Это дизельное топливо сливается в специальные баки на складах завода, а потом перекачивается в нужные емкости. Проблема состоит в том, что с течением времени происходит разделение воды и чистого топлива: вода оказывается в низу емкости, а сверху дизельное топливо. Обычно дизельное топливо отбирается сверху емкости, и вода бесконечно накапливается. С одной стороны это уменьшает объем используемой емкости для топлива, а с другой стороны повышается опасность закачивания вместо топлива воды. Как исключить подобную ситуацию?</a:t>
            </a:r>
          </a:p>
          <a:p>
            <a:endParaRPr lang="ru-RU" sz="2600" dirty="0">
              <a:solidFill>
                <a:srgbClr val="5C40ED"/>
              </a:solidFill>
              <a:latin typeface="Calibri"/>
              <a:cs typeface="Calibri"/>
            </a:endParaRPr>
          </a:p>
          <a:p>
            <a:pPr algn="just"/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Используйте для решения задачи программный комплекс </a:t>
            </a:r>
            <a:r>
              <a:rPr lang="ru-RU" sz="2600" dirty="0" err="1">
                <a:solidFill>
                  <a:srgbClr val="5C40ED"/>
                </a:solidFill>
                <a:latin typeface="Calibri"/>
                <a:cs typeface="Calibri"/>
              </a:rPr>
              <a:t>Compinno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-TRIZ: 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  <a:hlinkClick r:id="rId2"/>
              </a:rPr>
              <a:t>https://triz-compinno.tech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  </a:t>
            </a:r>
          </a:p>
          <a:p>
            <a:pPr algn="just"/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При оценке задания будут учитываться разделы: «Описание исходной проблемной ситуации», «Противоречия», «Приемы», «Идеи».</a:t>
            </a:r>
          </a:p>
        </p:txBody>
      </p:sp>
    </p:spTree>
    <p:extLst>
      <p:ext uri="{BB962C8B-B14F-4D97-AF65-F5344CB8AC3E}">
        <p14:creationId xmlns:p14="http://schemas.microsoft.com/office/powerpoint/2010/main" val="4283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3B2404-B714-0B3D-B52E-3E7B268FA4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16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FBEB35-85AB-71B1-6322-D928E453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3053"/>
            <a:ext cx="11887200" cy="65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4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112AFF-5108-A11A-0CFF-B252DA8FBF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17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57AA95-C34B-5C52-9DA6-BA1AB8C3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"/>
            <a:ext cx="8371546" cy="629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1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FD833-2139-190F-C0AE-775E3EBF5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422733-FBD9-898B-8702-76070ACC97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18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C8B16C5A-05AE-D2B7-7BB0-2493BF629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11734800" cy="553998"/>
          </a:xfrm>
        </p:spPr>
        <p:txBody>
          <a:bodyPr/>
          <a:lstStyle/>
          <a:p>
            <a:r>
              <a:rPr lang="ru-RU" sz="3600" dirty="0"/>
              <a:t>15-17 лет, студенты. Номинация «Изобретательство»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87A29-A579-2729-E6F5-CA0DFC5C45FC}"/>
              </a:ext>
            </a:extLst>
          </p:cNvPr>
          <p:cNvSpPr txBox="1"/>
          <p:nvPr/>
        </p:nvSpPr>
        <p:spPr>
          <a:xfrm>
            <a:off x="264459" y="1066800"/>
            <a:ext cx="114300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u="sng" dirty="0">
                <a:solidFill>
                  <a:srgbClr val="5C40ED"/>
                </a:solidFill>
                <a:latin typeface="Calibri"/>
                <a:cs typeface="Calibri"/>
              </a:rPr>
              <a:t>Задача 2. 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«Защитные покрытия химическим методом»</a:t>
            </a:r>
          </a:p>
          <a:p>
            <a:pPr algn="just"/>
            <a:r>
              <a:rPr lang="ru-RU" dirty="0"/>
              <a:t>Покрытия на непроводящих или плохо проводящих изделиях наносят чисто химическим путем. Для этого изделие помещают в ванну, наполненную раствором соли того металла, который должен образовать покрытие. Это могут быть соли никеля, кобальта, меди, даже золота и ряда других, но не всех. Если поверхность активирована, то начинается реакция восстановления, и на поверхность осаждается металл из раствора соли. Процесс идет тем быстрее, чем выше температура раствора, конечно, в пределах теплостойкости подложки. Но при повышении температуры многие растворы начинают интенсивно разлагаться, и металл выпадает в осадок. Раствор надо менять…. До 75% химикатов идет в отходы, на переработку. Так было, например, при изготовлении фольгированных пластин для печатных плат. Разного рода стабилизирующие добавки иногда помогают, но не очень. Как быть?</a:t>
            </a:r>
          </a:p>
          <a:p>
            <a:endParaRPr lang="ru-RU" sz="2600" dirty="0">
              <a:solidFill>
                <a:srgbClr val="5C40ED"/>
              </a:solidFill>
              <a:latin typeface="Calibri"/>
              <a:cs typeface="Calibri"/>
            </a:endParaRPr>
          </a:p>
          <a:p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Используйте для решения задачи программный комплекс </a:t>
            </a:r>
            <a:r>
              <a:rPr lang="ru-RU" sz="2600" dirty="0" err="1">
                <a:solidFill>
                  <a:srgbClr val="5C40ED"/>
                </a:solidFill>
                <a:latin typeface="Calibri"/>
                <a:cs typeface="Calibri"/>
              </a:rPr>
              <a:t>Compinno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-TRIZ: 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  <a:hlinkClick r:id="rId2"/>
              </a:rPr>
              <a:t>https://triz-compinno.tech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  </a:t>
            </a:r>
          </a:p>
          <a:p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При оценке задания будут учитываться разделы: «Описание исходной проблемной ситуации», «Противоречия», «Приемы», «Идеи».</a:t>
            </a:r>
          </a:p>
        </p:txBody>
      </p:sp>
    </p:spTree>
    <p:extLst>
      <p:ext uri="{BB962C8B-B14F-4D97-AF65-F5344CB8AC3E}">
        <p14:creationId xmlns:p14="http://schemas.microsoft.com/office/powerpoint/2010/main" val="380012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CC958-4F04-CD03-BB00-707B0C039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42BA2E-9FED-7390-70BD-9D0B8D8E36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19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12ADEF32-6B72-6544-1D8B-2A582DB75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11734800" cy="553998"/>
          </a:xfrm>
        </p:spPr>
        <p:txBody>
          <a:bodyPr/>
          <a:lstStyle/>
          <a:p>
            <a:r>
              <a:rPr lang="ru-RU" sz="3600" dirty="0"/>
              <a:t>15-17 лет, студенты. Номинация «Исследования в ТРИЗ»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975C4-1691-AA60-9C8D-0E23EC56D7B8}"/>
              </a:ext>
            </a:extLst>
          </p:cNvPr>
          <p:cNvSpPr txBox="1"/>
          <p:nvPr/>
        </p:nvSpPr>
        <p:spPr>
          <a:xfrm>
            <a:off x="264459" y="1066800"/>
            <a:ext cx="1143000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u="sng" dirty="0">
                <a:solidFill>
                  <a:srgbClr val="5C40ED"/>
                </a:solidFill>
                <a:latin typeface="Calibri"/>
                <a:cs typeface="Calibri"/>
              </a:rPr>
              <a:t>Задание-исследование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 «Прогноз развития видеоигр»</a:t>
            </a:r>
          </a:p>
          <a:p>
            <a:pPr algn="just"/>
            <a:r>
              <a:rPr lang="ru-RU" dirty="0"/>
              <a:t>Используя методы ТРИЗ, проанализировать историю и современное состояние видеоигр, выявить ключевые противоречия и спрогнозировать возможные пути развития на 10-20 лет вперёд.</a:t>
            </a:r>
          </a:p>
          <a:p>
            <a:pPr algn="just"/>
            <a:endParaRPr lang="ru-RU" dirty="0"/>
          </a:p>
          <a:p>
            <a:pPr algn="just"/>
            <a:r>
              <a:rPr lang="ru-RU" u="sng" dirty="0"/>
              <a:t>Ожидаемый результат</a:t>
            </a:r>
            <a:r>
              <a:rPr lang="ru-RU" dirty="0"/>
              <a:t>: Командный или индивидуальный проект, включающий картотеку игр, таблицу противоречий и прогнозный отчёт с идеями будущих игровых проектов.</a:t>
            </a:r>
          </a:p>
          <a:p>
            <a:pPr algn="just"/>
            <a:r>
              <a:rPr lang="ru-RU" u="sng" dirty="0"/>
              <a:t>Этап 1.</a:t>
            </a:r>
            <a:r>
              <a:rPr lang="ru-RU" dirty="0"/>
              <a:t> Сбор «Картотеки видеоигр»</a:t>
            </a:r>
          </a:p>
          <a:p>
            <a:pPr algn="just"/>
            <a:r>
              <a:rPr lang="ru-RU" dirty="0"/>
              <a:t>Создайте базу данных (в виде таблицы, презентации или интерактивной доски) из 20-30 видеоигр, которые, по вашему мнению, являются знаковыми или новаторскими.</a:t>
            </a:r>
          </a:p>
          <a:p>
            <a:pPr algn="just"/>
            <a:r>
              <a:rPr lang="ru-RU" dirty="0"/>
              <a:t>Для каждой игры укажите:</a:t>
            </a:r>
          </a:p>
          <a:p>
            <a:pPr algn="just"/>
            <a:r>
              <a:rPr lang="ru-RU" dirty="0"/>
              <a:t>1. Название и год выхода.</a:t>
            </a:r>
          </a:p>
          <a:p>
            <a:pPr algn="just"/>
            <a:r>
              <a:rPr lang="ru-RU" dirty="0"/>
              <a:t>2. Ключевая новация: что в этой игре появилось впервые или было доведено до совершенства?</a:t>
            </a:r>
          </a:p>
          <a:p>
            <a:pPr algn="just"/>
            <a:r>
              <a:rPr lang="ru-RU" dirty="0"/>
              <a:t>3. Устранённый недостаток: какую проблему игроков или старых игр решила эта инновация?</a:t>
            </a:r>
          </a:p>
          <a:p>
            <a:pPr algn="just"/>
            <a:r>
              <a:rPr lang="ru-RU" dirty="0"/>
              <a:t>4. Порожденный новый недостаток: какую новую проблему создала эта инновация?</a:t>
            </a:r>
          </a:p>
          <a:p>
            <a:pPr algn="just"/>
            <a:r>
              <a:rPr lang="ru-RU" u="sng" dirty="0"/>
              <a:t>Этап 2:</a:t>
            </a:r>
            <a:r>
              <a:rPr lang="ru-RU" dirty="0"/>
              <a:t> анализ и выделение ключевых противоречий. На основе картотеки сформулируйте 3 ключевых противоречия, которые двигают развитие видеоигр.</a:t>
            </a:r>
          </a:p>
          <a:p>
            <a:pPr algn="just"/>
            <a:r>
              <a:rPr lang="ru-RU" u="sng" dirty="0"/>
              <a:t>Этап 3:</a:t>
            </a:r>
            <a:r>
              <a:rPr lang="ru-RU" dirty="0"/>
              <a:t> Прогнозирование «Линий развития» и генерация идей.</a:t>
            </a:r>
            <a:endParaRPr lang="ru-RU" sz="2600" dirty="0">
              <a:solidFill>
                <a:srgbClr val="5C40E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90833" y="1600200"/>
            <a:ext cx="8559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Фото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авторов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0522" y="2886998"/>
            <a:ext cx="228106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00"/>
              </a:spcBef>
            </a:pPr>
            <a:r>
              <a:rPr lang="ru-RU" sz="2400" b="1" spc="-5" dirty="0">
                <a:solidFill>
                  <a:srgbClr val="FFFFFF"/>
                </a:solidFill>
                <a:latin typeface="Calibri"/>
                <a:cs typeface="Calibri"/>
              </a:rPr>
              <a:t>Наталия Рубина</a:t>
            </a:r>
            <a:endParaRPr sz="2400" dirty="0">
              <a:latin typeface="Calibri"/>
              <a:cs typeface="Calibri"/>
            </a:endParaRPr>
          </a:p>
          <a:p>
            <a:pPr marL="635" algn="ctr">
              <a:lnSpc>
                <a:spcPts val="2070"/>
              </a:lnSpc>
            </a:pPr>
            <a:r>
              <a:rPr lang="ru-RU" sz="1800" b="1" spc="-5" dirty="0">
                <a:solidFill>
                  <a:srgbClr val="FFFFFF"/>
                </a:solidFill>
                <a:latin typeface="Calibri"/>
                <a:cs typeface="Calibri"/>
              </a:rPr>
              <a:t>Мастер ТРИЗ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5611" y="4357878"/>
            <a:ext cx="10076815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lang="ru-RU" sz="2800" b="1" spc="-10" dirty="0">
                <a:solidFill>
                  <a:srgbClr val="FFFFFF"/>
                </a:solidFill>
                <a:latin typeface="Calibri"/>
                <a:cs typeface="Calibri"/>
              </a:rPr>
              <a:t>Серия конкурсов «Орбита Альтшуллера»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C15E58-34BC-49D5-2812-9B2C0D1AAF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2" t="5853" r="11447" b="17037"/>
          <a:stretch>
            <a:fillRect/>
          </a:stretch>
        </p:blipFill>
        <p:spPr>
          <a:xfrm>
            <a:off x="4810522" y="501878"/>
            <a:ext cx="2281060" cy="219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9AE92BA8-D663-97F1-6831-0ACB392B7A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DDF98-209B-13E3-374E-630CDFD79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E9F7D7-8D0B-DCD5-105E-96C86FB06D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20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89E5E18D-832A-32E3-3414-8AC101BDE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11811000" cy="553998"/>
          </a:xfrm>
        </p:spPr>
        <p:txBody>
          <a:bodyPr/>
          <a:lstStyle/>
          <a:p>
            <a:pPr algn="ctr"/>
            <a:r>
              <a:rPr lang="ru-RU" sz="3600" dirty="0"/>
              <a:t>15-17 лет. Номинация «Фантазирование»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64E76-E23F-84E4-5F2F-A2BF6EABAFDB}"/>
              </a:ext>
            </a:extLst>
          </p:cNvPr>
          <p:cNvSpPr txBox="1"/>
          <p:nvPr/>
        </p:nvSpPr>
        <p:spPr>
          <a:xfrm>
            <a:off x="304800" y="931015"/>
            <a:ext cx="115105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u="sng" dirty="0">
                <a:solidFill>
                  <a:srgbClr val="5C40ED"/>
                </a:solidFill>
                <a:latin typeface="Calibri"/>
                <a:cs typeface="Calibri"/>
              </a:rPr>
              <a:t>Задание</a:t>
            </a:r>
            <a:r>
              <a:rPr lang="en-US" sz="2600" u="sng" dirty="0">
                <a:solidFill>
                  <a:srgbClr val="5C40ED"/>
                </a:solidFill>
                <a:latin typeface="Calibri"/>
                <a:cs typeface="Calibri"/>
              </a:rPr>
              <a:t> 1</a:t>
            </a:r>
            <a:r>
              <a:rPr lang="ru-RU" sz="2600" u="sng" dirty="0">
                <a:solidFill>
                  <a:srgbClr val="5C40ED"/>
                </a:solidFill>
                <a:latin typeface="Calibri"/>
                <a:cs typeface="Calibri"/>
              </a:rPr>
              <a:t>.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 «Ненормальная сталь»</a:t>
            </a:r>
          </a:p>
          <a:p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Фантастический рассказ-загадка. Разгадайте загадку</a:t>
            </a:r>
          </a:p>
          <a:p>
            <a:r>
              <a:rPr lang="ru-RU" sz="2000" dirty="0"/>
              <a:t>«Пионерская правда», 25.12.1979. </a:t>
            </a:r>
          </a:p>
          <a:p>
            <a:endParaRPr lang="ru-RU" sz="2600" dirty="0">
              <a:solidFill>
                <a:srgbClr val="5C40ED"/>
              </a:solidFill>
              <a:latin typeface="Calibri"/>
              <a:cs typeface="Calibri"/>
            </a:endParaRPr>
          </a:p>
          <a:p>
            <a:endParaRPr lang="ru-RU" sz="2600" dirty="0">
              <a:solidFill>
                <a:srgbClr val="5C40ED"/>
              </a:solidFill>
              <a:latin typeface="Calibri"/>
              <a:cs typeface="Calibri"/>
            </a:endParaRPr>
          </a:p>
          <a:p>
            <a:endParaRPr lang="ru-RU" sz="2600" u="sng" dirty="0">
              <a:solidFill>
                <a:srgbClr val="5C40ED"/>
              </a:solidFill>
              <a:latin typeface="Calibri"/>
              <a:cs typeface="Calibri"/>
            </a:endParaRPr>
          </a:p>
          <a:p>
            <a:r>
              <a:rPr lang="ru-RU" sz="2600" u="sng" dirty="0">
                <a:solidFill>
                  <a:srgbClr val="5C40ED"/>
                </a:solidFill>
                <a:latin typeface="Calibri"/>
                <a:cs typeface="Calibri"/>
              </a:rPr>
              <a:t>Задание 2.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  Напишите рассказ «Как использовать ненормальную сталь»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55CC003-6C14-555D-E380-71CA9611D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11655"/>
              </p:ext>
            </p:extLst>
          </p:nvPr>
        </p:nvGraphicFramePr>
        <p:xfrm>
          <a:off x="376682" y="2209800"/>
          <a:ext cx="9148319" cy="934994"/>
        </p:xfrm>
        <a:graphic>
          <a:graphicData uri="http://schemas.openxmlformats.org/drawingml/2006/table">
            <a:tbl>
              <a:tblPr firstRow="1" firstCol="1" bandRow="1"/>
              <a:tblGrid>
                <a:gridCol w="1931803">
                  <a:extLst>
                    <a:ext uri="{9D8B030D-6E8A-4147-A177-3AD203B41FA5}">
                      <a16:colId xmlns:a16="http://schemas.microsoft.com/office/drawing/2014/main" val="2309110794"/>
                    </a:ext>
                  </a:extLst>
                </a:gridCol>
                <a:gridCol w="2568315">
                  <a:extLst>
                    <a:ext uri="{9D8B030D-6E8A-4147-A177-3AD203B41FA5}">
                      <a16:colId xmlns:a16="http://schemas.microsoft.com/office/drawing/2014/main" val="141492563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5109397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80803649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644667377"/>
                    </a:ext>
                  </a:extLst>
                </a:gridCol>
              </a:tblGrid>
              <a:tr h="343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Формулировка противоречия (0-5)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ИКР (0-5)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Приемы, эффекты (0-5)</a:t>
                      </a: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Варианты решения (0-5)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55263"/>
                  </a:ext>
                </a:extLst>
              </a:tr>
              <a:tr h="166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667365"/>
                  </a:ext>
                </a:extLst>
              </a:tr>
              <a:tr h="166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156938"/>
                  </a:ext>
                </a:extLst>
              </a:tr>
              <a:tr h="48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92" marR="57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979122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7680CC5-5907-E61E-1FCB-CE76B5C54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52191"/>
              </p:ext>
            </p:extLst>
          </p:nvPr>
        </p:nvGraphicFramePr>
        <p:xfrm>
          <a:off x="381000" y="4164966"/>
          <a:ext cx="8229599" cy="1211095"/>
        </p:xfrm>
        <a:graphic>
          <a:graphicData uri="http://schemas.openxmlformats.org/drawingml/2006/table">
            <a:tbl>
              <a:tblPr firstRow="1" firstCol="1" bandRow="1"/>
              <a:tblGrid>
                <a:gridCol w="1190096">
                  <a:extLst>
                    <a:ext uri="{9D8B030D-6E8A-4147-A177-3AD203B41FA5}">
                      <a16:colId xmlns:a16="http://schemas.microsoft.com/office/drawing/2014/main" val="2383317961"/>
                    </a:ext>
                  </a:extLst>
                </a:gridCol>
                <a:gridCol w="2268172">
                  <a:extLst>
                    <a:ext uri="{9D8B030D-6E8A-4147-A177-3AD203B41FA5}">
                      <a16:colId xmlns:a16="http://schemas.microsoft.com/office/drawing/2014/main" val="2794248228"/>
                    </a:ext>
                  </a:extLst>
                </a:gridCol>
                <a:gridCol w="1428057">
                  <a:extLst>
                    <a:ext uri="{9D8B030D-6E8A-4147-A177-3AD203B41FA5}">
                      <a16:colId xmlns:a16="http://schemas.microsoft.com/office/drawing/2014/main" val="230116952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067231984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3732595134"/>
                    </a:ext>
                  </a:extLst>
                </a:gridCol>
              </a:tblGrid>
              <a:tr h="521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инструментов РТВ (0-5)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Оригинальность идеи (0-5)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Увлекательность рассказа (0-5)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презентации (0-5)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70951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682255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251772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 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092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640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D23A6-6FA8-6055-DC3E-411B3AB21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EA1E17-1228-588F-432C-E94385A007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21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08BB649E-733D-FC14-534F-CA36C15CB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4800"/>
            <a:ext cx="11811000" cy="553998"/>
          </a:xfrm>
        </p:spPr>
        <p:txBody>
          <a:bodyPr/>
          <a:lstStyle/>
          <a:p>
            <a:pPr algn="ctr"/>
            <a:r>
              <a:rPr lang="ru-RU" sz="3600" dirty="0"/>
              <a:t>Студенты. Номинация «Фантазирование»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773D0-69E7-65F8-AB61-C42FD32A7433}"/>
              </a:ext>
            </a:extLst>
          </p:cNvPr>
          <p:cNvSpPr txBox="1"/>
          <p:nvPr/>
        </p:nvSpPr>
        <p:spPr>
          <a:xfrm>
            <a:off x="473098" y="990600"/>
            <a:ext cx="110215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u="sng" dirty="0">
                <a:solidFill>
                  <a:srgbClr val="5C40ED"/>
                </a:solidFill>
                <a:latin typeface="Calibri"/>
                <a:cs typeface="Calibri"/>
              </a:rPr>
              <a:t>Задание</a:t>
            </a:r>
            <a:r>
              <a:rPr lang="en-US" sz="2600" u="sng" dirty="0">
                <a:solidFill>
                  <a:srgbClr val="5C40ED"/>
                </a:solidFill>
                <a:latin typeface="Calibri"/>
                <a:cs typeface="Calibri"/>
              </a:rPr>
              <a:t> 1</a:t>
            </a:r>
            <a:r>
              <a:rPr lang="ru-RU" sz="2600" u="sng" dirty="0">
                <a:solidFill>
                  <a:srgbClr val="5C40ED"/>
                </a:solidFill>
                <a:latin typeface="Calibri"/>
                <a:cs typeface="Calibri"/>
              </a:rPr>
              <a:t>.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 «Некоторые сведения об эффекте </a:t>
            </a:r>
            <a:r>
              <a:rPr lang="ru-RU" sz="2600" dirty="0" err="1">
                <a:solidFill>
                  <a:srgbClr val="5C40ED"/>
                </a:solidFill>
                <a:latin typeface="Calibri"/>
                <a:cs typeface="Calibri"/>
              </a:rPr>
              <a:t>Уорпа-Явича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»</a:t>
            </a:r>
          </a:p>
          <a:p>
            <a:pPr algn="just"/>
            <a:r>
              <a:rPr lang="ru-RU" sz="2000" dirty="0"/>
              <a:t>Прочитайте опубликованный ниже рассказ Генриха Альтова «Некоторые сведения об эффекте </a:t>
            </a:r>
            <a:r>
              <a:rPr lang="ru-RU" sz="2000" dirty="0" err="1"/>
              <a:t>Уорпа-Явича</a:t>
            </a:r>
            <a:r>
              <a:rPr lang="ru-RU" sz="2000" dirty="0"/>
              <a:t>». Описанный в рассказе эффект нарушает один из известных законов физики. Придумайте игру, в которой также нарушается какой-нибудь из законов физики. Используйте для этого прием или группу приемов по развитию творческого воображения. </a:t>
            </a:r>
            <a:endParaRPr lang="ru-RU" sz="2800" dirty="0">
              <a:solidFill>
                <a:srgbClr val="5C40ED"/>
              </a:solidFill>
              <a:latin typeface="Calibri"/>
              <a:cs typeface="Calibri"/>
            </a:endParaRPr>
          </a:p>
          <a:p>
            <a:endParaRPr lang="ru-RU" sz="2600" dirty="0">
              <a:solidFill>
                <a:srgbClr val="5C40ED"/>
              </a:solidFill>
              <a:latin typeface="Calibri"/>
              <a:cs typeface="Calibri"/>
            </a:endParaRPr>
          </a:p>
          <a:p>
            <a:r>
              <a:rPr lang="ru-RU" sz="2600" u="sng" dirty="0">
                <a:solidFill>
                  <a:srgbClr val="5C40ED"/>
                </a:solidFill>
                <a:latin typeface="Calibri"/>
                <a:cs typeface="Calibri"/>
              </a:rPr>
              <a:t>Задание 2. </a:t>
            </a:r>
            <a:r>
              <a:rPr lang="ru-RU" sz="2600" dirty="0">
                <a:solidFill>
                  <a:srgbClr val="5C40ED"/>
                </a:solidFill>
                <a:latin typeface="Calibri"/>
                <a:cs typeface="Calibri"/>
              </a:rPr>
              <a:t>«Игра с новым физическим эффектом»</a:t>
            </a:r>
          </a:p>
          <a:p>
            <a:r>
              <a:rPr lang="ru-RU" sz="2000" dirty="0"/>
              <a:t>Напишите короткий рассказ о том, как в игре используется придуманный вами новый физический закон. Какие ранее не известные физические эффекты возникают в такой игре?</a:t>
            </a:r>
          </a:p>
          <a:p>
            <a:endParaRPr lang="ru-RU" sz="2600" dirty="0">
              <a:solidFill>
                <a:srgbClr val="5C40E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451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CE01D-E9AE-7A24-54F7-6CA8D6722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6C6E89-341B-7222-EE04-7A03730FB5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22</a:t>
            </a:fld>
            <a:endParaRPr lang="ru-RU" dirty="0"/>
          </a:p>
        </p:txBody>
      </p:sp>
      <p:sp>
        <p:nvSpPr>
          <p:cNvPr id="2" name="Google Shape;546;p11">
            <a:extLst>
              <a:ext uri="{FF2B5EF4-FFF2-40B4-BE49-F238E27FC236}">
                <a16:creationId xmlns:a16="http://schemas.microsoft.com/office/drawing/2014/main" id="{5C49A5F8-8E25-98B8-ED2D-DC46B4D9A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91" y="203200"/>
            <a:ext cx="1062885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r>
              <a:rPr lang="en-US" alt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TDS-2015@yandex.ru</a:t>
            </a:r>
            <a:endParaRPr lang="en-US" altLang="ru-R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endParaRPr lang="en-US" altLang="ru-R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r>
              <a:rPr lang="en-US" alt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triz.summit@gmail.com</a:t>
            </a:r>
            <a:r>
              <a:rPr lang="en-US" alt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ru-RU" altLang="ru-R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endParaRPr lang="ru-RU" altLang="ru-R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  <a:buSzPts val="6000"/>
            </a:pPr>
            <a:r>
              <a:rPr lang="ru-RU" sz="4400" u="sng" kern="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konkurs100.gsa@gmail.com</a:t>
            </a:r>
            <a:r>
              <a:rPr lang="ru-RU" sz="4400" u="sng" kern="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endParaRPr lang="en-US" altLang="ru-R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r>
              <a:rPr lang="en-US" alt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https://vk.com/club86581124</a:t>
            </a:r>
            <a:endParaRPr lang="ru-RU" altLang="ru-R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endParaRPr lang="en-US" altLang="ru-R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r>
              <a:rPr lang="en-US" altLang="ru-RU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https://rutube.ru/channel/38870315/</a:t>
            </a:r>
            <a:r>
              <a:rPr lang="ru-RU" altLang="ru-RU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en-US" altLang="ru-RU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r>
              <a:rPr lang="en-US" altLang="ru-RU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endParaRPr lang="en-US" altLang="ru-RU" sz="6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SzPts val="6000"/>
              <a:buFont typeface="Arial" panose="020B0604020202020204" pitchFamily="34" charset="0"/>
              <a:buNone/>
            </a:pPr>
            <a:endParaRPr lang="ru-RU" altLang="ru-RU" sz="6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5085" y="1037082"/>
            <a:ext cx="294132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b="1" spc="-10" dirty="0">
                <a:solidFill>
                  <a:srgbClr val="FFFFFF"/>
                </a:solidFill>
                <a:latin typeface="Calibri"/>
                <a:cs typeface="Calibri"/>
              </a:rPr>
              <a:t>Q&amp;A</a:t>
            </a:r>
            <a:endParaRPr sz="1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6578" y="3709238"/>
            <a:ext cx="1419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SESSION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438275"/>
            <a:ext cx="12192000" cy="4050029"/>
            <a:chOff x="0" y="1438275"/>
            <a:chExt cx="12192000" cy="4050029"/>
          </a:xfrm>
        </p:grpSpPr>
        <p:sp>
          <p:nvSpPr>
            <p:cNvPr id="5" name="object 5"/>
            <p:cNvSpPr/>
            <p:nvPr/>
          </p:nvSpPr>
          <p:spPr>
            <a:xfrm>
              <a:off x="3005582" y="1893303"/>
              <a:ext cx="5772150" cy="2512695"/>
            </a:xfrm>
            <a:custGeom>
              <a:avLst/>
              <a:gdLst/>
              <a:ahLst/>
              <a:cxnLst/>
              <a:rect l="l" t="t" r="r" b="b"/>
              <a:pathLst>
                <a:path w="5772150" h="2512695">
                  <a:moveTo>
                    <a:pt x="506730" y="238645"/>
                  </a:moveTo>
                  <a:lnTo>
                    <a:pt x="501650" y="195033"/>
                  </a:lnTo>
                  <a:lnTo>
                    <a:pt x="488238" y="152501"/>
                  </a:lnTo>
                  <a:lnTo>
                    <a:pt x="481406" y="137452"/>
                  </a:lnTo>
                  <a:lnTo>
                    <a:pt x="478409" y="130822"/>
                  </a:lnTo>
                  <a:lnTo>
                    <a:pt x="454609" y="91478"/>
                  </a:lnTo>
                  <a:lnTo>
                    <a:pt x="425196" y="57543"/>
                  </a:lnTo>
                  <a:lnTo>
                    <a:pt x="390245" y="30391"/>
                  </a:lnTo>
                  <a:lnTo>
                    <a:pt x="349885" y="11315"/>
                  </a:lnTo>
                  <a:lnTo>
                    <a:pt x="304241" y="1257"/>
                  </a:lnTo>
                  <a:lnTo>
                    <a:pt x="279463" y="0"/>
                  </a:lnTo>
                  <a:lnTo>
                    <a:pt x="253365" y="1282"/>
                  </a:lnTo>
                  <a:lnTo>
                    <a:pt x="197637" y="12827"/>
                  </a:lnTo>
                  <a:lnTo>
                    <a:pt x="137160" y="37604"/>
                  </a:lnTo>
                  <a:lnTo>
                    <a:pt x="97967" y="60134"/>
                  </a:lnTo>
                  <a:lnTo>
                    <a:pt x="63969" y="85331"/>
                  </a:lnTo>
                  <a:lnTo>
                    <a:pt x="28727" y="117983"/>
                  </a:lnTo>
                  <a:lnTo>
                    <a:pt x="3657" y="151307"/>
                  </a:lnTo>
                  <a:lnTo>
                    <a:pt x="0" y="161048"/>
                  </a:lnTo>
                  <a:lnTo>
                    <a:pt x="0" y="166763"/>
                  </a:lnTo>
                  <a:lnTo>
                    <a:pt x="18148" y="209550"/>
                  </a:lnTo>
                  <a:lnTo>
                    <a:pt x="38989" y="242963"/>
                  </a:lnTo>
                  <a:lnTo>
                    <a:pt x="55118" y="253123"/>
                  </a:lnTo>
                  <a:lnTo>
                    <a:pt x="57785" y="252869"/>
                  </a:lnTo>
                  <a:lnTo>
                    <a:pt x="63881" y="249821"/>
                  </a:lnTo>
                  <a:lnTo>
                    <a:pt x="68072" y="245503"/>
                  </a:lnTo>
                  <a:lnTo>
                    <a:pt x="72771" y="238645"/>
                  </a:lnTo>
                  <a:lnTo>
                    <a:pt x="76669" y="233349"/>
                  </a:lnTo>
                  <a:lnTo>
                    <a:pt x="105041" y="200329"/>
                  </a:lnTo>
                  <a:lnTo>
                    <a:pt x="141960" y="169926"/>
                  </a:lnTo>
                  <a:lnTo>
                    <a:pt x="181584" y="149161"/>
                  </a:lnTo>
                  <a:lnTo>
                    <a:pt x="222885" y="138188"/>
                  </a:lnTo>
                  <a:lnTo>
                    <a:pt x="235788" y="137452"/>
                  </a:lnTo>
                  <a:lnTo>
                    <a:pt x="248196" y="138099"/>
                  </a:lnTo>
                  <a:lnTo>
                    <a:pt x="292722" y="154101"/>
                  </a:lnTo>
                  <a:lnTo>
                    <a:pt x="328244" y="189090"/>
                  </a:lnTo>
                  <a:lnTo>
                    <a:pt x="347522" y="224193"/>
                  </a:lnTo>
                  <a:lnTo>
                    <a:pt x="359003" y="270421"/>
                  </a:lnTo>
                  <a:lnTo>
                    <a:pt x="359156" y="281749"/>
                  </a:lnTo>
                  <a:lnTo>
                    <a:pt x="358051" y="292862"/>
                  </a:lnTo>
                  <a:lnTo>
                    <a:pt x="341249" y="334810"/>
                  </a:lnTo>
                  <a:lnTo>
                    <a:pt x="314833" y="362597"/>
                  </a:lnTo>
                  <a:lnTo>
                    <a:pt x="282194" y="381647"/>
                  </a:lnTo>
                  <a:lnTo>
                    <a:pt x="274434" y="385584"/>
                  </a:lnTo>
                  <a:lnTo>
                    <a:pt x="253492" y="409968"/>
                  </a:lnTo>
                  <a:lnTo>
                    <a:pt x="251841" y="416191"/>
                  </a:lnTo>
                  <a:lnTo>
                    <a:pt x="266446" y="459371"/>
                  </a:lnTo>
                  <a:lnTo>
                    <a:pt x="334010" y="582688"/>
                  </a:lnTo>
                  <a:lnTo>
                    <a:pt x="342519" y="590435"/>
                  </a:lnTo>
                  <a:lnTo>
                    <a:pt x="345821" y="591832"/>
                  </a:lnTo>
                  <a:lnTo>
                    <a:pt x="389610" y="578713"/>
                  </a:lnTo>
                  <a:lnTo>
                    <a:pt x="429679" y="557441"/>
                  </a:lnTo>
                  <a:lnTo>
                    <a:pt x="454964" y="528027"/>
                  </a:lnTo>
                  <a:lnTo>
                    <a:pt x="453898" y="522998"/>
                  </a:lnTo>
                  <a:lnTo>
                    <a:pt x="406273" y="416953"/>
                  </a:lnTo>
                  <a:lnTo>
                    <a:pt x="423608" y="404761"/>
                  </a:lnTo>
                  <a:lnTo>
                    <a:pt x="453707" y="377418"/>
                  </a:lnTo>
                  <a:lnTo>
                    <a:pt x="477583" y="346265"/>
                  </a:lnTo>
                  <a:lnTo>
                    <a:pt x="500380" y="294144"/>
                  </a:lnTo>
                  <a:lnTo>
                    <a:pt x="506501" y="256171"/>
                  </a:lnTo>
                  <a:lnTo>
                    <a:pt x="506730" y="238645"/>
                  </a:lnTo>
                  <a:close/>
                </a:path>
                <a:path w="5772150" h="2512695">
                  <a:moveTo>
                    <a:pt x="565277" y="720229"/>
                  </a:moveTo>
                  <a:lnTo>
                    <a:pt x="553504" y="676630"/>
                  </a:lnTo>
                  <a:lnTo>
                    <a:pt x="531812" y="637425"/>
                  </a:lnTo>
                  <a:lnTo>
                    <a:pt x="501777" y="611771"/>
                  </a:lnTo>
                  <a:lnTo>
                    <a:pt x="487578" y="608901"/>
                  </a:lnTo>
                  <a:lnTo>
                    <a:pt x="479844" y="609015"/>
                  </a:lnTo>
                  <a:lnTo>
                    <a:pt x="433832" y="624090"/>
                  </a:lnTo>
                  <a:lnTo>
                    <a:pt x="399034" y="646442"/>
                  </a:lnTo>
                  <a:lnTo>
                    <a:pt x="380428" y="685838"/>
                  </a:lnTo>
                  <a:lnTo>
                    <a:pt x="380949" y="693686"/>
                  </a:lnTo>
                  <a:lnTo>
                    <a:pt x="392595" y="730377"/>
                  </a:lnTo>
                  <a:lnTo>
                    <a:pt x="414096" y="769124"/>
                  </a:lnTo>
                  <a:lnTo>
                    <a:pt x="443738" y="794143"/>
                  </a:lnTo>
                  <a:lnTo>
                    <a:pt x="457835" y="796798"/>
                  </a:lnTo>
                  <a:lnTo>
                    <a:pt x="465455" y="796671"/>
                  </a:lnTo>
                  <a:lnTo>
                    <a:pt x="512191" y="781189"/>
                  </a:lnTo>
                  <a:lnTo>
                    <a:pt x="546100" y="759345"/>
                  </a:lnTo>
                  <a:lnTo>
                    <a:pt x="565277" y="720229"/>
                  </a:lnTo>
                  <a:close/>
                </a:path>
                <a:path w="5772150" h="2512695">
                  <a:moveTo>
                    <a:pt x="5379491" y="2400592"/>
                  </a:moveTo>
                  <a:lnTo>
                    <a:pt x="5360289" y="2361196"/>
                  </a:lnTo>
                  <a:lnTo>
                    <a:pt x="5326126" y="2339606"/>
                  </a:lnTo>
                  <a:lnTo>
                    <a:pt x="5287264" y="2325636"/>
                  </a:lnTo>
                  <a:lnTo>
                    <a:pt x="5279250" y="2324633"/>
                  </a:lnTo>
                  <a:lnTo>
                    <a:pt x="5271617" y="2324658"/>
                  </a:lnTo>
                  <a:lnTo>
                    <a:pt x="5233162" y="2346337"/>
                  </a:lnTo>
                  <a:lnTo>
                    <a:pt x="5211318" y="2382278"/>
                  </a:lnTo>
                  <a:lnTo>
                    <a:pt x="5196713" y="2420886"/>
                  </a:lnTo>
                  <a:lnTo>
                    <a:pt x="5194973" y="2436799"/>
                  </a:lnTo>
                  <a:lnTo>
                    <a:pt x="5195659" y="2444115"/>
                  </a:lnTo>
                  <a:lnTo>
                    <a:pt x="5221059" y="2481021"/>
                  </a:lnTo>
                  <a:lnTo>
                    <a:pt x="5259540" y="2502255"/>
                  </a:lnTo>
                  <a:lnTo>
                    <a:pt x="5303050" y="2512288"/>
                  </a:lnTo>
                  <a:lnTo>
                    <a:pt x="5310352" y="2511361"/>
                  </a:lnTo>
                  <a:lnTo>
                    <a:pt x="5346636" y="2484183"/>
                  </a:lnTo>
                  <a:lnTo>
                    <a:pt x="5367769" y="2445296"/>
                  </a:lnTo>
                  <a:lnTo>
                    <a:pt x="5379085" y="2408440"/>
                  </a:lnTo>
                  <a:lnTo>
                    <a:pt x="5379491" y="2400592"/>
                  </a:lnTo>
                  <a:close/>
                </a:path>
                <a:path w="5772150" h="2512695">
                  <a:moveTo>
                    <a:pt x="5771718" y="1965807"/>
                  </a:moveTo>
                  <a:lnTo>
                    <a:pt x="5767146" y="1921852"/>
                  </a:lnTo>
                  <a:lnTo>
                    <a:pt x="5752693" y="1878609"/>
                  </a:lnTo>
                  <a:lnTo>
                    <a:pt x="5727357" y="1837270"/>
                  </a:lnTo>
                  <a:lnTo>
                    <a:pt x="5711456" y="1818474"/>
                  </a:lnTo>
                  <a:lnTo>
                    <a:pt x="5710555" y="1817382"/>
                  </a:lnTo>
                  <a:lnTo>
                    <a:pt x="5667375" y="1780235"/>
                  </a:lnTo>
                  <a:lnTo>
                    <a:pt x="5610860" y="1747278"/>
                  </a:lnTo>
                  <a:lnTo>
                    <a:pt x="5569191" y="1729994"/>
                  </a:lnTo>
                  <a:lnTo>
                    <a:pt x="5528513" y="1718310"/>
                  </a:lnTo>
                  <a:lnTo>
                    <a:pt x="5481167" y="1710220"/>
                  </a:lnTo>
                  <a:lnTo>
                    <a:pt x="5461254" y="1709191"/>
                  </a:lnTo>
                  <a:lnTo>
                    <a:pt x="5452669" y="1709280"/>
                  </a:lnTo>
                  <a:lnTo>
                    <a:pt x="5417972" y="1726907"/>
                  </a:lnTo>
                  <a:lnTo>
                    <a:pt x="5398427" y="1765592"/>
                  </a:lnTo>
                  <a:lnTo>
                    <a:pt x="5386832" y="1804301"/>
                  </a:lnTo>
                  <a:lnTo>
                    <a:pt x="5387213" y="1808111"/>
                  </a:lnTo>
                  <a:lnTo>
                    <a:pt x="5388610" y="1810778"/>
                  </a:lnTo>
                  <a:lnTo>
                    <a:pt x="5389880" y="1813445"/>
                  </a:lnTo>
                  <a:lnTo>
                    <a:pt x="5391912" y="1815350"/>
                  </a:lnTo>
                  <a:lnTo>
                    <a:pt x="5394325" y="1816620"/>
                  </a:lnTo>
                  <a:lnTo>
                    <a:pt x="5397881" y="1818271"/>
                  </a:lnTo>
                  <a:lnTo>
                    <a:pt x="5403850" y="1819033"/>
                  </a:lnTo>
                  <a:lnTo>
                    <a:pt x="5412232" y="1818652"/>
                  </a:lnTo>
                  <a:lnTo>
                    <a:pt x="5418848" y="1818474"/>
                  </a:lnTo>
                  <a:lnTo>
                    <a:pt x="5426151" y="1818474"/>
                  </a:lnTo>
                  <a:lnTo>
                    <a:pt x="5434139" y="1818652"/>
                  </a:lnTo>
                  <a:lnTo>
                    <a:pt x="5473027" y="1822564"/>
                  </a:lnTo>
                  <a:lnTo>
                    <a:pt x="5521782" y="1836775"/>
                  </a:lnTo>
                  <a:lnTo>
                    <a:pt x="5562231" y="1858594"/>
                  </a:lnTo>
                  <a:lnTo>
                    <a:pt x="5591734" y="1886331"/>
                  </a:lnTo>
                  <a:lnTo>
                    <a:pt x="5611584" y="1929828"/>
                  </a:lnTo>
                  <a:lnTo>
                    <a:pt x="5613539" y="1953641"/>
                  </a:lnTo>
                  <a:lnTo>
                    <a:pt x="5612638" y="1965972"/>
                  </a:lnTo>
                  <a:lnTo>
                    <a:pt x="5602529" y="2003844"/>
                  </a:lnTo>
                  <a:lnTo>
                    <a:pt x="5584418" y="2038210"/>
                  </a:lnTo>
                  <a:lnTo>
                    <a:pt x="5552376" y="2072055"/>
                  </a:lnTo>
                  <a:lnTo>
                    <a:pt x="5511063" y="2088896"/>
                  </a:lnTo>
                  <a:lnTo>
                    <a:pt x="5487162" y="2090305"/>
                  </a:lnTo>
                  <a:lnTo>
                    <a:pt x="5474386" y="2089023"/>
                  </a:lnTo>
                  <a:lnTo>
                    <a:pt x="5461228" y="2086114"/>
                  </a:lnTo>
                  <a:lnTo>
                    <a:pt x="5447665" y="2081593"/>
                  </a:lnTo>
                  <a:lnTo>
                    <a:pt x="5433695" y="2075446"/>
                  </a:lnTo>
                  <a:lnTo>
                    <a:pt x="5418328" y="2068080"/>
                  </a:lnTo>
                  <a:lnTo>
                    <a:pt x="5411216" y="2065540"/>
                  </a:lnTo>
                  <a:lnTo>
                    <a:pt x="5404739" y="2064397"/>
                  </a:lnTo>
                  <a:lnTo>
                    <a:pt x="5398262" y="2063127"/>
                  </a:lnTo>
                  <a:lnTo>
                    <a:pt x="5392039" y="2063762"/>
                  </a:lnTo>
                  <a:lnTo>
                    <a:pt x="5386197" y="2066302"/>
                  </a:lnTo>
                  <a:lnTo>
                    <a:pt x="5380355" y="2068715"/>
                  </a:lnTo>
                  <a:lnTo>
                    <a:pt x="5375021" y="2073160"/>
                  </a:lnTo>
                  <a:lnTo>
                    <a:pt x="5354955" y="2106688"/>
                  </a:lnTo>
                  <a:lnTo>
                    <a:pt x="5298186" y="2235339"/>
                  </a:lnTo>
                  <a:lnTo>
                    <a:pt x="5296281" y="2243213"/>
                  </a:lnTo>
                  <a:lnTo>
                    <a:pt x="5297297" y="2246769"/>
                  </a:lnTo>
                  <a:lnTo>
                    <a:pt x="5298186" y="2250325"/>
                  </a:lnTo>
                  <a:lnTo>
                    <a:pt x="5335206" y="2276919"/>
                  </a:lnTo>
                  <a:lnTo>
                    <a:pt x="5376545" y="2295880"/>
                  </a:lnTo>
                  <a:lnTo>
                    <a:pt x="5407660" y="2302522"/>
                  </a:lnTo>
                  <a:lnTo>
                    <a:pt x="5415153" y="2300236"/>
                  </a:lnTo>
                  <a:lnTo>
                    <a:pt x="5418582" y="2294013"/>
                  </a:lnTo>
                  <a:lnTo>
                    <a:pt x="5473700" y="2191778"/>
                  </a:lnTo>
                  <a:lnTo>
                    <a:pt x="5493982" y="2198116"/>
                  </a:lnTo>
                  <a:lnTo>
                    <a:pt x="5514086" y="2202650"/>
                  </a:lnTo>
                  <a:lnTo>
                    <a:pt x="5533987" y="2205355"/>
                  </a:lnTo>
                  <a:lnTo>
                    <a:pt x="5553710" y="2206256"/>
                  </a:lnTo>
                  <a:lnTo>
                    <a:pt x="5573153" y="2205342"/>
                  </a:lnTo>
                  <a:lnTo>
                    <a:pt x="5592089" y="2202586"/>
                  </a:lnTo>
                  <a:lnTo>
                    <a:pt x="5610491" y="2198014"/>
                  </a:lnTo>
                  <a:lnTo>
                    <a:pt x="5628017" y="2191778"/>
                  </a:lnTo>
                  <a:lnTo>
                    <a:pt x="5628386" y="2191651"/>
                  </a:lnTo>
                  <a:lnTo>
                    <a:pt x="5662295" y="2173363"/>
                  </a:lnTo>
                  <a:lnTo>
                    <a:pt x="5693537" y="2147836"/>
                  </a:lnTo>
                  <a:lnTo>
                    <a:pt x="5721172" y="2114994"/>
                  </a:lnTo>
                  <a:lnTo>
                    <a:pt x="5736399" y="2090305"/>
                  </a:lnTo>
                  <a:lnTo>
                    <a:pt x="5744718" y="2074811"/>
                  </a:lnTo>
                  <a:lnTo>
                    <a:pt x="5754027" y="2053526"/>
                  </a:lnTo>
                  <a:lnTo>
                    <a:pt x="5761393" y="2031949"/>
                  </a:lnTo>
                  <a:lnTo>
                    <a:pt x="5766841" y="2010092"/>
                  </a:lnTo>
                  <a:lnTo>
                    <a:pt x="5770372" y="1987943"/>
                  </a:lnTo>
                  <a:lnTo>
                    <a:pt x="5771718" y="1965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12528" y="1438275"/>
              <a:ext cx="2879471" cy="40495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32635"/>
              <a:ext cx="2778379" cy="393128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7626" y="4846040"/>
            <a:ext cx="2150110" cy="57765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13970">
              <a:lnSpc>
                <a:spcPct val="140900"/>
              </a:lnSpc>
              <a:spcBef>
                <a:spcPts val="40"/>
              </a:spcBef>
            </a:pP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https://100-gsa.ru/ 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https://triz-summit.ru/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F3F556-A0B4-0047-89B4-2D87130D5B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474" y="218059"/>
            <a:ext cx="1985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Содержание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4473" y="941875"/>
            <a:ext cx="10950169" cy="382733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800" dirty="0">
              <a:latin typeface="Calibri"/>
              <a:cs typeface="Calibri"/>
            </a:endParaRPr>
          </a:p>
          <a:p>
            <a:pPr marL="419734" marR="607695" indent="-407670">
              <a:lnSpc>
                <a:spcPts val="3020"/>
              </a:lnSpc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lang="ru-RU" sz="2800" spc="-5" dirty="0">
                <a:solidFill>
                  <a:srgbClr val="5C40EC"/>
                </a:solidFill>
                <a:latin typeface="Calibri"/>
                <a:cs typeface="Calibri"/>
              </a:rPr>
              <a:t>Серия конкурсов «Орбита Альтшуллера». Номинации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C40EC"/>
              </a:buClr>
              <a:buFont typeface="Arial"/>
              <a:buChar char="•"/>
            </a:pPr>
            <a:endParaRPr sz="4050" dirty="0">
              <a:latin typeface="Calibri"/>
              <a:cs typeface="Calibri"/>
            </a:endParaRPr>
          </a:p>
          <a:p>
            <a:pPr marL="419734" marR="59690" indent="-407670" algn="just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420370" algn="l"/>
              </a:tabLst>
            </a:pPr>
            <a:r>
              <a:rPr lang="ru-RU" sz="2800" spc="-5" dirty="0">
                <a:solidFill>
                  <a:srgbClr val="5C40EC"/>
                </a:solidFill>
                <a:latin typeface="Calibri"/>
                <a:cs typeface="Calibri"/>
              </a:rPr>
              <a:t>Кубок ТРИЗ Саммита. Категория 8-10 лет</a:t>
            </a:r>
          </a:p>
          <a:p>
            <a:pPr marL="419734" marR="59690" indent="-407670" algn="just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420370" algn="l"/>
              </a:tabLst>
            </a:pPr>
            <a:r>
              <a:rPr lang="ru-RU" sz="2800" spc="-5" dirty="0">
                <a:solidFill>
                  <a:srgbClr val="5C40EC"/>
                </a:solidFill>
                <a:cs typeface="Calibri"/>
              </a:rPr>
              <a:t>Кубок ТРИЗ Саммита. Категория 11-14 лет</a:t>
            </a:r>
          </a:p>
          <a:p>
            <a:pPr marL="419734" marR="59690" indent="-407670" algn="just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420370" algn="l"/>
              </a:tabLst>
            </a:pPr>
            <a:r>
              <a:rPr lang="ru-RU" sz="2800" spc="-5" dirty="0">
                <a:solidFill>
                  <a:srgbClr val="5C40EC"/>
                </a:solidFill>
                <a:cs typeface="Calibri"/>
              </a:rPr>
              <a:t>Кубок ТРИЗ Саммита. Категория 15-17 лет</a:t>
            </a:r>
          </a:p>
          <a:p>
            <a:pPr marL="419734" marR="59690" indent="-407670" algn="just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420370" algn="l"/>
              </a:tabLst>
            </a:pPr>
            <a:r>
              <a:rPr lang="ru-RU" sz="2800" spc="-5" dirty="0">
                <a:solidFill>
                  <a:srgbClr val="5C40EC"/>
                </a:solidFill>
                <a:cs typeface="Calibri"/>
              </a:rPr>
              <a:t>Кубок ТРИЗ Саммита. Категория студенты</a:t>
            </a:r>
          </a:p>
          <a:p>
            <a:pPr marL="419734" marR="59690" indent="-407670" algn="just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420370" algn="l"/>
              </a:tabLst>
            </a:pPr>
            <a:endParaRPr lang="ru-RU" sz="2800" spc="-5" dirty="0">
              <a:solidFill>
                <a:srgbClr val="5C40EC"/>
              </a:solidFill>
              <a:cs typeface="Calibri"/>
            </a:endParaRPr>
          </a:p>
          <a:p>
            <a:pPr marL="419734" marR="5080" indent="-407670">
              <a:lnSpc>
                <a:spcPts val="3030"/>
              </a:lnSpc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lang="ru-RU" sz="2800" spc="-5" dirty="0">
                <a:solidFill>
                  <a:srgbClr val="5C40EC"/>
                </a:solidFill>
                <a:latin typeface="Calibri"/>
                <a:cs typeface="Calibri"/>
              </a:rPr>
              <a:t>ТРИЗ-турнир-2026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651A23-655B-6FB9-9CE6-F33720FE95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6FB10-8FF0-02DC-240E-66D721F3A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19E7DB-2EDB-0D00-82E3-AD764AED99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4</a:t>
            </a:fld>
            <a:endParaRPr lang="ru-RU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38F214-EAA8-A409-5CC5-09C455320292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152400"/>
            <a:ext cx="9296400" cy="8309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buNone/>
            </a:pPr>
            <a:r>
              <a:rPr lang="ru-RU" sz="3600" b="1" dirty="0">
                <a:solidFill>
                  <a:srgbClr val="5C40ED"/>
                </a:solidFill>
                <a:latin typeface="Calibri"/>
                <a:cs typeface="Calibri"/>
              </a:rPr>
              <a:t>Серия конкурсов «Орбита Альтшуллера»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3D5985-8CBF-3190-D791-BE5A8A452042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21937" r="8677" b="29072"/>
          <a:stretch/>
        </p:blipFill>
        <p:spPr bwMode="auto">
          <a:xfrm>
            <a:off x="2514600" y="838200"/>
            <a:ext cx="1876425" cy="2405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4243B-00F3-F72F-69E0-752F633FE4AD}"/>
              </a:ext>
            </a:extLst>
          </p:cNvPr>
          <p:cNvSpPr txBox="1"/>
          <p:nvPr/>
        </p:nvSpPr>
        <p:spPr>
          <a:xfrm>
            <a:off x="2362200" y="3354537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hlinkClick r:id="rId4"/>
              </a:rPr>
              <a:t>https://t.me/GSA_100</a:t>
            </a: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604C8-2FC9-37CD-6620-F59B67A05314}"/>
              </a:ext>
            </a:extLst>
          </p:cNvPr>
          <p:cNvSpPr txBox="1"/>
          <p:nvPr/>
        </p:nvSpPr>
        <p:spPr>
          <a:xfrm>
            <a:off x="197874" y="4582455"/>
            <a:ext cx="11689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Все конкурсы так или иначе связаны с ТРИЗ, Генрихом </a:t>
            </a:r>
            <a:r>
              <a:rPr lang="ru-RU" sz="2400" dirty="0" err="1">
                <a:solidFill>
                  <a:srgbClr val="5C40ED"/>
                </a:solidFill>
                <a:latin typeface="Calibri"/>
                <a:cs typeface="Calibri"/>
              </a:rPr>
              <a:t>Сауловичем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, </a:t>
            </a:r>
            <a:b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</a:b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его наследием и влиянием на умы многих поколений!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9C79D2-12D1-1AA8-9457-EF48A62C4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425" y="983397"/>
            <a:ext cx="5039622" cy="2181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D19D9E-9719-A4BC-4E14-2FD4909654F5}"/>
              </a:ext>
            </a:extLst>
          </p:cNvPr>
          <p:cNvSpPr txBox="1"/>
          <p:nvPr/>
        </p:nvSpPr>
        <p:spPr>
          <a:xfrm>
            <a:off x="6441141" y="3135803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https://vk.com/club86581124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705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A8240-03DE-B99F-B558-DF467841C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15BFD1-DE2D-230A-69BD-684C48AE76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24CB7D-BEA0-A057-8F79-320A3B8A29FF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152400"/>
            <a:ext cx="92964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buNone/>
            </a:pPr>
            <a:r>
              <a:rPr lang="ru-RU" sz="3600" b="1" dirty="0">
                <a:solidFill>
                  <a:srgbClr val="5C40ED"/>
                </a:solidFill>
                <a:latin typeface="Calibri"/>
                <a:cs typeface="Calibri"/>
              </a:rPr>
              <a:t>Серия конкурсов «Орбита Альтшуллера»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357F2F-0565-719A-8F34-89360D2714AD}"/>
              </a:ext>
            </a:extLst>
          </p:cNvPr>
          <p:cNvSpPr txBox="1">
            <a:spLocks noChangeArrowheads="1"/>
          </p:cNvSpPr>
          <p:nvPr/>
        </p:nvSpPr>
        <p:spPr>
          <a:xfrm>
            <a:off x="2362200" y="1066800"/>
            <a:ext cx="7467600" cy="495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>
              <a:buAutoNum type="arabicPeriod"/>
            </a:pPr>
            <a:r>
              <a:rPr lang="ru-RU" sz="3200" b="1" dirty="0">
                <a:solidFill>
                  <a:srgbClr val="5C40ED"/>
                </a:solidFill>
                <a:latin typeface="Calibri"/>
                <a:cs typeface="Calibri"/>
              </a:rPr>
              <a:t>Видео-номинация «ТРИЗ в кадре»</a:t>
            </a:r>
          </a:p>
          <a:p>
            <a:pPr marL="0" lvl="3" indent="0">
              <a:buNone/>
            </a:pPr>
            <a:r>
              <a:rPr lang="en-US" sz="3200" b="1" dirty="0">
                <a:solidFill>
                  <a:srgbClr val="5C40ED"/>
                </a:solidFill>
                <a:latin typeface="Calibri"/>
                <a:cs typeface="Calibri"/>
                <a:hlinkClick r:id="rId2"/>
              </a:rPr>
              <a:t>https://triz-summit.ru/100-gsa/orbita/orb/</a:t>
            </a:r>
            <a:r>
              <a:rPr lang="ru-RU" sz="3200" b="1" dirty="0">
                <a:solidFill>
                  <a:srgbClr val="5C40ED"/>
                </a:solidFill>
                <a:latin typeface="Calibri"/>
                <a:cs typeface="Calibri"/>
              </a:rPr>
              <a:t> </a:t>
            </a:r>
          </a:p>
          <a:p>
            <a:pPr marL="0" lvl="3" indent="0">
              <a:buNone/>
            </a:pPr>
            <a:endParaRPr lang="ru-RU" sz="3200" b="1" dirty="0">
              <a:solidFill>
                <a:srgbClr val="5C40ED"/>
              </a:solidFill>
              <a:latin typeface="Calibri"/>
              <a:cs typeface="Calibri"/>
            </a:endParaRPr>
          </a:p>
          <a:p>
            <a:pPr marL="0" lvl="3" indent="0" algn="just">
              <a:buNone/>
            </a:pPr>
            <a:r>
              <a:rPr lang="ru-RU" sz="3200" b="1" dirty="0">
                <a:solidFill>
                  <a:srgbClr val="5C40ED"/>
                </a:solidFill>
                <a:latin typeface="Calibri"/>
                <a:cs typeface="Calibri"/>
              </a:rPr>
              <a:t>2. Видео-номинация «Однажды»</a:t>
            </a:r>
          </a:p>
          <a:p>
            <a:pPr marL="0" lvl="3" indent="0" algn="just">
              <a:buNone/>
            </a:pPr>
            <a:r>
              <a:rPr lang="en-US" sz="3200" b="1" dirty="0">
                <a:solidFill>
                  <a:srgbClr val="5C40ED"/>
                </a:solidFill>
                <a:latin typeface="Calibri"/>
                <a:cs typeface="Calibri"/>
                <a:hlinkClick r:id="rId2"/>
              </a:rPr>
              <a:t>https://triz-summit.ru/100-gsa/orbita/orb/</a:t>
            </a:r>
            <a:r>
              <a:rPr lang="ru-RU" sz="3200" b="1" dirty="0">
                <a:solidFill>
                  <a:srgbClr val="5C40ED"/>
                </a:solidFill>
                <a:latin typeface="Calibri"/>
                <a:cs typeface="Calibri"/>
              </a:rPr>
              <a:t> </a:t>
            </a:r>
          </a:p>
          <a:p>
            <a:pPr marL="0" lvl="3" indent="0" algn="just">
              <a:buNone/>
            </a:pPr>
            <a:endParaRPr lang="ru-RU" sz="3200" b="1" dirty="0">
              <a:solidFill>
                <a:srgbClr val="5C40ED"/>
              </a:solidFill>
              <a:latin typeface="Calibri"/>
              <a:cs typeface="Calibri"/>
            </a:endParaRPr>
          </a:p>
          <a:p>
            <a:pPr marL="0" lvl="3" indent="0" algn="just">
              <a:buNone/>
            </a:pPr>
            <a:r>
              <a:rPr lang="ru-RU" sz="3200" b="1" dirty="0">
                <a:solidFill>
                  <a:srgbClr val="5C40ED"/>
                </a:solidFill>
                <a:latin typeface="Calibri"/>
                <a:cs typeface="Calibri"/>
              </a:rPr>
              <a:t>3. Кубок ТРИЗ-Саммита-2026</a:t>
            </a:r>
          </a:p>
          <a:p>
            <a:pPr marL="0" lvl="3" indent="0" algn="just">
              <a:buNone/>
            </a:pPr>
            <a:r>
              <a:rPr lang="en-US" sz="3200" b="1" dirty="0">
                <a:solidFill>
                  <a:srgbClr val="5C40ED"/>
                </a:solidFill>
                <a:latin typeface="Calibri"/>
                <a:cs typeface="Calibri"/>
                <a:hlinkClick r:id="rId3"/>
              </a:rPr>
              <a:t>https://triz-summit.ru/contest/triz-cup-2026/</a:t>
            </a:r>
            <a:endParaRPr lang="ru-RU" sz="3200" b="1" dirty="0">
              <a:solidFill>
                <a:srgbClr val="5C40ED"/>
              </a:solidFill>
              <a:latin typeface="Calibri"/>
              <a:cs typeface="Calibri"/>
            </a:endParaRPr>
          </a:p>
          <a:p>
            <a:pPr marL="0" lvl="3" indent="0" algn="just">
              <a:buNone/>
            </a:pPr>
            <a:r>
              <a:rPr lang="ru-RU" sz="3200" b="1" dirty="0">
                <a:solidFill>
                  <a:srgbClr val="5C40ED"/>
                </a:solidFill>
                <a:latin typeface="Calibri"/>
                <a:cs typeface="Calibri"/>
              </a:rPr>
              <a:t> </a:t>
            </a:r>
          </a:p>
          <a:p>
            <a:pPr marL="0" lvl="3" indent="0" algn="just">
              <a:buNone/>
            </a:pPr>
            <a:r>
              <a:rPr lang="ru-RU" sz="3200" b="1" dirty="0">
                <a:solidFill>
                  <a:srgbClr val="5C40ED"/>
                </a:solidFill>
                <a:latin typeface="Calibri"/>
                <a:cs typeface="Calibri"/>
              </a:rPr>
              <a:t>4. ТРИЗ-турнир-2026</a:t>
            </a:r>
          </a:p>
          <a:p>
            <a:pPr marL="0" lvl="3" indent="0" algn="just">
              <a:buNone/>
            </a:pPr>
            <a:r>
              <a:rPr lang="en-US" sz="3200" b="1" dirty="0">
                <a:solidFill>
                  <a:srgbClr val="5C40ED"/>
                </a:solidFill>
                <a:latin typeface="Calibri"/>
                <a:cs typeface="Calibri"/>
                <a:hlinkClick r:id="rId4"/>
              </a:rPr>
              <a:t>https://triz-summit.ru/contest/triz-tourney-2019/</a:t>
            </a:r>
            <a:r>
              <a:rPr lang="ru-RU" sz="3200" b="1" dirty="0">
                <a:solidFill>
                  <a:srgbClr val="5C40ED"/>
                </a:solidFill>
                <a:latin typeface="Calibri"/>
                <a:cs typeface="Calibri"/>
              </a:rPr>
              <a:t> </a:t>
            </a:r>
            <a:endParaRPr lang="en-US" sz="3200" b="1" dirty="0">
              <a:solidFill>
                <a:srgbClr val="5C40E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04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A0434-62B6-219D-9B04-E1A5F1EF0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0A2CE-F7D6-978F-78E7-18893CDDBE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6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1B8DFCB8-D54C-E627-3E2C-D9D1E7BF4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11201400" cy="492443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5C40ED"/>
                </a:solidFill>
              </a:rPr>
              <a:t>Видео-номинация «ТРИЗ в кадре»</a:t>
            </a:r>
            <a:r>
              <a:rPr lang="ru-RU" sz="3200" dirty="0"/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A768A-DAAD-24EB-BD18-CFB63D68392B}"/>
              </a:ext>
            </a:extLst>
          </p:cNvPr>
          <p:cNvSpPr txBox="1"/>
          <p:nvPr/>
        </p:nvSpPr>
        <p:spPr>
          <a:xfrm>
            <a:off x="152400" y="868281"/>
            <a:ext cx="11887200" cy="4401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</a:rPr>
              <a:t>Запишите видео, в котором Вы делитесь своей историей, связанной с идеями и жизнью Г.С. Альтшуллера или ТРИЗ. Расскажите о ярком, оригинальном решении изобретательской задачи; о неожиданной фантастической идее, полученной с помощью ТРИЗ и РТВ; подготовьте короткое выступление о влиянии ТРИЗ и идей Г.С. Альтшуллера на Вашу жизнь, работу или учебу. </a:t>
            </a:r>
            <a:endParaRPr lang="en-US" sz="2200" dirty="0">
              <a:solidFill>
                <a:srgbClr val="5C40ED"/>
              </a:solidFill>
              <a:latin typeface="Calibri"/>
              <a:cs typeface="Calibri"/>
            </a:endParaRPr>
          </a:p>
          <a:p>
            <a:pPr marL="0" lvl="3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</a:rPr>
              <a:t>Формат видеороликов свободный, допускается применение ИИ и анимации, видеоролики должны быть представлены на русском или английском языках. Рекомендованная длительность ролика не более 3 минут.</a:t>
            </a:r>
            <a:r>
              <a:rPr lang="en-US" sz="2200" dirty="0">
                <a:solidFill>
                  <a:srgbClr val="5C40ED"/>
                </a:solidFill>
                <a:latin typeface="Calibri"/>
                <a:cs typeface="Calibri"/>
              </a:rPr>
              <a:t> </a:t>
            </a: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</a:rPr>
              <a:t>Разместите видеоролики на любом видеохостинге или в облачном хранилище.</a:t>
            </a:r>
          </a:p>
          <a:p>
            <a:pPr marL="0" lvl="3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</a:rPr>
              <a:t>Критерии для оценки работ: оригинальность выбранной изобретательской задачи и ее решения, использование инструментов ТРИЗ, увлекательность сюжета ролика, интересные кинематографические приемы, яркость истории, связанной с идеями и жизнью Г.С. Альтшуллера.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2FCB8-86B6-4145-E8AE-D5599C8772A7}"/>
              </a:ext>
            </a:extLst>
          </p:cNvPr>
          <p:cNvSpPr txBox="1"/>
          <p:nvPr/>
        </p:nvSpPr>
        <p:spPr>
          <a:xfrm>
            <a:off x="4800600" y="5666553"/>
            <a:ext cx="297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2"/>
              </a:rPr>
              <a:t>konkurs100.gsa@gmail.com</a:t>
            </a:r>
            <a:r>
              <a:rPr lang="ru-RU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u="sng" kern="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3"/>
              </a:rPr>
              <a:t>TDS-2015@yandex.ru</a:t>
            </a:r>
            <a:r>
              <a:rPr lang="en-US" u="sng" kern="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8C806-42E3-D564-31F9-62698C677194}"/>
              </a:ext>
            </a:extLst>
          </p:cNvPr>
          <p:cNvSpPr txBox="1"/>
          <p:nvPr/>
        </p:nvSpPr>
        <p:spPr>
          <a:xfrm>
            <a:off x="5562600" y="53151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10.09.2026</a:t>
            </a:r>
          </a:p>
        </p:txBody>
      </p:sp>
    </p:spTree>
    <p:extLst>
      <p:ext uri="{BB962C8B-B14F-4D97-AF65-F5344CB8AC3E}">
        <p14:creationId xmlns:p14="http://schemas.microsoft.com/office/powerpoint/2010/main" val="72832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CF979-1807-516F-64E9-60BE61ECC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F447EF-7BA5-C337-1CBE-47E3720DB7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752D4-C49C-1456-745A-56B675663A15}"/>
              </a:ext>
            </a:extLst>
          </p:cNvPr>
          <p:cNvSpPr txBox="1"/>
          <p:nvPr/>
        </p:nvSpPr>
        <p:spPr>
          <a:xfrm>
            <a:off x="76200" y="304800"/>
            <a:ext cx="11963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 algn="ctr"/>
            <a:r>
              <a:rPr lang="ru-RU" sz="3000" b="1" dirty="0">
                <a:solidFill>
                  <a:srgbClr val="5C40ED"/>
                </a:solidFill>
                <a:latin typeface="Calibri"/>
                <a:cs typeface="Calibri"/>
              </a:rPr>
              <a:t>Видео-номинация «Однажды»</a:t>
            </a:r>
            <a:endParaRPr lang="ru-RU" sz="1800" b="1" dirty="0">
              <a:solidFill>
                <a:srgbClr val="5C40ED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33EE2-C23A-E2CE-C375-A4355FDF05CE}"/>
              </a:ext>
            </a:extLst>
          </p:cNvPr>
          <p:cNvSpPr txBox="1"/>
          <p:nvPr/>
        </p:nvSpPr>
        <p:spPr>
          <a:xfrm>
            <a:off x="304800" y="874225"/>
            <a:ext cx="11582400" cy="390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</a:rPr>
              <a:t>Выберите наиболее понравившуюся историю из рубрики «Однажды…» на сайтах </a:t>
            </a: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https://www.100-gsa.ru</a:t>
            </a: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</a:rPr>
              <a:t> или </a:t>
            </a: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https://triz-summit.ru/100-gsa/once/</a:t>
            </a: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</a:rPr>
              <a:t>. Запишите видео с выбранной Вами историей. Вы можете разыграть историю по ролям, проиллюстрировать историю другими средствами видео или анимации. Вы можете также предложить и свой вариант очень короткой истории в формате «Однажды... и ТУТ…» на основе публикаций и воспоминаний об </a:t>
            </a:r>
            <a:r>
              <a:rPr lang="ru-RU" sz="2200" dirty="0" err="1">
                <a:solidFill>
                  <a:srgbClr val="5C40ED"/>
                </a:solidFill>
                <a:latin typeface="Calibri"/>
                <a:cs typeface="Calibri"/>
              </a:rPr>
              <a:t>Альтшуллере</a:t>
            </a: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</a:rPr>
              <a:t> Г.С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</a:rPr>
              <a:t>Формат видеороликов свободный, допускается применение ИИ и анимации, видеоролики должны быть представлены на русском или английском языках.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5C40ED"/>
                </a:solidFill>
                <a:latin typeface="Calibri"/>
                <a:cs typeface="Calibri"/>
              </a:rPr>
              <a:t>Критерии для оценки работ: увлекательность и оригинальность представления сюжета, интересные кинематографические приемы.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6C406-C16F-C9B3-A7E4-3D86B56BEB6E}"/>
              </a:ext>
            </a:extLst>
          </p:cNvPr>
          <p:cNvSpPr txBox="1"/>
          <p:nvPr/>
        </p:nvSpPr>
        <p:spPr>
          <a:xfrm>
            <a:off x="5562600" y="510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10.09.2026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CD515-80A9-3CCC-05B3-5A290222CFAE}"/>
              </a:ext>
            </a:extLst>
          </p:cNvPr>
          <p:cNvSpPr txBox="1"/>
          <p:nvPr/>
        </p:nvSpPr>
        <p:spPr>
          <a:xfrm>
            <a:off x="4800600" y="5456803"/>
            <a:ext cx="297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4"/>
              </a:rPr>
              <a:t>konkurs100.gsa@gmail.com</a:t>
            </a:r>
            <a:r>
              <a:rPr lang="ru-RU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u="sng" kern="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5"/>
              </a:rPr>
              <a:t>TDS-2015@yandex.ru</a:t>
            </a:r>
            <a:r>
              <a:rPr lang="en-US" u="sng" kern="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30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D6BFF-371D-E036-A39A-68E00D1A4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F172A3-6D0D-E35F-67F7-A192EB8564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8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25F7B811-5F16-5EFD-0248-23079BF6F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11201400" cy="615553"/>
          </a:xfrm>
        </p:spPr>
        <p:txBody>
          <a:bodyPr/>
          <a:lstStyle/>
          <a:p>
            <a:pPr algn="ctr"/>
            <a:r>
              <a:rPr lang="ru-RU" sz="4000" dirty="0"/>
              <a:t>Кубок ТРИЗ Саммита 2026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3EF1B-922D-D71B-97F2-EECA7F6EA82E}"/>
              </a:ext>
            </a:extLst>
          </p:cNvPr>
          <p:cNvSpPr txBox="1"/>
          <p:nvPr/>
        </p:nvSpPr>
        <p:spPr>
          <a:xfrm>
            <a:off x="495300" y="1343197"/>
            <a:ext cx="11201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Кубок ТРИЗ Саммита 2026 проводится в соответствии с Положением и правилами, определенными Оргкомитетом конкурса и опубликованными по адресу </a:t>
            </a:r>
            <a:endParaRPr lang="en-US" sz="2400" dirty="0">
              <a:solidFill>
                <a:srgbClr val="5C40ED"/>
              </a:solidFill>
              <a:latin typeface="Calibri"/>
              <a:cs typeface="Calibri"/>
            </a:endParaRPr>
          </a:p>
          <a:p>
            <a:pPr algn="ctr"/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https://triz-summit.ru/contest/triz-cup-2026/</a:t>
            </a:r>
            <a:endParaRPr lang="ru-RU" sz="2400" dirty="0">
              <a:solidFill>
                <a:srgbClr val="5C40ED"/>
              </a:solidFill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F65DCD-5113-765E-3DFB-021DFF1C93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851" y="228600"/>
            <a:ext cx="1325467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40AA4-4F7B-24C0-B1A6-4C753D43821D}"/>
              </a:ext>
            </a:extLst>
          </p:cNvPr>
          <p:cNvGrpSpPr/>
          <p:nvPr/>
        </p:nvGrpSpPr>
        <p:grpSpPr>
          <a:xfrm>
            <a:off x="2234608" y="2971800"/>
            <a:ext cx="7798983" cy="3019329"/>
            <a:chOff x="170540" y="2916837"/>
            <a:chExt cx="6277491" cy="3019329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470C7D0-2424-869E-5EF7-B695068661F0}"/>
                </a:ext>
              </a:extLst>
            </p:cNvPr>
            <p:cNvGrpSpPr/>
            <p:nvPr/>
          </p:nvGrpSpPr>
          <p:grpSpPr>
            <a:xfrm>
              <a:off x="781993" y="3368371"/>
              <a:ext cx="5666038" cy="2567795"/>
              <a:chOff x="226038" y="2606302"/>
              <a:chExt cx="5666038" cy="2567795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748E32B0-D02C-6C77-9912-95AEDB1D0213}"/>
                  </a:ext>
                </a:extLst>
              </p:cNvPr>
              <p:cNvGrpSpPr/>
              <p:nvPr/>
            </p:nvGrpSpPr>
            <p:grpSpPr>
              <a:xfrm>
                <a:off x="4955761" y="2876641"/>
                <a:ext cx="936315" cy="1878155"/>
                <a:chOff x="6708633" y="1284667"/>
                <a:chExt cx="1023371" cy="1974084"/>
              </a:xfrm>
            </p:grpSpPr>
            <p:pic>
              <p:nvPicPr>
                <p:cNvPr id="27" name="Picture 6">
                  <a:extLst>
                    <a:ext uri="{FF2B5EF4-FFF2-40B4-BE49-F238E27FC236}">
                      <a16:creationId xmlns:a16="http://schemas.microsoft.com/office/drawing/2014/main" id="{A28262B9-2EAA-9928-3468-431150666E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08633" y="2781474"/>
                  <a:ext cx="1023371" cy="4772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9">
                  <a:extLst>
                    <a:ext uri="{FF2B5EF4-FFF2-40B4-BE49-F238E27FC236}">
                      <a16:creationId xmlns:a16="http://schemas.microsoft.com/office/drawing/2014/main" id="{9C546178-44E2-92F4-042C-C1B6357B92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7507" y="1932321"/>
                  <a:ext cx="497163" cy="477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0">
                  <a:extLst>
                    <a:ext uri="{FF2B5EF4-FFF2-40B4-BE49-F238E27FC236}">
                      <a16:creationId xmlns:a16="http://schemas.microsoft.com/office/drawing/2014/main" id="{AB808A47-C14C-EC90-FA48-EC52737866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54248" y="1284667"/>
                  <a:ext cx="590421" cy="4617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861467-440D-0B6E-BE38-A76D844A1267}"/>
                  </a:ext>
                </a:extLst>
              </p:cNvPr>
              <p:cNvSpPr txBox="1"/>
              <p:nvPr/>
            </p:nvSpPr>
            <p:spPr>
              <a:xfrm>
                <a:off x="539869" y="2606302"/>
                <a:ext cx="1167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5C40ED"/>
                    </a:solidFill>
                    <a:latin typeface="Calibri"/>
                    <a:cs typeface="Calibri"/>
                  </a:rPr>
                  <a:t>8-10 лет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6642D2-F4AA-F540-A899-E187EC5A0C7E}"/>
                  </a:ext>
                </a:extLst>
              </p:cNvPr>
              <p:cNvSpPr txBox="1"/>
              <p:nvPr/>
            </p:nvSpPr>
            <p:spPr>
              <a:xfrm>
                <a:off x="452715" y="3146440"/>
                <a:ext cx="11943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5C40ED"/>
                    </a:solidFill>
                    <a:latin typeface="Calibri"/>
                    <a:cs typeface="Calibri"/>
                  </a:rPr>
                  <a:t>11-14 лет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A25160-6B9A-BE04-F528-4F9BE6F65695}"/>
                  </a:ext>
                </a:extLst>
              </p:cNvPr>
              <p:cNvSpPr txBox="1"/>
              <p:nvPr/>
            </p:nvSpPr>
            <p:spPr>
              <a:xfrm>
                <a:off x="427702" y="3705061"/>
                <a:ext cx="1255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5C40ED"/>
                    </a:solidFill>
                    <a:latin typeface="Calibri"/>
                    <a:cs typeface="Calibri"/>
                  </a:rPr>
                  <a:t>15-17 лет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0F9226-593E-7A25-776E-E5B1C553DD3E}"/>
                  </a:ext>
                </a:extLst>
              </p:cNvPr>
              <p:cNvSpPr txBox="1"/>
              <p:nvPr/>
            </p:nvSpPr>
            <p:spPr>
              <a:xfrm>
                <a:off x="410757" y="4232244"/>
                <a:ext cx="12648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5C40ED"/>
                    </a:solidFill>
                    <a:latin typeface="Calibri"/>
                    <a:cs typeface="Calibri"/>
                  </a:rPr>
                  <a:t>студенты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0859EF-8274-C817-4485-B9FF8549AF4B}"/>
                  </a:ext>
                </a:extLst>
              </p:cNvPr>
              <p:cNvSpPr txBox="1"/>
              <p:nvPr/>
            </p:nvSpPr>
            <p:spPr>
              <a:xfrm>
                <a:off x="226038" y="4712432"/>
                <a:ext cx="1794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5C40ED"/>
                    </a:solidFill>
                    <a:latin typeface="Calibri"/>
                    <a:cs typeface="Calibri"/>
                  </a:rPr>
                  <a:t>преподаватели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01077D-5E89-8CE3-2962-4692C0EDEAF0}"/>
                  </a:ext>
                </a:extLst>
              </p:cNvPr>
              <p:cNvSpPr txBox="1"/>
              <p:nvPr/>
            </p:nvSpPr>
            <p:spPr>
              <a:xfrm>
                <a:off x="2638440" y="2910900"/>
                <a:ext cx="2034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5C40ED"/>
                    </a:solidFill>
                    <a:latin typeface="Calibri"/>
                    <a:cs typeface="Calibri"/>
                  </a:rPr>
                  <a:t>Изобретательство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CD3B30-2639-2C26-2B4C-CED7AC614692}"/>
                  </a:ext>
                </a:extLst>
              </p:cNvPr>
              <p:cNvSpPr txBox="1"/>
              <p:nvPr/>
            </p:nvSpPr>
            <p:spPr>
              <a:xfrm>
                <a:off x="2671010" y="3571572"/>
                <a:ext cx="1977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5C40ED"/>
                    </a:solidFill>
                    <a:latin typeface="Calibri"/>
                    <a:cs typeface="Calibri"/>
                  </a:rPr>
                  <a:t>Фантазирование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95D3A0-12C8-DD6A-D2A1-BCB136A87D4C}"/>
                  </a:ext>
                </a:extLst>
              </p:cNvPr>
              <p:cNvSpPr txBox="1"/>
              <p:nvPr/>
            </p:nvSpPr>
            <p:spPr>
              <a:xfrm>
                <a:off x="2412440" y="4232244"/>
                <a:ext cx="24612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5C40ED"/>
                    </a:solidFill>
                    <a:latin typeface="Calibri"/>
                    <a:cs typeface="Calibri"/>
                  </a:rPr>
                  <a:t>Исследования в ТРИЗ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E1561-12A4-321D-F208-0E84029CE5BC}"/>
                </a:ext>
              </a:extLst>
            </p:cNvPr>
            <p:cNvSpPr txBox="1"/>
            <p:nvPr/>
          </p:nvSpPr>
          <p:spPr>
            <a:xfrm>
              <a:off x="170540" y="2916837"/>
              <a:ext cx="2649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5C40E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Возрастные категории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004DD9-07B8-CA1F-8EF4-DB547D4861B5}"/>
                </a:ext>
              </a:extLst>
            </p:cNvPr>
            <p:cNvSpPr txBox="1"/>
            <p:nvPr/>
          </p:nvSpPr>
          <p:spPr>
            <a:xfrm>
              <a:off x="3226355" y="2922267"/>
              <a:ext cx="2281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5C40E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Номинации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23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DF9BA-7CC3-71B2-76EA-61D71C9E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C64698-4F6D-40F0-DF34-357A1E2683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ru-RU" smtClean="0"/>
              <a:t>9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43C5CF4C-DBDA-58DC-E8A9-29790B6A4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11201400" cy="677108"/>
          </a:xfrm>
        </p:spPr>
        <p:txBody>
          <a:bodyPr/>
          <a:lstStyle/>
          <a:p>
            <a:r>
              <a:rPr lang="ru-RU" sz="4400" dirty="0"/>
              <a:t>8-10 лет. Номинация «Изобретательство»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373-1AC8-30C9-7560-CAC859B2BDD8}"/>
              </a:ext>
            </a:extLst>
          </p:cNvPr>
          <p:cNvSpPr txBox="1"/>
          <p:nvPr/>
        </p:nvSpPr>
        <p:spPr>
          <a:xfrm>
            <a:off x="457200" y="995355"/>
            <a:ext cx="109642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5C40ED"/>
                </a:solidFill>
                <a:latin typeface="Calibri"/>
                <a:cs typeface="Calibri"/>
              </a:rPr>
              <a:t>Задание.</a:t>
            </a:r>
            <a:r>
              <a:rPr lang="ru-RU" sz="2400" dirty="0">
                <a:solidFill>
                  <a:srgbClr val="5C40ED"/>
                </a:solidFill>
                <a:latin typeface="Calibri"/>
                <a:cs typeface="Calibri"/>
              </a:rPr>
              <a:t> Выберите различные варианты упаковки или одноразовой посуды (или других предметов) и предложите новые и наиболее привлекательные варианты их использования. Изготовьте модели нового использования упаковки, сделайте фотографии или видео, объясните, как и для чего будет использоваться то, что вы придумали.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57C36A2-FAFF-A587-7A39-C4D970828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01712"/>
              </p:ext>
            </p:extLst>
          </p:nvPr>
        </p:nvGraphicFramePr>
        <p:xfrm>
          <a:off x="533400" y="3080350"/>
          <a:ext cx="9372599" cy="1036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51716324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891502003"/>
                    </a:ext>
                  </a:extLst>
                </a:gridCol>
                <a:gridCol w="2377911">
                  <a:extLst>
                    <a:ext uri="{9D8B030D-6E8A-4147-A177-3AD203B41FA5}">
                      <a16:colId xmlns:a16="http://schemas.microsoft.com/office/drawing/2014/main" val="2566900868"/>
                    </a:ext>
                  </a:extLst>
                </a:gridCol>
                <a:gridCol w="2376201">
                  <a:extLst>
                    <a:ext uri="{9D8B030D-6E8A-4147-A177-3AD203B41FA5}">
                      <a16:colId xmlns:a16="http://schemas.microsoft.com/office/drawing/2014/main" val="4110954265"/>
                    </a:ext>
                  </a:extLst>
                </a:gridCol>
                <a:gridCol w="1875287">
                  <a:extLst>
                    <a:ext uri="{9D8B030D-6E8A-4147-A177-3AD203B41FA5}">
                      <a16:colId xmlns:a16="http://schemas.microsoft.com/office/drawing/2014/main" val="3614756283"/>
                    </a:ext>
                  </a:extLst>
                </a:gridCol>
              </a:tblGrid>
              <a:tr h="344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Новизна идеи (0-5)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Оригинальность идеи (0-5)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Модификация ресурсов (0-5)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Качество модели (0-5)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extLst>
                  <a:ext uri="{0D108BD9-81ED-4DB2-BD59-A6C34878D82A}">
                    <a16:rowId xmlns:a16="http://schemas.microsoft.com/office/drawing/2014/main" val="632385514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Эксперт 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extLst>
                  <a:ext uri="{0D108BD9-81ED-4DB2-BD59-A6C34878D82A}">
                    <a16:rowId xmlns:a16="http://schemas.microsoft.com/office/drawing/2014/main" val="947019415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Эксперт 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extLst>
                  <a:ext uri="{0D108BD9-81ED-4DB2-BD59-A6C34878D82A}">
                    <a16:rowId xmlns:a16="http://schemas.microsoft.com/office/drawing/2014/main" val="1137052882"/>
                  </a:ext>
                </a:extLst>
              </a:tr>
              <a:tr h="16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Эксперт 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2" marR="57922" marT="0" marB="0"/>
                </a:tc>
                <a:extLst>
                  <a:ext uri="{0D108BD9-81ED-4DB2-BD59-A6C34878D82A}">
                    <a16:rowId xmlns:a16="http://schemas.microsoft.com/office/drawing/2014/main" val="63406854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D4233A-A5DF-1876-4388-BED1D27AA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799" y="4249803"/>
            <a:ext cx="3162773" cy="19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3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7595</TotalTime>
  <Words>2001</Words>
  <Application>Microsoft Office PowerPoint</Application>
  <PresentationFormat>Широкоэкранный</PresentationFormat>
  <Paragraphs>351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Международный год 100-летия Г.С. Альтшуллера</vt:lpstr>
      <vt:lpstr>Презентация PowerPoint</vt:lpstr>
      <vt:lpstr>Содержание</vt:lpstr>
      <vt:lpstr>Презентация PowerPoint</vt:lpstr>
      <vt:lpstr>Презентация PowerPoint</vt:lpstr>
      <vt:lpstr>Видео-номинация «ТРИЗ в кадре» </vt:lpstr>
      <vt:lpstr>Презентация PowerPoint</vt:lpstr>
      <vt:lpstr>Кубок ТРИЗ Саммита 2026</vt:lpstr>
      <vt:lpstr>8-10 лет. Номинация «Изобретательство»</vt:lpstr>
      <vt:lpstr>8-10 лет. Номинация «Фантазирование»</vt:lpstr>
      <vt:lpstr>8-10 лет. Номинация «Исследования в ТРИЗ»</vt:lpstr>
      <vt:lpstr>11-14 лет. Номинация «Изобретательство»</vt:lpstr>
      <vt:lpstr>11-14 лет. Номинация «Фантазирование»</vt:lpstr>
      <vt:lpstr>11-14 лет. Номинация «Исследования в ТРИЗ»</vt:lpstr>
      <vt:lpstr>15-17 лет, студенты. Номинация «Изобретательство»</vt:lpstr>
      <vt:lpstr>Презентация PowerPoint</vt:lpstr>
      <vt:lpstr>Презентация PowerPoint</vt:lpstr>
      <vt:lpstr>15-17 лет, студенты. Номинация «Изобретательство»</vt:lpstr>
      <vt:lpstr>15-17 лет, студенты. Номинация «Исследования в ТРИЗ»</vt:lpstr>
      <vt:lpstr>15-17 лет. Номинация «Фантазирование»</vt:lpstr>
      <vt:lpstr>Студенты. Номинация «Фантазирование»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Mikita Zakharkou</dc:creator>
  <cp:lastModifiedBy>Рубина Наталия</cp:lastModifiedBy>
  <cp:revision>60</cp:revision>
  <dcterms:created xsi:type="dcterms:W3CDTF">2026-02-09T08:48:39Z</dcterms:created>
  <dcterms:modified xsi:type="dcterms:W3CDTF">2026-05-06T11:05:32Z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2026-01-29T00:00:00Z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2026-02-09T00:00:00Z</vt:filetime>
  </property>
</Properties>
</file>