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57" r:id="rId5"/>
    <p:sldId id="263" r:id="rId6"/>
    <p:sldId id="278" r:id="rId7"/>
    <p:sldId id="259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9" r:id="rId17"/>
    <p:sldId id="271" r:id="rId18"/>
    <p:sldId id="272" r:id="rId19"/>
    <p:sldId id="273" r:id="rId20"/>
    <p:sldId id="274" r:id="rId21"/>
    <p:sldId id="261" r:id="rId22"/>
    <p:sldId id="276" r:id="rId23"/>
    <p:sldId id="280" r:id="rId24"/>
    <p:sldId id="27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857232"/>
            <a:ext cx="9144000" cy="221457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67F5EE"/>
                </a:solidFill>
                <a:latin typeface="+mn-lt"/>
              </a:rPr>
              <a:t>Стресс –</a:t>
            </a:r>
            <a:br>
              <a:rPr lang="ru-RU" b="1" i="1" dirty="0" smtClean="0">
                <a:solidFill>
                  <a:srgbClr val="67F5EE"/>
                </a:solidFill>
                <a:latin typeface="+mn-lt"/>
              </a:rPr>
            </a:br>
            <a:r>
              <a:rPr lang="ru-RU" b="1" i="1" dirty="0" smtClean="0">
                <a:solidFill>
                  <a:srgbClr val="67F5EE"/>
                </a:solidFill>
                <a:latin typeface="+mn-lt"/>
              </a:rPr>
              <a:t> пути его преодоления</a:t>
            </a:r>
            <a:endParaRPr lang="ru-RU" b="1" i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013176"/>
            <a:ext cx="5184576" cy="1588224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/>
              <a:t>Подготовила </a:t>
            </a:r>
          </a:p>
          <a:p>
            <a:pPr algn="r"/>
            <a:r>
              <a:rPr lang="ru-RU" b="1" dirty="0" smtClean="0"/>
              <a:t>педагог-психолог</a:t>
            </a:r>
          </a:p>
          <a:p>
            <a:pPr algn="r"/>
            <a:r>
              <a:rPr lang="ru-RU" b="1" dirty="0" smtClean="0"/>
              <a:t>Туинова У.Л.</a:t>
            </a:r>
            <a:endParaRPr lang="ru-RU" dirty="0" smtClean="0"/>
          </a:p>
          <a:p>
            <a:r>
              <a:rPr lang="ru-RU" b="1" dirty="0" smtClean="0"/>
              <a:t>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0.jpg"/>
          <p:cNvPicPr>
            <a:picLocks noChangeAspect="1"/>
          </p:cNvPicPr>
          <p:nvPr/>
        </p:nvPicPr>
        <p:blipFill>
          <a:blip r:embed="rId2" cstate="print"/>
          <a:srcRect t="4460" b="11124"/>
          <a:stretch>
            <a:fillRect/>
          </a:stretch>
        </p:blipFill>
        <p:spPr>
          <a:xfrm>
            <a:off x="1691680" y="1230951"/>
            <a:ext cx="5832648" cy="56270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476672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/>
              <a:t>Стресс – это не то, ЧТО с вами случилось, а то, КАК вы ЭТО воспринимаете 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476672"/>
            <a:ext cx="856895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 smtClean="0"/>
              <a:t>Тест на определение уровня стресса </a:t>
            </a:r>
            <a:r>
              <a:rPr lang="ru-RU" sz="2000" u="sng" dirty="0" smtClean="0"/>
              <a:t>№</a:t>
            </a:r>
            <a:r>
              <a:rPr lang="ru-RU" sz="2800" u="sng" dirty="0" smtClean="0"/>
              <a:t>1</a:t>
            </a:r>
          </a:p>
          <a:p>
            <a:pPr algn="ctr"/>
            <a:endParaRPr lang="ru-RU" sz="1200" u="sng" dirty="0" smtClean="0"/>
          </a:p>
          <a:p>
            <a:pPr>
              <a:lnSpc>
                <a:spcPct val="150000"/>
              </a:lnSpc>
            </a:pPr>
            <a:r>
              <a:rPr lang="ru-RU" b="1" dirty="0" smtClean="0"/>
              <a:t>Показатель от 0 до 5</a:t>
            </a:r>
            <a:r>
              <a:rPr lang="ru-RU" dirty="0" smtClean="0"/>
              <a:t> баллов считается хорошим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Показатель от 6 до 12</a:t>
            </a:r>
            <a:r>
              <a:rPr lang="ru-RU" dirty="0" smtClean="0"/>
              <a:t> баллов означает, что Вы испытываете умеренный стресс.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Показатель от 13 до 24 баллов</a:t>
            </a:r>
            <a:r>
              <a:rPr lang="ru-RU" dirty="0" smtClean="0"/>
              <a:t> указывает на достаточно выраженное напряжение эмоциональных и физиологических систем организма, которое возникло в ответ на сильный </a:t>
            </a:r>
            <a:r>
              <a:rPr lang="ru-RU" dirty="0" err="1" smtClean="0"/>
              <a:t>стрессорный</a:t>
            </a:r>
            <a:r>
              <a:rPr lang="ru-RU" dirty="0" smtClean="0"/>
              <a:t> фактор, который Вам пока не удалось компенсировать.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Показатель от 25 до 40 баллов</a:t>
            </a:r>
            <a:r>
              <a:rPr lang="ru-RU" dirty="0" smtClean="0"/>
              <a:t> указывает на состояние сильного стресса, для успешного преодоления которого желательна помощь психолога. </a:t>
            </a:r>
          </a:p>
          <a:p>
            <a:pPr>
              <a:lnSpc>
                <a:spcPct val="150000"/>
              </a:lnSpc>
            </a:pPr>
            <a:r>
              <a:rPr lang="ru-RU" b="1" dirty="0" smtClean="0"/>
              <a:t>Показатель свыше 40 баллов</a:t>
            </a:r>
            <a:r>
              <a:rPr lang="ru-RU" dirty="0" smtClean="0"/>
              <a:t> свидетельствует о переходе организма к наиболее опасной стадии стресса — истощению запасов адаптационной энергии.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47667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Нормализация дыхания</a:t>
            </a:r>
          </a:p>
        </p:txBody>
      </p:sp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2" cstate="print"/>
          <a:srcRect l="17713" r="20863"/>
          <a:stretch>
            <a:fillRect/>
          </a:stretch>
        </p:blipFill>
        <p:spPr>
          <a:xfrm>
            <a:off x="971600" y="1124744"/>
            <a:ext cx="7221087" cy="54861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47667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Рационализация</a:t>
            </a:r>
          </a:p>
        </p:txBody>
      </p:sp>
      <p:pic>
        <p:nvPicPr>
          <p:cNvPr id="4" name="Рисунок 3" descr="6.jpeg"/>
          <p:cNvPicPr>
            <a:picLocks noChangeAspect="1"/>
          </p:cNvPicPr>
          <p:nvPr/>
        </p:nvPicPr>
        <p:blipFill>
          <a:blip r:embed="rId2" cstate="print"/>
          <a:srcRect t="3961"/>
          <a:stretch>
            <a:fillRect/>
          </a:stretch>
        </p:blipFill>
        <p:spPr>
          <a:xfrm>
            <a:off x="152400" y="1052736"/>
            <a:ext cx="8839200" cy="55892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77365"/>
            <a:ext cx="9144000" cy="50806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476672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Самоприказ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i="1" dirty="0" smtClean="0"/>
              <a:t>«Об этом я подумаю  завтра…»</a:t>
            </a:r>
          </a:p>
          <a:p>
            <a:pPr algn="ctr"/>
            <a:r>
              <a:rPr lang="ru-RU" sz="2800" i="1" dirty="0" smtClean="0"/>
              <a:t>(нельзя использовать частицу НЕ-НЕТ) 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60648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Голосовые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техники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i="1" dirty="0" smtClean="0"/>
              <a:t>Исцеляющий крик или разрушающий крик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846316" cy="2544316"/>
          </a:xfrm>
          <a:prstGeom prst="rect">
            <a:avLst/>
          </a:prstGeom>
        </p:spPr>
      </p:pic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879586"/>
            <a:ext cx="5292080" cy="29784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5976" y="112474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"А" </a:t>
            </a:r>
            <a:r>
              <a:rPr lang="ru-RU" dirty="0" smtClean="0"/>
              <a:t>чистит человека, снимает напряжение, стимулирует верхнюю часть легких. При всех легочных заболеваниях полезно его произносить.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3488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"И"</a:t>
            </a:r>
            <a:r>
              <a:rPr lang="ru-RU" dirty="0" smtClean="0"/>
              <a:t> стимулирует головной мозг, глаза, нос.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06896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"У"</a:t>
            </a:r>
            <a:r>
              <a:rPr lang="ru-RU" dirty="0" smtClean="0"/>
              <a:t> дает человеку прилив сил и энергии для активной деятельности.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861048"/>
            <a:ext cx="3851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"Ю" </a:t>
            </a:r>
            <a:r>
              <a:rPr lang="ru-RU" dirty="0" smtClean="0"/>
              <a:t>благотворно действует на почки и мочевой пузырь, снимает болевые спазмы.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5157192"/>
            <a:ext cx="3923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“Э”</a:t>
            </a:r>
            <a:r>
              <a:rPr lang="ru-RU" dirty="0" smtClean="0"/>
              <a:t>  делает человека коммуникабельным, усиливает сообразительность и предприимчивость.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60648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Двигательные техники</a:t>
            </a:r>
          </a:p>
        </p:txBody>
      </p:sp>
      <p:pic>
        <p:nvPicPr>
          <p:cNvPr id="13" name="Рисунок 12" descr="meditation-cle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260648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Избегайте негативного влияния.</a:t>
            </a:r>
          </a:p>
          <a:p>
            <a:pPr algn="ctr"/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i="1" dirty="0" smtClean="0"/>
              <a:t>Научитесь говорить «нет» тому, что вам не нравится и доставляет дискомфорт.</a:t>
            </a:r>
          </a:p>
          <a:p>
            <a:pPr algn="ctr"/>
            <a:r>
              <a:rPr lang="ru-RU" sz="2800" i="1" dirty="0" smtClean="0"/>
              <a:t>Способность сказать «нет» это не грубость, эта способность повышает вашу оценку в глазах других людей.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55576" y="3829690"/>
            <a:ext cx="77768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Упражнение 3 НЕТ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сначала он будет говорить только слово «нет», как «заезженная» пластинка;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потом «нет»  с аргументами;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а потом «нет» с аргументами и предложением чего-либо другого, то есть с альтернативой.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32656"/>
            <a:ext cx="9144000" cy="5832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/>
              <a:t>«Насколько эффективно Вы справляетесь со стрессом?» </a:t>
            </a:r>
            <a:r>
              <a:rPr lang="ru-RU" sz="2400" b="1" u="sng" dirty="0" smtClean="0"/>
              <a:t>№</a:t>
            </a:r>
            <a:r>
              <a:rPr lang="ru-RU" sz="2800" b="1" u="sng" dirty="0" smtClean="0"/>
              <a:t> 2</a:t>
            </a:r>
            <a:endParaRPr lang="ru-RU" sz="2800" dirty="0" smtClean="0"/>
          </a:p>
          <a:p>
            <a:endParaRPr lang="ru-RU" sz="2000" i="1" dirty="0" smtClean="0"/>
          </a:p>
          <a:p>
            <a:pPr>
              <a:lnSpc>
                <a:spcPct val="150000"/>
              </a:lnSpc>
            </a:pPr>
            <a:r>
              <a:rPr lang="ru-RU" b="1" i="1" dirty="0" smtClean="0"/>
              <a:t>0-4 баллов: </a:t>
            </a:r>
            <a:r>
              <a:rPr lang="ru-RU" dirty="0" smtClean="0"/>
              <a:t>Вы ведете себя в стрессовой ситуации довольно сдержанно и умеете регулировать свои собственные эмоции. Вы не раздражаетесь на других людей и не настроены винить себя.</a:t>
            </a:r>
          </a:p>
          <a:p>
            <a:pPr>
              <a:lnSpc>
                <a:spcPct val="150000"/>
              </a:lnSpc>
            </a:pPr>
            <a:r>
              <a:rPr lang="ru-RU" b="1" i="1" dirty="0" smtClean="0"/>
              <a:t>5-7 баллов: </a:t>
            </a:r>
            <a:r>
              <a:rPr lang="ru-RU" dirty="0" smtClean="0"/>
              <a:t>Вы не всегда правильно ведете себя в стрессовой ситуации. Иногда Вы умеете сохранять свое самообладание, но бывают также случаи, когда вы заводитесь из-за пустяка и потом об этом жалеете. Вам необходимо заняться выработкой своих индивидуальных приемов самоконтроля в стрессе.</a:t>
            </a:r>
          </a:p>
          <a:p>
            <a:pPr>
              <a:lnSpc>
                <a:spcPct val="150000"/>
              </a:lnSpc>
            </a:pPr>
            <a:r>
              <a:rPr lang="ru-RU" b="1" i="1" dirty="0" smtClean="0"/>
              <a:t>8-9 баллов: </a:t>
            </a:r>
            <a:r>
              <a:rPr lang="ru-RU" dirty="0" smtClean="0"/>
              <a:t>Вы переутомлены и истощены. Вы часто теряете самоконтроль в стрессовой ситуации и не умеете владеть собой. Следствие этого - страдаете и Вы сами, и окружающие Вас люди. Развитие у себя умений </a:t>
            </a:r>
            <a:r>
              <a:rPr lang="ru-RU" dirty="0" err="1" smtClean="0"/>
              <a:t>саморегуляции</a:t>
            </a:r>
            <a:r>
              <a:rPr lang="ru-RU" dirty="0" smtClean="0"/>
              <a:t> в стрессе - сейчас Ваша главная жизненная задача.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8864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профилактики стрессовых состояний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Физическая активность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Полноценный сон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Распределение нагрузки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Позитивное мышление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Эмоциональный позитив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Повышение самооценки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Не будьте </a:t>
            </a:r>
            <a:r>
              <a:rPr lang="ru-RU" b="1" i="1" dirty="0" err="1" smtClean="0"/>
              <a:t>перфекционистами</a:t>
            </a:r>
            <a:endParaRPr lang="ru-RU" b="1" i="1" dirty="0" smtClean="0"/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Просите о </a:t>
            </a:r>
            <a:r>
              <a:rPr lang="ru-RU" b="1" i="1" dirty="0" smtClean="0"/>
              <a:t>помощи</a:t>
            </a:r>
            <a:endParaRPr lang="ru-RU" b="1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708920"/>
            <a:ext cx="4572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Хвалите себя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Дарите себе прекрасное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Принимайте свои чувства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Развивайте таланты и  интересы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Наслаждайтесь красотой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Благодарите от души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Балансируйте информацию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b="1" i="1" dirty="0" smtClean="0"/>
              <a:t>Ведение дневника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Стресс в жизни человека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1027" name="Picture 3" descr="C:\Users\valer\OneDrive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3674" y="1700808"/>
            <a:ext cx="4970326" cy="46031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628800"/>
            <a:ext cx="5076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ea typeface="Calibri"/>
                <a:cs typeface="Times New Roman"/>
              </a:rPr>
              <a:t>Профессия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воспитателя или педагога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одна из самых затратных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в плане расходования психической энергии,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то есть –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риск получения </a:t>
            </a:r>
            <a:r>
              <a:rPr lang="ru-RU" sz="2800" b="1" dirty="0" smtClean="0">
                <a:ea typeface="Calibri"/>
                <a:cs typeface="Times New Roman"/>
              </a:rPr>
              <a:t>стресса</a:t>
            </a:r>
            <a:r>
              <a:rPr lang="ru-RU" sz="2800" dirty="0" smtClean="0">
                <a:ea typeface="Calibri"/>
                <a:cs typeface="Times New Roman"/>
              </a:rPr>
              <a:t> </a:t>
            </a:r>
          </a:p>
          <a:p>
            <a:pPr algn="ctr"/>
            <a:r>
              <a:rPr lang="ru-RU" sz="2800" dirty="0" smtClean="0">
                <a:ea typeface="Calibri"/>
                <a:cs typeface="Times New Roman"/>
              </a:rPr>
              <a:t>у педагога очень велик.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766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 на </a:t>
            </a:r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стрессоустойчивость</a:t>
            </a:r>
            <a:endParaRPr lang="ru-RU" b="1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1052740"/>
          <a:ext cx="8568951" cy="3789000"/>
        </p:xfrm>
        <a:graphic>
          <a:graphicData uri="http://schemas.openxmlformats.org/drawingml/2006/table">
            <a:tbl>
              <a:tblPr/>
              <a:tblGrid>
                <a:gridCol w="4284028"/>
                <a:gridCol w="4284923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dirty="0">
                          <a:latin typeface="+mn-lt"/>
                          <a:ea typeface="Times New Roman"/>
                          <a:cs typeface="Times New Roman"/>
                        </a:rPr>
                        <a:t>Суммарное число баллов</a:t>
                      </a:r>
                      <a:endParaRPr lang="ru-RU" sz="18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>
                          <a:latin typeface="+mn-lt"/>
                          <a:ea typeface="Times New Roman"/>
                          <a:cs typeface="Times New Roman"/>
                        </a:rPr>
                        <a:t>Уровень вашей стрессоустойчивости</a:t>
                      </a:r>
                      <a:endParaRPr lang="ru-RU" sz="18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51 — 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1 – очень низкий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53 — 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2 — низкий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49 — 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3 – ниже среднего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45 — 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4 – чуть ниже среднего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41 — 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5 — средний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37 — 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6 – чуть выше среднего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33 — 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7 – выше среднего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29 — 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8 — высокий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800">
                          <a:latin typeface="+mn-lt"/>
                          <a:ea typeface="Times New Roman"/>
                          <a:cs typeface="Times New Roman"/>
                        </a:rPr>
                        <a:t>18 — 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ea typeface="Times New Roman"/>
                          <a:cs typeface="Times New Roman"/>
                        </a:rPr>
                        <a:t>9 – очень высокий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5229200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Чем меньше (суммарное число) баллов вы набрали, тем выше ваша </a:t>
            </a:r>
            <a:r>
              <a:rPr lang="ru-RU" sz="2000" dirty="0" err="1" smtClean="0"/>
              <a:t>стрессоустойчивость</a:t>
            </a:r>
            <a:r>
              <a:rPr lang="ru-RU" sz="2000" dirty="0" smtClean="0"/>
              <a:t>, и наоборот. </a:t>
            </a:r>
          </a:p>
          <a:p>
            <a:pPr algn="ctr"/>
            <a:r>
              <a:rPr lang="ru-RU" sz="2000" dirty="0" smtClean="0"/>
              <a:t>Если у вас 1-й и даже 2-й уровень </a:t>
            </a:r>
            <a:r>
              <a:rPr lang="ru-RU" sz="2000" dirty="0" err="1" smtClean="0"/>
              <a:t>стрессоустойчивости</a:t>
            </a:r>
            <a:r>
              <a:rPr lang="ru-RU" sz="2000" dirty="0" smtClean="0"/>
              <a:t>, то вам необходимо кардинально менять свой образ жизни!</a:t>
            </a:r>
            <a:endParaRPr lang="ru-RU" sz="2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751344"/>
            <a:ext cx="74888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/>
              <a:t>Для того чтобы вы смогли по всем правилам пройти тестирование и получить точный ответ, вам необходимо соблюсти некоторые правила: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• Для начала вам необходимо расслабиться.</a:t>
            </a:r>
            <a:br>
              <a:rPr lang="ru-RU" i="1" dirty="0" smtClean="0"/>
            </a:br>
            <a:r>
              <a:rPr lang="ru-RU" i="1" dirty="0" smtClean="0"/>
              <a:t>• Постарайтесь ни о чём не думать.</a:t>
            </a:r>
            <a:br>
              <a:rPr lang="ru-RU" i="1" dirty="0" smtClean="0"/>
            </a:br>
            <a:r>
              <a:rPr lang="ru-RU" i="1" dirty="0" smtClean="0"/>
              <a:t>• Представьте себя самым счастливым человеком.</a:t>
            </a:r>
            <a:br>
              <a:rPr lang="ru-RU" i="1" dirty="0" smtClean="0"/>
            </a:br>
            <a:r>
              <a:rPr lang="ru-RU" i="1" dirty="0" smtClean="0"/>
              <a:t>• Взгляните на имеющиеся разноцветные капли.</a:t>
            </a:r>
            <a:br>
              <a:rPr lang="ru-RU" i="1" dirty="0" smtClean="0"/>
            </a:br>
            <a:r>
              <a:rPr lang="ru-RU" i="1" dirty="0" smtClean="0"/>
              <a:t>• Выберите любую каплю, которая вам больше всего приглянулась.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Очень важно, чтобы вы делали свой выбор, основываясь на интуиции. Только так вы сможете получить достоверный результат.</a:t>
            </a:r>
            <a:endParaRPr lang="ru-RU" i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jpeg"/>
          <p:cNvPicPr/>
          <p:nvPr/>
        </p:nvPicPr>
        <p:blipFill>
          <a:blip r:embed="rId2" cstate="print"/>
          <a:srcRect r="35038"/>
          <a:stretch>
            <a:fillRect/>
          </a:stretch>
        </p:blipFill>
        <p:spPr>
          <a:xfrm>
            <a:off x="845840" y="476672"/>
            <a:ext cx="7452320" cy="612068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20688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i="1" dirty="0" smtClean="0"/>
              <a:t>Мудрец передавал своему ученику все тайны бытия. </a:t>
            </a:r>
          </a:p>
          <a:p>
            <a:pPr algn="ctr">
              <a:lnSpc>
                <a:spcPct val="150000"/>
              </a:lnSpc>
            </a:pPr>
            <a:r>
              <a:rPr lang="ru-RU" i="1" dirty="0" smtClean="0"/>
              <a:t>Это продолжалось много лет. </a:t>
            </a:r>
          </a:p>
          <a:p>
            <a:pPr algn="ctr">
              <a:lnSpc>
                <a:spcPct val="150000"/>
              </a:lnSpc>
            </a:pPr>
            <a:r>
              <a:rPr lang="ru-RU" i="1" dirty="0" smtClean="0"/>
              <a:t>Однажды ученик решил проверить мудреца, насколько тот мудрый. Тогда ученик подошел к учителю со сжатыми ладонями, в которых была живая бабочка, и спросил: «У меня в руках живое или мертвое?». Ученик решил, что если мудрец скажет, что живет, он сожмет ладони, и бабочка умрет. Если скажет, что мертвое, - он раскроет ладони, и бабочка улетит….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4653136"/>
            <a:ext cx="5647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Душевного вам равновесия!</a:t>
            </a:r>
            <a:endParaRPr lang="ru-RU" sz="28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valer\OneDrive\Рабочий стол\y3eom2VQho4.jpg"/>
          <p:cNvPicPr>
            <a:picLocks noChangeAspect="1" noChangeArrowheads="1"/>
          </p:cNvPicPr>
          <p:nvPr/>
        </p:nvPicPr>
        <p:blipFill>
          <a:blip r:embed="rId2" cstate="print"/>
          <a:srcRect l="13245"/>
          <a:stretch>
            <a:fillRect/>
          </a:stretch>
        </p:blipFill>
        <p:spPr bwMode="auto">
          <a:xfrm>
            <a:off x="539552" y="0"/>
            <a:ext cx="793284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Ганс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Селье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708920"/>
            <a:ext cx="2987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Потеря аппетита, повышенная агрессивность, бессонница, снижение мотиваций</a:t>
            </a:r>
            <a:endParaRPr lang="ru-RU" sz="2800" dirty="0"/>
          </a:p>
        </p:txBody>
      </p:sp>
      <p:pic>
        <p:nvPicPr>
          <p:cNvPr id="5" name="Рисунок 4" descr="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55215" y="1772816"/>
            <a:ext cx="5988785" cy="403244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69269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</a:t>
            </a:r>
            <a:r>
              <a:rPr lang="ru-RU" sz="2800" dirty="0" smtClean="0"/>
              <a:t> – </a:t>
            </a:r>
          </a:p>
          <a:p>
            <a:pPr algn="ctr"/>
            <a:r>
              <a:rPr lang="ru-RU" sz="2800" dirty="0" smtClean="0"/>
              <a:t>общее состояние организма, возникающее под воздействием чрезвычайного раздражителя</a:t>
            </a:r>
            <a:endParaRPr lang="ru-RU" sz="2800" dirty="0"/>
          </a:p>
        </p:txBody>
      </p:sp>
      <p:pic>
        <p:nvPicPr>
          <p:cNvPr id="1029" name="Picture 5" descr="C:\Users\valer\OneDrive\Рабочий стол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62311"/>
            <a:ext cx="4412235" cy="4395689"/>
          </a:xfrm>
          <a:prstGeom prst="rect">
            <a:avLst/>
          </a:prstGeom>
          <a:noFill/>
        </p:spPr>
      </p:pic>
      <p:sp>
        <p:nvSpPr>
          <p:cNvPr id="4" name="Блок-схема: память с посл. доступом 3"/>
          <p:cNvSpPr/>
          <p:nvPr/>
        </p:nvSpPr>
        <p:spPr>
          <a:xfrm>
            <a:off x="323528" y="2276872"/>
            <a:ext cx="2520280" cy="1584176"/>
          </a:xfrm>
          <a:prstGeom prst="flowChartMagneticTap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Стресс необходим в жизни человека!</a:t>
            </a:r>
            <a:endParaRPr lang="ru-RU" b="1" dirty="0"/>
          </a:p>
        </p:txBody>
      </p:sp>
      <p:sp>
        <p:nvSpPr>
          <p:cNvPr id="5" name="Блок-схема: память с посл. доступом 4"/>
          <p:cNvSpPr/>
          <p:nvPr/>
        </p:nvSpPr>
        <p:spPr>
          <a:xfrm flipH="1">
            <a:off x="5580112" y="2348880"/>
            <a:ext cx="3384376" cy="1800200"/>
          </a:xfrm>
          <a:prstGeom prst="flowChartMagneticTap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Стресс может стать разрушительным для человека!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6379260" cy="40667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476672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онкология, гипертония, различные </a:t>
            </a:r>
            <a:r>
              <a:rPr lang="ru-RU" sz="2800" dirty="0" err="1" smtClean="0"/>
              <a:t>сердечно-сосудистые</a:t>
            </a:r>
            <a:r>
              <a:rPr lang="ru-RU" sz="2800" dirty="0" smtClean="0"/>
              <a:t> заболевания….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5896" y="5373216"/>
            <a:ext cx="51480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Так как стресс - это автоматическая реакция организма на трудные или неблагоприятные условия, то его практически нельзя избежать.</a:t>
            </a:r>
            <a:endParaRPr lang="ru-RU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g6.jpg"/>
          <p:cNvPicPr>
            <a:picLocks noChangeAspect="1"/>
          </p:cNvPicPr>
          <p:nvPr/>
        </p:nvPicPr>
        <p:blipFill>
          <a:blip r:embed="rId2" cstate="print"/>
          <a:srcRect l="4326" t="13251" r="61812" b="5901"/>
          <a:stretch>
            <a:fillRect/>
          </a:stretch>
        </p:blipFill>
        <p:spPr>
          <a:xfrm>
            <a:off x="827584" y="764704"/>
            <a:ext cx="3419872" cy="55446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059832" y="476672"/>
            <a:ext cx="5832648" cy="4878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Стадии стресса</a:t>
            </a:r>
          </a:p>
          <a:p>
            <a:pPr algn="ctr"/>
            <a:endParaRPr lang="ru-RU" sz="2800" b="1" i="1" dirty="0" smtClean="0"/>
          </a:p>
          <a:p>
            <a:pPr marL="514350" indent="-514350" algn="ctr">
              <a:buFont typeface="+mj-lt"/>
              <a:buAutoNum type="arabicParenR"/>
            </a:pPr>
            <a:endParaRPr lang="ru-RU" sz="1200" b="1" i="1" dirty="0" smtClean="0"/>
          </a:p>
          <a:p>
            <a:pPr marL="514350" indent="-514350" algn="ctr">
              <a:buFont typeface="+mj-lt"/>
              <a:buAutoNum type="arabicParenR"/>
            </a:pPr>
            <a:r>
              <a:rPr lang="ru-RU" sz="2800" b="1" i="1" dirty="0" smtClean="0"/>
              <a:t>Стадия тревоги</a:t>
            </a:r>
            <a:r>
              <a:rPr lang="ru-RU" sz="2800" i="1" dirty="0" smtClean="0"/>
              <a:t> </a:t>
            </a:r>
          </a:p>
          <a:p>
            <a:pPr marL="514350" indent="-514350" algn="ctr">
              <a:buFont typeface="+mj-lt"/>
              <a:buAutoNum type="arabicParenR"/>
            </a:pPr>
            <a:endParaRPr lang="ru-RU" sz="2800" i="1" dirty="0" smtClean="0"/>
          </a:p>
          <a:p>
            <a:pPr marL="514350" indent="-514350" algn="ctr">
              <a:buFont typeface="+mj-lt"/>
              <a:buAutoNum type="arabicParenR"/>
            </a:pPr>
            <a:endParaRPr lang="ru-RU" sz="2800" b="1" i="1" dirty="0" smtClean="0"/>
          </a:p>
          <a:p>
            <a:pPr marL="514350" indent="-514350" algn="ctr">
              <a:buFont typeface="+mj-lt"/>
              <a:buAutoNum type="arabicParenR"/>
            </a:pPr>
            <a:endParaRPr lang="ru-RU" sz="1200" b="1" i="1" dirty="0" smtClean="0"/>
          </a:p>
          <a:p>
            <a:pPr marL="514350" indent="-514350" algn="ctr">
              <a:buFont typeface="+mj-lt"/>
              <a:buAutoNum type="arabicParenR"/>
            </a:pPr>
            <a:r>
              <a:rPr lang="ru-RU" sz="2800" b="1" i="1" dirty="0" smtClean="0"/>
              <a:t>Стадия сопротивления</a:t>
            </a:r>
          </a:p>
          <a:p>
            <a:pPr marL="514350" indent="-514350" algn="ctr">
              <a:buFont typeface="+mj-lt"/>
              <a:buAutoNum type="arabicParenR"/>
            </a:pPr>
            <a:endParaRPr lang="ru-RU" sz="2800" i="1" dirty="0" smtClean="0"/>
          </a:p>
          <a:p>
            <a:pPr marL="514350" indent="-514350" algn="ctr">
              <a:buFont typeface="+mj-lt"/>
              <a:buAutoNum type="arabicParenR"/>
            </a:pPr>
            <a:endParaRPr lang="ru-RU" sz="2800" b="1" i="1" dirty="0" smtClean="0"/>
          </a:p>
          <a:p>
            <a:pPr marL="514350" indent="-514350" algn="ctr">
              <a:buFont typeface="+mj-lt"/>
              <a:buAutoNum type="arabicParenR"/>
            </a:pPr>
            <a:endParaRPr lang="ru-RU" sz="3500" b="1" i="1" dirty="0" smtClean="0"/>
          </a:p>
          <a:p>
            <a:pPr marL="514350" indent="-514350" algn="ctr">
              <a:buFont typeface="+mj-lt"/>
              <a:buAutoNum type="arabicParenR"/>
            </a:pPr>
            <a:r>
              <a:rPr lang="ru-RU" sz="2800" b="1" i="1" dirty="0" smtClean="0"/>
              <a:t>Стадия истощения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valer\OneDrive\Рабочий стол\3а.jpg"/>
          <p:cNvPicPr>
            <a:picLocks noChangeAspect="1" noChangeArrowheads="1"/>
          </p:cNvPicPr>
          <p:nvPr/>
        </p:nvPicPr>
        <p:blipFill>
          <a:blip r:embed="rId2" cstate="print"/>
          <a:srcRect l="14734"/>
          <a:stretch>
            <a:fillRect/>
          </a:stretch>
        </p:blipFill>
        <p:spPr bwMode="auto">
          <a:xfrm>
            <a:off x="0" y="3284984"/>
            <a:ext cx="4465098" cy="357301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260649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Стресс</a:t>
            </a:r>
            <a:r>
              <a:rPr lang="ru-RU" sz="2800" dirty="0" smtClean="0"/>
              <a:t> </a:t>
            </a:r>
          </a:p>
          <a:p>
            <a:pPr algn="ctr"/>
            <a:endParaRPr lang="ru-RU" sz="2800" dirty="0" smtClean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179512" y="908720"/>
            <a:ext cx="4176464" cy="2160240"/>
          </a:xfrm>
          <a:prstGeom prst="wedgeEllipse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Эустресс</a:t>
            </a:r>
            <a:r>
              <a:rPr lang="ru-RU" sz="4000" b="1" dirty="0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2400" b="1" dirty="0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действие положительных эмоций</a:t>
            </a:r>
            <a:endParaRPr lang="ru-RU" sz="2400" b="1" dirty="0">
              <a:ln w="18000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 descr="C:\Users\valer\OneDrive\Рабочий стол\4.png"/>
          <p:cNvPicPr>
            <a:picLocks noChangeAspect="1" noChangeArrowheads="1"/>
          </p:cNvPicPr>
          <p:nvPr/>
        </p:nvPicPr>
        <p:blipFill>
          <a:blip r:embed="rId3" cstate="print"/>
          <a:srcRect l="7453" r="14523"/>
          <a:stretch>
            <a:fillRect/>
          </a:stretch>
        </p:blipFill>
        <p:spPr bwMode="auto">
          <a:xfrm>
            <a:off x="4788024" y="3068960"/>
            <a:ext cx="4355976" cy="3715672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 flipH="1">
            <a:off x="4716016" y="692696"/>
            <a:ext cx="4176464" cy="2016224"/>
          </a:xfrm>
          <a:prstGeom prst="wedgeEllipseCallout">
            <a:avLst>
              <a:gd name="adj1" fmla="val -13152"/>
              <a:gd name="adj2" fmla="val 8856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Дистресс</a:t>
            </a:r>
            <a:r>
              <a:rPr lang="ru-RU" sz="4000" b="1" dirty="0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2400" b="1" dirty="0" smtClean="0">
                <a:ln w="18000">
                  <a:solidFill>
                    <a:schemeClr val="accent4">
                      <a:lumMod val="75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действие негативных эмоций</a:t>
            </a:r>
            <a:endParaRPr lang="ru-RU" sz="2400" b="1" dirty="0">
              <a:ln w="18000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476673"/>
            <a:ext cx="856895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стресса:</a:t>
            </a:r>
          </a:p>
          <a:p>
            <a:pPr algn="ctr"/>
            <a:endParaRPr lang="ru-RU" sz="15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dirty="0" smtClean="0"/>
              <a:t>плохое питание; недосыпание; переутомление; перемена погоды; травмы; дискомфорт; проблемы со здоровьем;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Психологические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dirty="0" smtClean="0"/>
              <a:t>неуверенность в себе; пессимизм; </a:t>
            </a:r>
            <a:r>
              <a:rPr lang="ru-RU" dirty="0" err="1" smtClean="0"/>
              <a:t>перфекционизм</a:t>
            </a:r>
            <a:r>
              <a:rPr lang="ru-RU" dirty="0" smtClean="0"/>
              <a:t>; нереализованные ожидания; отсутствие упорства, усердия и настойчивости; обвинение себя во всех проблемах, даже в тех, которые произошли не по вашей вине; недостижимые мечты и завышенные требования  себе;</a:t>
            </a:r>
            <a:endParaRPr lang="ru-RU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dirty="0" smtClean="0"/>
              <a:t>материальные проблемы; резкие перемены в вашей жизни; новая работа; высокая загруженность делами; личная жизнь; конфликты с людьми и ссоры с родными; общение с неприятными людьми; переезд в другую страну(город); мелкие ежедневные проблемы; 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1520" y="476672"/>
            <a:ext cx="8568952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стресса:</a:t>
            </a:r>
          </a:p>
          <a:p>
            <a:pPr algn="ctr"/>
            <a:endParaRPr lang="ru-RU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Физические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sz="1600" dirty="0" smtClean="0"/>
              <a:t>бессонница, боли в груди, в животе, в спине, в желудке, в сердце, несварение желудка, спазмы, высокое кровяное давление, диарея, головные боли, головокружение, сердцебиение, хроническая усталость, тошнота, частые простуды, бледность, краснота, учащение пульса, дрожь, потливость, сухость во рту, затруднение дыхания, расширение зрачков </a:t>
            </a:r>
            <a:endPara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Поведенческие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sz="1600" dirty="0" smtClean="0"/>
              <a:t>злоупотребление алкоголем, постоянный поиск у себя различных заболеваний, потеря интереса к своему внешнему облику, привычка кусать и грызть ногти, притопывание ногой или постукивание пальцем, усиленное курение </a:t>
            </a:r>
            <a:endParaRPr lang="ru-RU" sz="16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  <a:buClr>
                <a:srgbClr val="0000FF"/>
              </a:buClr>
              <a:buSzPct val="74000"/>
              <a:buFont typeface="Wingdings" pitchFamily="2" charset="2"/>
              <a:buChar char="v"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Эмоциональные</a:t>
            </a:r>
          </a:p>
          <a:p>
            <a:pPr algn="ctr">
              <a:buClr>
                <a:srgbClr val="0000FF"/>
              </a:buClr>
              <a:buSzPct val="74000"/>
            </a:pPr>
            <a:r>
              <a:rPr lang="ru-RU" sz="1600" dirty="0" smtClean="0"/>
              <a:t>излишняя агрессивность, повышенная возбудимость, депрессия, нарушения памяти и концентрации внимания, истерики, рассеянность, расстройство памяти, тревожность, излишнее беспокойство, беспричинные страхи, ночные кошмары,  раздражительность, частая слезливость, тревога, страх,  напряжение,   неуверенность</a:t>
            </a:r>
            <a:r>
              <a:rPr lang="ru-RU" sz="1600" b="1" i="1" dirty="0" smtClean="0"/>
              <a:t>, </a:t>
            </a:r>
            <a:r>
              <a:rPr lang="ru-RU" sz="1600" dirty="0" smtClean="0"/>
              <a:t>растерянность,</a:t>
            </a:r>
            <a:r>
              <a:rPr lang="ru-RU" sz="1600" b="1" i="1" dirty="0" smtClean="0"/>
              <a:t>  </a:t>
            </a:r>
            <a:r>
              <a:rPr lang="ru-RU" sz="1600" dirty="0" smtClean="0"/>
              <a:t>подавленность,  беззащитность, паника </a:t>
            </a:r>
            <a:endParaRPr lang="ru-RU" sz="2800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2">
      <a:dk1>
        <a:sysClr val="windowText" lastClr="000000"/>
      </a:dk1>
      <a:lt1>
        <a:srgbClr val="FFFFFF"/>
      </a:lt1>
      <a:dk2>
        <a:srgbClr val="005BD3"/>
      </a:dk2>
      <a:lt2>
        <a:srgbClr val="CFE3FF"/>
      </a:lt2>
      <a:accent1>
        <a:srgbClr val="0192CD"/>
      </a:accent1>
      <a:accent2>
        <a:srgbClr val="A2E3FE"/>
      </a:accent2>
      <a:accent3>
        <a:srgbClr val="00349E"/>
      </a:accent3>
      <a:accent4>
        <a:srgbClr val="2B71F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1415</TotalTime>
  <Words>1072</Words>
  <Application>Microsoft Office PowerPoint</Application>
  <PresentationFormat>Экран (4:3)</PresentationFormat>
  <Paragraphs>133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Городская</vt:lpstr>
      <vt:lpstr>Стресс –  пути его преодоления</vt:lpstr>
      <vt:lpstr>Стресс в жизни человека</vt:lpstr>
      <vt:lpstr>Ганс Селье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Близорукость и дальнозоркость</dc:title>
  <dc:creator>Валерия Туинова</dc:creator>
  <cp:lastModifiedBy>Теремок</cp:lastModifiedBy>
  <cp:revision>32</cp:revision>
  <dcterms:created xsi:type="dcterms:W3CDTF">2019-04-03T20:24:30Z</dcterms:created>
  <dcterms:modified xsi:type="dcterms:W3CDTF">2023-11-21T07:38:53Z</dcterms:modified>
</cp:coreProperties>
</file>