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4" r:id="rId2"/>
    <p:sldId id="256" r:id="rId3"/>
    <p:sldId id="257" r:id="rId4"/>
    <p:sldId id="262" r:id="rId5"/>
    <p:sldId id="265" r:id="rId6"/>
    <p:sldId id="260" r:id="rId7"/>
    <p:sldId id="281" r:id="rId8"/>
    <p:sldId id="279" r:id="rId9"/>
    <p:sldId id="282" r:id="rId10"/>
    <p:sldId id="276" r:id="rId11"/>
    <p:sldId id="273" r:id="rId12"/>
    <p:sldId id="267" r:id="rId13"/>
    <p:sldId id="285" r:id="rId14"/>
    <p:sldId id="278" r:id="rId15"/>
    <p:sldId id="283" r:id="rId16"/>
    <p:sldId id="268" r:id="rId17"/>
    <p:sldId id="280" r:id="rId18"/>
    <p:sldId id="266" r:id="rId19"/>
    <p:sldId id="261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-55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3;&#1072;&#1090;&#1072;&#1083;&#1100;&#1103;.DESKTOP-9HGNUC4\Desktop\&#1051;&#1080;&#1089;&#1090;%20Microsoft%20Exce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Уровни</a:t>
            </a:r>
            <a:r>
              <a:rPr lang="ru-RU" b="1" baseline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речевой и творческой активности 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2810971128608924"/>
          <c:y val="2.7777777777777908E-2"/>
        </c:manualLayout>
      </c:layout>
      <c:spPr>
        <a:noFill/>
        <a:ln>
          <a:noFill/>
        </a:ln>
        <a:effectLst/>
      </c:spPr>
    </c:title>
    <c:view3D>
      <c:depthPercent val="100"/>
      <c:rAngAx val="1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ser>
          <c:idx val="0"/>
          <c:order val="0"/>
          <c:tx>
            <c:strRef>
              <c:f>Лист1!$D$4</c:f>
              <c:strCache>
                <c:ptCount val="1"/>
                <c:pt idx="0">
                  <c:v>на начало года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cat>
            <c:strRef>
              <c:f>Лист1!$C$5:$C$7</c:f>
              <c:strCache>
                <c:ptCount val="3"/>
                <c:pt idx="0">
                  <c:v>низкий</c:v>
                </c:pt>
                <c:pt idx="1">
                  <c:v>средний</c:v>
                </c:pt>
                <c:pt idx="2">
                  <c:v>высокий</c:v>
                </c:pt>
              </c:strCache>
            </c:strRef>
          </c:cat>
          <c:val>
            <c:numRef>
              <c:f>Лист1!$D$5:$D$7</c:f>
              <c:numCache>
                <c:formatCode>General</c:formatCode>
                <c:ptCount val="3"/>
                <c:pt idx="0">
                  <c:v>6</c:v>
                </c:pt>
                <c:pt idx="1">
                  <c:v>7</c:v>
                </c:pt>
                <c:pt idx="2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B17-406A-B5EE-4F831BF6F83B}"/>
            </c:ext>
          </c:extLst>
        </c:ser>
        <c:ser>
          <c:idx val="1"/>
          <c:order val="1"/>
          <c:tx>
            <c:strRef>
              <c:f>Лист1!$E$4</c:f>
              <c:strCache>
                <c:ptCount val="1"/>
                <c:pt idx="0">
                  <c:v>середина года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cat>
            <c:strRef>
              <c:f>Лист1!$C$5:$C$7</c:f>
              <c:strCache>
                <c:ptCount val="3"/>
                <c:pt idx="0">
                  <c:v>низкий</c:v>
                </c:pt>
                <c:pt idx="1">
                  <c:v>средний</c:v>
                </c:pt>
                <c:pt idx="2">
                  <c:v>высокий</c:v>
                </c:pt>
              </c:strCache>
            </c:strRef>
          </c:cat>
          <c:val>
            <c:numRef>
              <c:f>Лист1!$E$5:$E$7</c:f>
              <c:numCache>
                <c:formatCode>General</c:formatCode>
                <c:ptCount val="3"/>
                <c:pt idx="0">
                  <c:v>4</c:v>
                </c:pt>
                <c:pt idx="1">
                  <c:v>7</c:v>
                </c:pt>
                <c:pt idx="2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B17-406A-B5EE-4F831BF6F83B}"/>
            </c:ext>
          </c:extLst>
        </c:ser>
        <c:shape val="box"/>
        <c:axId val="113102848"/>
        <c:axId val="113104384"/>
        <c:axId val="0"/>
      </c:bar3DChart>
      <c:catAx>
        <c:axId val="113102848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3104384"/>
        <c:crosses val="autoZero"/>
        <c:auto val="1"/>
        <c:lblAlgn val="ctr"/>
        <c:lblOffset val="100"/>
      </c:catAx>
      <c:valAx>
        <c:axId val="113104384"/>
        <c:scaling>
          <c:orientation val="minMax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3102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34ED00-43F5-4996-8837-64A2D867590B}" type="datetimeFigureOut">
              <a:rPr lang="ru-RU" smtClean="0"/>
              <a:pPr/>
              <a:t>19.11.2024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8AF139-1CCA-44A4-A34B-B4BA9CE7AB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11003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A7036-1AD8-4C24-8136-77BAD671D4BA}" type="datetimeFigureOut">
              <a:rPr lang="ru-RU" smtClean="0"/>
              <a:pPr/>
              <a:t>19.11.2024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527F-9F5E-4A1B-9692-53F46D27DD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30876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A7036-1AD8-4C24-8136-77BAD671D4BA}" type="datetimeFigureOut">
              <a:rPr lang="ru-RU" smtClean="0"/>
              <a:pPr/>
              <a:t>19.11.2024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527F-9F5E-4A1B-9692-53F46D27DD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006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A7036-1AD8-4C24-8136-77BAD671D4BA}" type="datetimeFigureOut">
              <a:rPr lang="ru-RU" smtClean="0"/>
              <a:pPr/>
              <a:t>19.11.2024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527F-9F5E-4A1B-9692-53F46D27DD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12687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A7036-1AD8-4C24-8136-77BAD671D4BA}" type="datetimeFigureOut">
              <a:rPr lang="ru-RU" smtClean="0"/>
              <a:pPr/>
              <a:t>19.11.2024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527F-9F5E-4A1B-9692-53F46D27DD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92859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A7036-1AD8-4C24-8136-77BAD671D4BA}" type="datetimeFigureOut">
              <a:rPr lang="ru-RU" smtClean="0"/>
              <a:pPr/>
              <a:t>19.11.2024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527F-9F5E-4A1B-9692-53F46D27DD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21003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A7036-1AD8-4C24-8136-77BAD671D4BA}" type="datetimeFigureOut">
              <a:rPr lang="ru-RU" smtClean="0"/>
              <a:pPr/>
              <a:t>19.11.2024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527F-9F5E-4A1B-9692-53F46D27DD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61331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A7036-1AD8-4C24-8136-77BAD671D4BA}" type="datetimeFigureOut">
              <a:rPr lang="ru-RU" smtClean="0"/>
              <a:pPr/>
              <a:t>19.11.2024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527F-9F5E-4A1B-9692-53F46D27DD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98235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A7036-1AD8-4C24-8136-77BAD671D4BA}" type="datetimeFigureOut">
              <a:rPr lang="ru-RU" smtClean="0"/>
              <a:pPr/>
              <a:t>19.11.2024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527F-9F5E-4A1B-9692-53F46D27DD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56335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A7036-1AD8-4C24-8136-77BAD671D4BA}" type="datetimeFigureOut">
              <a:rPr lang="ru-RU" smtClean="0"/>
              <a:pPr/>
              <a:t>19.11.2024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527F-9F5E-4A1B-9692-53F46D27DD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72017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A7036-1AD8-4C24-8136-77BAD671D4BA}" type="datetimeFigureOut">
              <a:rPr lang="ru-RU" smtClean="0"/>
              <a:pPr/>
              <a:t>19.11.2024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527F-9F5E-4A1B-9692-53F46D27DD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31140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A7036-1AD8-4C24-8136-77BAD671D4BA}" type="datetimeFigureOut">
              <a:rPr lang="ru-RU" smtClean="0"/>
              <a:pPr/>
              <a:t>19.11.2024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527F-9F5E-4A1B-9692-53F46D27DD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76312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9A7036-1AD8-4C24-8136-77BAD671D4BA}" type="datetimeFigureOut">
              <a:rPr lang="ru-RU" smtClean="0"/>
              <a:pPr/>
              <a:t>19.11.2024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5527F-9F5E-4A1B-9692-53F46D27DD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41661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1955587" cy="67250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12878" y="4131396"/>
            <a:ext cx="4355122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компенсирующей направленности №1</a:t>
            </a:r>
            <a:br>
              <a:rPr lang="ru-RU" sz="1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Воспитатели: </a:t>
            </a:r>
            <a:r>
              <a:rPr lang="ru-RU" sz="1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Михеева О. Ю</a:t>
            </a:r>
            <a:r>
              <a:rPr lang="ru-RU" sz="15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5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Учитель </a:t>
            </a:r>
            <a:r>
              <a:rPr lang="ru-RU" sz="1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логопед: Запольская А. В.</a:t>
            </a:r>
          </a:p>
          <a:p>
            <a:r>
              <a:rPr lang="ru-RU" sz="1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Удомля, </a:t>
            </a:r>
            <a:r>
              <a:rPr lang="ru-RU" sz="15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2024г.</a:t>
            </a:r>
            <a:endParaRPr lang="ru-RU" sz="15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363638" y="146649"/>
            <a:ext cx="81433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детский сад комбинированного вида «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Дюймовочка</a:t>
            </a:r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55011" y="1285337"/>
            <a:ext cx="943729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«Шаг в будущее» на тему: «Расширение Центра речевой и творческой активности в ДОУ, используя «Говорящие  стены» и ИКТ технологии»</a:t>
            </a:r>
          </a:p>
        </p:txBody>
      </p:sp>
    </p:spTree>
    <p:extLst>
      <p:ext uri="{BB962C8B-B14F-4D97-AF65-F5344CB8AC3E}">
        <p14:creationId xmlns:p14="http://schemas.microsoft.com/office/powerpoint/2010/main" xmlns="" val="251283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21178" y="211985"/>
            <a:ext cx="2433041" cy="32440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67910" y="186105"/>
            <a:ext cx="2420883" cy="322973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32912" y="1293962"/>
            <a:ext cx="5960853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создания Центра речевой активности. Размещение в Центре речевой активности книжки-самоделки, карточки, схемы с правилами </a:t>
            </a:r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игр, правило игры, </a:t>
            </a: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зарисовки, детские проекты, стимулирующие самостоятельность</a:t>
            </a: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02" t="9315" r="14608" b="6484"/>
          <a:stretch/>
        </p:blipFill>
        <p:spPr>
          <a:xfrm rot="16200000">
            <a:off x="7231618" y="3048825"/>
            <a:ext cx="3070841" cy="434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8441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4686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8136" y="571500"/>
            <a:ext cx="589184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создания Центра речевой и творческой активности.</a:t>
            </a:r>
          </a:p>
          <a:p>
            <a:pPr algn="ctr"/>
            <a:endParaRPr lang="ru-RU" sz="28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на развитие фонематического слуха, звуковой культуры речи: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 гостях у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Вупсеня</a:t>
            </a:r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Пупсеня</a:t>
            </a:r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«Кадры потерялись»;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«Копилка слов »;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«Три кота»;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 гостях у солнышка» и др.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94870" y="310279"/>
            <a:ext cx="3640064" cy="21412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94870" y="2578720"/>
            <a:ext cx="1603347" cy="18315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14902" y="2584248"/>
            <a:ext cx="2931959" cy="409615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36484" y="4632326"/>
            <a:ext cx="1441450" cy="192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956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57" y="-290432"/>
            <a:ext cx="12193057" cy="6858594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3438525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38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43200" y="300625"/>
            <a:ext cx="6400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создания Центра речевой </a:t>
            </a: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творческой активности. 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 </a:t>
            </a: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Дидактической  многофункционального  пособия 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познавательному развитию для детей 5–7 лет </a:t>
            </a:r>
          </a:p>
          <a:p>
            <a:pPr algn="ctr"/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«Дом друзей»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4929" y="2492679"/>
            <a:ext cx="3305945" cy="32059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17520" y="2246810"/>
            <a:ext cx="3822443" cy="33212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69622" y="4198555"/>
            <a:ext cx="4429150" cy="224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977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77238" y="325677"/>
            <a:ext cx="9294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«Магазин» с использованием </a:t>
            </a:r>
            <a:r>
              <a:rPr lang="ru-RU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помогатора</a:t>
            </a:r>
            <a:endParaRPr lang="ru-RU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7532" y="1534699"/>
            <a:ext cx="3459581" cy="26909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23759" y="4291166"/>
            <a:ext cx="3407434" cy="24898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03" t="20274"/>
          <a:stretch/>
        </p:blipFill>
        <p:spPr>
          <a:xfrm rot="5400000">
            <a:off x="7331255" y="2356214"/>
            <a:ext cx="5074728" cy="338155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97880" y="1520055"/>
            <a:ext cx="3407434" cy="263793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40915" y="4302646"/>
            <a:ext cx="3294345" cy="247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088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53268" y="3715185"/>
            <a:ext cx="2313923" cy="30852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71005" y="3760269"/>
            <a:ext cx="2246297" cy="29950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6699" y="559279"/>
            <a:ext cx="2971962" cy="39626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54723" y="559279"/>
            <a:ext cx="2679776" cy="357303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696644" y="100208"/>
            <a:ext cx="511324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 условий  , для положительной оценки </a:t>
            </a:r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достижений ребенка;</a:t>
            </a:r>
          </a:p>
          <a:p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поощрение инициативы и формирование </a:t>
            </a:r>
            <a:r>
              <a:rPr 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ответственности</a:t>
            </a:r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центр </a:t>
            </a:r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речевой </a:t>
            </a:r>
            <a:r>
              <a:rPr 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творческой </a:t>
            </a:r>
            <a:r>
              <a:rPr 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активности .</a:t>
            </a:r>
          </a:p>
          <a:p>
            <a:r>
              <a:rPr 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«Копилка добрых дел» </a:t>
            </a:r>
            <a:endParaRPr lang="ru-RU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082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47713" y="1850447"/>
            <a:ext cx="3586382" cy="45935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1706" y="1633537"/>
            <a:ext cx="3735236" cy="261389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06871" y="563671"/>
            <a:ext cx="6137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выбор и творчество </a:t>
            </a:r>
            <a:endParaRPr lang="ru-RU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08" t="26909" r="7552" b="9753"/>
          <a:stretch/>
        </p:blipFill>
        <p:spPr>
          <a:xfrm>
            <a:off x="508958" y="4550904"/>
            <a:ext cx="3648974" cy="21752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4326" y="1630392"/>
            <a:ext cx="3700732" cy="472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9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832964" y="0"/>
            <a:ext cx="4396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ИКТ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90112" y="871268"/>
            <a:ext cx="10449741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использования ИКТ 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традиционными средствами обучения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ИКТ даёт возможность расширения использования электронных средств обучения, так 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 передают информацию быстрее;</a:t>
            </a:r>
          </a:p>
          <a:p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Движения, звук, мультипликация надолго привлекает внимание 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и детей с особенностями развития , что 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способствует 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повышению 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них интереса к изучаемому материалу. </a:t>
            </a:r>
            <a:endParaRPr lang="ru-RU" sz="20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Обеспечивает наглядность, которая способствует восприятию и лучшему 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запоминанию 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материала, что очень важно, учитывая наглядно-образное мышление детей 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возраста. При этом включаются три вида памяти: зрительная, слуховая, 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моторная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можно смоделировать такие жизненные ситуации, которые нельзя или сложно 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показать 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увидеть в повседневной жизни (например, воспроизведение звуков природы; 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работу 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транспорта и т.д.);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информационных технологий побуждает детей к поисковой </a:t>
            </a:r>
          </a:p>
          <a:p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исследовательской деятельности, включая и поиск в сети Интернет самостоятельно или </a:t>
            </a:r>
          </a:p>
          <a:p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с родителями; 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компьютерной техники позволяет сделать занятие привлекательным и 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по-настоящему 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современным, решать познавательные и творческие задачи с опорой на 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наглядность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37523854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1026" name="Picture 2" descr="C:\Users\Вика &amp; Ника\Downloads\2023-02-02_22-00-4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99167" y="227670"/>
            <a:ext cx="2606671" cy="1525080"/>
          </a:xfrm>
          <a:prstGeom prst="rect">
            <a:avLst/>
          </a:prstGeom>
          <a:noFill/>
        </p:spPr>
      </p:pic>
      <p:pic>
        <p:nvPicPr>
          <p:cNvPr id="1027" name="Picture 3" descr="C:\Users\Вика &amp; Ника\Downloads\2023-02-02_22-13-5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68049" y="3493084"/>
            <a:ext cx="2668488" cy="1320320"/>
          </a:xfrm>
          <a:prstGeom prst="rect">
            <a:avLst/>
          </a:prstGeom>
          <a:noFill/>
        </p:spPr>
      </p:pic>
      <p:pic>
        <p:nvPicPr>
          <p:cNvPr id="1028" name="Picture 4" descr="C:\Users\Вика &amp; Ника\Downloads\2023-02-02_22-18-5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89293" y="1975328"/>
            <a:ext cx="2826418" cy="1266079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418" y="467208"/>
            <a:ext cx="3657171" cy="31644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216" t="47567" r="18547" b="1"/>
          <a:stretch/>
        </p:blipFill>
        <p:spPr>
          <a:xfrm>
            <a:off x="276472" y="3787906"/>
            <a:ext cx="4083844" cy="28556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87" t="20680" r="4511" b="1816"/>
          <a:stretch/>
        </p:blipFill>
        <p:spPr>
          <a:xfrm>
            <a:off x="4666587" y="3786689"/>
            <a:ext cx="3909615" cy="29397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899167" y="4902980"/>
            <a:ext cx="2716543" cy="18769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419435" y="467208"/>
            <a:ext cx="4156767" cy="321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06249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74785" y="624254"/>
            <a:ext cx="8081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речевого  и творческой активности </a:t>
            </a: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49238" y="1340285"/>
            <a:ext cx="93037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ходе реализации проекта осуществлялся мониторинг речевого развития детей – педагогическая диагностика речевого развития каждого ребенка по основным направлениям программы: </a:t>
            </a:r>
          </a:p>
          <a:p>
            <a:endParaRPr lang="ru-RU" sz="2400" dirty="0">
              <a:solidFill>
                <a:srgbClr val="7030A0"/>
              </a:solidFill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049036053"/>
              </p:ext>
            </p:extLst>
          </p:nvPr>
        </p:nvGraphicFramePr>
        <p:xfrm>
          <a:off x="3001991" y="2686229"/>
          <a:ext cx="6961517" cy="41717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36076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24592" cy="67656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31653" y="665736"/>
            <a:ext cx="1023457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/>
              <a:t> 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Исходя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того, что проводилась 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целенаправленная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совместная,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разнообразная работа педагога с детьми  в использовании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новых заданий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,игровых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упражнений. Использование разнообразных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  работы с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родителями,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специалистами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привело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положительной динамике показателей речевого развития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детей, повысилась творческая активность.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Поэтому, можно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сделать вывод, что гипотеза исследования подтвердилась. Благодаря использованию новых игр и пособий в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центрах активности ,дети 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успешно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быстро повысили уровень словарного запаса ,связной речи , появился интерес к читательской грамотности и математике ,театрализованной и экспериментальной деятельности.</a:t>
            </a:r>
          </a:p>
          <a:p>
            <a:r>
              <a:rPr lang="ru-RU" alt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altLang="ru-RU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медиатеки</a:t>
            </a:r>
            <a:r>
              <a:rPr lang="ru-RU" alt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электронных дидактических игр в ДОУ  помогла активизировать познавательную деятельность, реализовать  творческий потенциал детей. 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проект «Шаг в Будущее» помог создать условия для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целевых ориентиров ФГОС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ДО.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«Говорящих стен» помогло повысить активность и творчество детей, возник интерес к занятиям ,появилась способность к самоконтролю и желание работать в парах и командах.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0586" y="80963"/>
            <a:ext cx="3182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168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584" y="0"/>
            <a:ext cx="12174416" cy="68481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25615" y="589085"/>
            <a:ext cx="429064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5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  <a:endParaRPr lang="ru-RU" sz="35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81555" y="1483744"/>
            <a:ext cx="824685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Исходя из проведенного мониторинга по развитию  речи и сенсорных способностей детей  5-7 лет в группе №1  компенсирующей направленности, возникла необходимость в разработке и реализации проекта в центре творческой активности, направленного на повышение творчества, речевой и сенсорной культуры детей с ОВЗ.  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оэтому, для продвижения положительной динамики мы создали в группе и ИПЦ все необходимые условия для разнообразия  и расширения развивающего пространства центров речевой и творческой активности, через «Говорящую стену» и 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STEAM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- технологии. Многофункциональные сенсорные   и 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дидактические игры, игры на </a:t>
            </a:r>
            <a:r>
              <a:rPr lang="ru-RU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флеш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носителе, наглядный и раздаточный материал, документы, правила и секреты принятые в группе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помогут в свободе выбора и проявлении самостоятельности.</a:t>
            </a: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494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2577" y="0"/>
            <a:ext cx="12089423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01659" y="224287"/>
            <a:ext cx="195604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:</a:t>
            </a:r>
            <a:r>
              <a:rPr lang="ru-RU" sz="35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5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61713" y="1423358"/>
            <a:ext cx="239598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:</a:t>
            </a:r>
            <a:r>
              <a:rPr lang="ru-RU" sz="35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5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40015" y="224287"/>
            <a:ext cx="71129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ru-RU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«Говорящую стену», как средство обеспечения организации предметно-пространственной развивающей среды,  способствующей развитию и саморазвитию творческих способностей и формирования речи дошкольников.</a:t>
            </a:r>
            <a:endParaRPr lang="ru-RU" sz="1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21503" y="1247880"/>
            <a:ext cx="703699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Стимулировать совместную  инновационную деятельность  педагогов , специалистов , родителей  в организации развивающего пространства , для речевого,  сенсорного и творческого развития детей и формирования предпосылок читательской грамотности дошкольников.</a:t>
            </a: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Внедрить </a:t>
            </a: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ИКТ в работу игровой деятельности детей дошкольного возраста через говорящую стену в ДОУ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Создать </a:t>
            </a: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условия для развития использования  детьми  авторских пособий и дидактических игр в соответствии с требованиями ФГОС 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ДО;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Способствовать </a:t>
            </a: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развитию  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у детей взаимоконтроля через взаимодействие в паре;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Помочь детям  использовать   авторскую </a:t>
            </a:r>
            <a:r>
              <a:rPr lang="ru-RU" sz="1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медиатеку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электронных дидактических игр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Изготовить дидактический материал </a:t>
            </a: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для развития фонематического слуха и звуковой культуры речи; речевого дыхания; артикуляционного аппарата; мелкой моторики; </a:t>
            </a:r>
            <a:r>
              <a:rPr lang="ru-RU" sz="1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лексико</a:t>
            </a: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грамматических категорий; словарного запаса; связной речи и коммуникативных навыков; каналов восприятия; эмоционального интеллекта; моделирования речевых ситуаций, формирования речевого чутья, мотивации к чтению и    развитию читательской 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грамотности;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Вовлечение </a:t>
            </a: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родителей 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помощь создания «Говорящей стены» и  </a:t>
            </a: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процесс педагогической коррекции детей с ОВЗ посредством сенсорной 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интеграции.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Создать условия для развития общения детей в группе и ИПЦ .</a:t>
            </a:r>
            <a:endParaRPr lang="ru-RU" sz="1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585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84143" y="465827"/>
            <a:ext cx="67722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/>
          </a:p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«Шаг в будущее» направлен на создание условий по формированию у дошкольников компетенций для достижения целевых ориентиров ФГОС ДО. Внедрение методики сенсорной интеграции и «Говорящих стен» поможет гармонизировать жизнь особых детей и подготовить их к учебной деятельности, что позволяет 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повысить интерес к занятиям, способность  к самоконтролю, создание предпосылок для мыслительных процессов, т.е. ребенок, играя, забывает о том, что он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учится.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99736" y="4166559"/>
            <a:ext cx="2111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Гипотеза </a:t>
            </a:r>
            <a:endParaRPr lang="ru-RU" sz="32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06506" y="4011283"/>
            <a:ext cx="69553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Состоит в том , что целенаправленная совместная , разнообразная работа педагога с детьми  в использовании речевых, сенсорных заданий ,игровых упражнений ,   разнообразия форм  работы с родителями , специалистами приведет к положительной динамике показателей речевого развития детей и повышения творческой активности.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11547" y="612475"/>
            <a:ext cx="308825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</a:t>
            </a:r>
          </a:p>
          <a:p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894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23093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84938" y="61546"/>
            <a:ext cx="9241877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проекта </a:t>
            </a:r>
          </a:p>
          <a:p>
            <a:pPr marL="342900" indent="-342900">
              <a:buAutoNum type="arabicPeriod"/>
            </a:pPr>
            <a:r>
              <a:rPr lang="ru-RU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 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речевого развития детей до начала разработки проекта;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целей и задач проектной деятельности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2 . </a:t>
            </a:r>
            <a:r>
              <a:rPr lang="ru-RU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Организационный 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Пополнение Центра речевой и творческой активности разнообразным материалом, направленным на развитие всех сторон речи дошкольников, создание «Говорящей стены» и интерактивных игр.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Внедренческий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Организация деятельности детей на «Говорящей стене» : совместное создание игр ,      выставок, творческих работ.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ru-RU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Итоговый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Промежуточный мониторинг развития речи детей, наблюдение активности и    самостоятельности в использования детьми пособий и игр, в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ентрах активности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на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«Говорящей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стене»</a:t>
            </a:r>
            <a:b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-Планы на будущее : внедрение новых  методов работы с детьми по речевому развитию  с использованием новизны  дидактических , сенсорных , многофункциональных  игр и пособий ….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 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980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23158" y="3314036"/>
            <a:ext cx="4900515" cy="297493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475781" y="327804"/>
            <a:ext cx="810020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Полифункциональное пособие инновационного характера «Говорящий экран» </a:t>
            </a:r>
            <a:b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191109" y="1440611"/>
            <a:ext cx="695289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Ценность пособия «Говорящий экран» заключается в том, что сами дети и родители были заинтересованы в его изготовлении: придумывали названия и героев, распределяли буквы, ламинировали, добиваясь конечного продукта…а потом погружались в игру… Поэтому, играя – развивали речевые возможности.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68468" y="3314036"/>
            <a:ext cx="3966575" cy="297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8682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31091" y="268428"/>
            <a:ext cx="6283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совет</a:t>
            </a: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0663" y="1975565"/>
            <a:ext cx="5055079" cy="420960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8273" y="1975565"/>
            <a:ext cx="4960188" cy="420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9553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9789" y="1889185"/>
            <a:ext cx="558701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создания Центра речевой и творческой активности. Размещение на доске 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Я умею , я выбираю»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67178" y="1132863"/>
            <a:ext cx="4372603" cy="496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2535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4686" y="0"/>
            <a:ext cx="12192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95027" y="2087899"/>
            <a:ext cx="2812211" cy="22265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95027" y="4598469"/>
            <a:ext cx="2820838" cy="21914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99" t="-2504" r="9190" b="-1"/>
          <a:stretch/>
        </p:blipFill>
        <p:spPr>
          <a:xfrm>
            <a:off x="569343" y="1958196"/>
            <a:ext cx="4810706" cy="479628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/>
          <a:srcRect t="-1116" r="12482" b="33049"/>
          <a:stretch/>
        </p:blipFill>
        <p:spPr>
          <a:xfrm>
            <a:off x="8497019" y="2079568"/>
            <a:ext cx="3174521" cy="470070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407079" y="751562"/>
            <a:ext cx="49535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 в центре активности </a:t>
            </a:r>
            <a:endParaRPr lang="ru-RU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753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1573</TotalTime>
  <Words>957</Words>
  <Application>Microsoft Office PowerPoint</Application>
  <PresentationFormat>Произвольный</PresentationFormat>
  <Paragraphs>77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</dc:creator>
  <cp:lastModifiedBy>Вика &amp; Ника</cp:lastModifiedBy>
  <cp:revision>133</cp:revision>
  <cp:lastPrinted>2023-02-06T10:05:54Z</cp:lastPrinted>
  <dcterms:created xsi:type="dcterms:W3CDTF">2021-12-13T09:38:34Z</dcterms:created>
  <dcterms:modified xsi:type="dcterms:W3CDTF">2024-11-19T18:20:18Z</dcterms:modified>
</cp:coreProperties>
</file>