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3" r:id="rId18"/>
    <p:sldId id="274" r:id="rId19"/>
    <p:sldId id="272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17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2F9E-E03E-4FCD-BFA3-750842EF85C1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1F42-12E9-4408-A596-EF76F7134C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2F9E-E03E-4FCD-BFA3-750842EF85C1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1F42-12E9-4408-A596-EF76F7134C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2F9E-E03E-4FCD-BFA3-750842EF85C1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1F42-12E9-4408-A596-EF76F7134C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2F9E-E03E-4FCD-BFA3-750842EF85C1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1F42-12E9-4408-A596-EF76F7134C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2F9E-E03E-4FCD-BFA3-750842EF85C1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1F42-12E9-4408-A596-EF76F7134C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2F9E-E03E-4FCD-BFA3-750842EF85C1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1F42-12E9-4408-A596-EF76F7134C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2F9E-E03E-4FCD-BFA3-750842EF85C1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1F42-12E9-4408-A596-EF76F7134C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2F9E-E03E-4FCD-BFA3-750842EF85C1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1F42-12E9-4408-A596-EF76F7134C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2F9E-E03E-4FCD-BFA3-750842EF85C1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1F42-12E9-4408-A596-EF76F7134C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2F9E-E03E-4FCD-BFA3-750842EF85C1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1F42-12E9-4408-A596-EF76F7134C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2F9E-E03E-4FCD-BFA3-750842EF85C1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1F42-12E9-4408-A596-EF76F7134C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22F9E-E03E-4FCD-BFA3-750842EF85C1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B1F42-12E9-4408-A596-EF76F7134C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для слайд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5" y="476672"/>
            <a:ext cx="835292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«КРАСНОГОРСКИЙ ДЕТСКИЙ САД»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ГРУППА «НЕПОСЕДЫ»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НА ТЕМУ: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«ТЕМАТИЧЕСКИЙ ДЕНЬ В ДЕТСКОМ САДУ»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«ДЕНЬ ВОЛШЕБНЫХ ПРЕВРАЩЕНИЙ»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ВЫПОЛНИЛИ ВОСПИТАТЕЛИ: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АВЕРЬЯНОВА Т.Ю.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ЦИФРЕНЕЦ Ю.А.</a:t>
            </a:r>
          </a:p>
        </p:txBody>
      </p:sp>
      <p:pic>
        <p:nvPicPr>
          <p:cNvPr id="6" name="Рисунок 5" descr="ВОЛШЕБН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3573016"/>
            <a:ext cx="3068960" cy="306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ля слайд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55576" y="692696"/>
            <a:ext cx="809999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РАБОТЫ С ДЕТЬМИ:</a:t>
            </a:r>
          </a:p>
          <a:p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 – речевое развитие: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Беседы на темы: «Кто такой волшебник?», «Что такое эксперименты,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опыты?», «Что такое волшебство?».</a:t>
            </a:r>
          </a:p>
          <a:p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Игровая деятельность: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«Перевоплощение»,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 игры: «Разноцветная вода», «Волшебный песок», «Живые цветы»,  «Не послушный ключик»,</a:t>
            </a:r>
          </a:p>
          <a:p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литературы: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рассказов: «Петух и краски» В.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Сутеев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«Разноцветная книга» С. Маршак; «На горке» Н. Носов; «Волшебный горшочек» Братья Гримм; «Гуси-лебеди» А.Н. Толстой.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Загадки про цвета.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ля слайд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55576" y="548680"/>
            <a:ext cx="777686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ИТОГИ ПРОЕКТА: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основании проводимой работы мы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смогли убедиться в том, что детское экспериментирование является особой формой поисковой деятельности, в которой дети могут проявлять свои знания. </a:t>
            </a:r>
          </a:p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Детское экспериментирование является эффективным и необходимым для развития у дошкольников исследовательской деятельности.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ля слайд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404664"/>
            <a:ext cx="85689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РЕАЛИЗАЦИЯ ПРОЕКТА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«Работа с родителями»</a:t>
            </a:r>
          </a:p>
          <a:p>
            <a:pPr marL="342900" indent="-342900" algn="ctr">
              <a:buAutoNum type="arabicPeriod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Консультация «Организация детского экспериментирования в домашних условиях.</a:t>
            </a:r>
          </a:p>
          <a:p>
            <a:pPr marL="342900" indent="-342900" algn="ctr">
              <a:buAutoNum type="arabicPeriod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Буклет «Опытно-экспериментальная деятельность детей дома».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20210324_1418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573016"/>
            <a:ext cx="3899926" cy="2924944"/>
          </a:xfrm>
          <a:prstGeom prst="rect">
            <a:avLst/>
          </a:prstGeom>
        </p:spPr>
      </p:pic>
      <p:pic>
        <p:nvPicPr>
          <p:cNvPr id="7" name="Рисунок 6" descr="IMG_20210324_1419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864309" y="2776651"/>
            <a:ext cx="3996510" cy="3861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ля слайд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2555776" y="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Опыты с родителями дома.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Screenshot_20210402_124402_com.huawei.himovie.overseas.jpg"/>
          <p:cNvPicPr>
            <a:picLocks noChangeAspect="1"/>
          </p:cNvPicPr>
          <p:nvPr/>
        </p:nvPicPr>
        <p:blipFill>
          <a:blip r:embed="rId3" cstate="print"/>
          <a:srcRect t="21650" b="21650"/>
          <a:stretch>
            <a:fillRect/>
          </a:stretch>
        </p:blipFill>
        <p:spPr>
          <a:xfrm>
            <a:off x="2555776" y="1572062"/>
            <a:ext cx="2814663" cy="3369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Screenshot_20210402_123437_com.huawei.himovie.overseas.jpg"/>
          <p:cNvPicPr>
            <a:picLocks noChangeAspect="1"/>
          </p:cNvPicPr>
          <p:nvPr/>
        </p:nvPicPr>
        <p:blipFill>
          <a:blip r:embed="rId4" cstate="print"/>
          <a:srcRect t="18500" b="18501"/>
          <a:stretch>
            <a:fillRect/>
          </a:stretch>
        </p:blipFill>
        <p:spPr>
          <a:xfrm>
            <a:off x="251520" y="260648"/>
            <a:ext cx="2165684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Screenshot_20210402_123441_com.huawei.himovie.overseas.jpg"/>
          <p:cNvPicPr>
            <a:picLocks noChangeAspect="1"/>
          </p:cNvPicPr>
          <p:nvPr/>
        </p:nvPicPr>
        <p:blipFill>
          <a:blip r:embed="rId5" cstate="print"/>
          <a:srcRect t="18500" b="18501"/>
          <a:stretch>
            <a:fillRect/>
          </a:stretch>
        </p:blipFill>
        <p:spPr>
          <a:xfrm>
            <a:off x="179512" y="3501008"/>
            <a:ext cx="2219826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Screenshot_20210402_123455_com.huawei.himovie.overseas.jpg"/>
          <p:cNvPicPr>
            <a:picLocks noChangeAspect="1"/>
          </p:cNvPicPr>
          <p:nvPr/>
        </p:nvPicPr>
        <p:blipFill>
          <a:blip r:embed="rId6" cstate="print"/>
          <a:srcRect t="36350" b="36350"/>
          <a:stretch>
            <a:fillRect/>
          </a:stretch>
        </p:blipFill>
        <p:spPr>
          <a:xfrm>
            <a:off x="5652120" y="332656"/>
            <a:ext cx="3248526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Screenshot_20210402_124429_com.huawei.himovie.overseas.jpg"/>
          <p:cNvPicPr>
            <a:picLocks noChangeAspect="1"/>
          </p:cNvPicPr>
          <p:nvPr/>
        </p:nvPicPr>
        <p:blipFill>
          <a:blip r:embed="rId7" cstate="print"/>
          <a:srcRect t="18500" b="18501"/>
          <a:stretch>
            <a:fillRect/>
          </a:stretch>
        </p:blipFill>
        <p:spPr>
          <a:xfrm>
            <a:off x="5724128" y="2420888"/>
            <a:ext cx="3248526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ля слайд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Screenshot_20210402_123525_com.huawei.himovie.overseas.jpg"/>
          <p:cNvPicPr>
            <a:picLocks noChangeAspect="1"/>
          </p:cNvPicPr>
          <p:nvPr/>
        </p:nvPicPr>
        <p:blipFill>
          <a:blip r:embed="rId3" cstate="print"/>
          <a:srcRect t="6951" b="6951"/>
          <a:stretch>
            <a:fillRect/>
          </a:stretch>
        </p:blipFill>
        <p:spPr>
          <a:xfrm>
            <a:off x="179512" y="188640"/>
            <a:ext cx="1552255" cy="28214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Screenshot_20210402_123546_com.huawei.himovie.overseas.jpg"/>
          <p:cNvPicPr>
            <a:picLocks noChangeAspect="1"/>
          </p:cNvPicPr>
          <p:nvPr/>
        </p:nvPicPr>
        <p:blipFill>
          <a:blip r:embed="rId4" cstate="print"/>
          <a:srcRect t="6951" b="6951"/>
          <a:stretch>
            <a:fillRect/>
          </a:stretch>
        </p:blipFill>
        <p:spPr>
          <a:xfrm>
            <a:off x="2123728" y="260648"/>
            <a:ext cx="1480247" cy="2690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Screenshot_20210402_123555_com.huawei.himovie.overseas.jpg"/>
          <p:cNvPicPr>
            <a:picLocks noChangeAspect="1"/>
          </p:cNvPicPr>
          <p:nvPr/>
        </p:nvPicPr>
        <p:blipFill>
          <a:blip r:embed="rId5" cstate="print"/>
          <a:srcRect t="6951" b="6951"/>
          <a:stretch>
            <a:fillRect/>
          </a:stretch>
        </p:blipFill>
        <p:spPr>
          <a:xfrm>
            <a:off x="899592" y="2852936"/>
            <a:ext cx="1984303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95536" y="630932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 №1.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Screenshot_20210402_123618_com.huawei.himovie.overseas.jpg"/>
          <p:cNvPicPr>
            <a:picLocks noChangeAspect="1"/>
          </p:cNvPicPr>
          <p:nvPr/>
        </p:nvPicPr>
        <p:blipFill>
          <a:blip r:embed="rId6" cstate="print"/>
          <a:srcRect t="6951" b="6951"/>
          <a:stretch>
            <a:fillRect/>
          </a:stretch>
        </p:blipFill>
        <p:spPr>
          <a:xfrm>
            <a:off x="3851920" y="188640"/>
            <a:ext cx="2376264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Screenshot_20210402_123627_com.huawei.himovie.overseas.jpg"/>
          <p:cNvPicPr>
            <a:picLocks noChangeAspect="1"/>
          </p:cNvPicPr>
          <p:nvPr/>
        </p:nvPicPr>
        <p:blipFill>
          <a:blip r:embed="rId7" cstate="print"/>
          <a:srcRect t="6951" b="6951"/>
          <a:stretch>
            <a:fillRect/>
          </a:stretch>
        </p:blipFill>
        <p:spPr>
          <a:xfrm>
            <a:off x="6372200" y="1412776"/>
            <a:ext cx="2258122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5508104" y="6021288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 №2.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1840" y="5013176"/>
            <a:ext cx="3214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Кузаков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Никита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ля слайд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Screenshot_20210402_123711_com.huawei.himovie.overseas.jpg"/>
          <p:cNvPicPr>
            <a:picLocks noChangeAspect="1"/>
          </p:cNvPicPr>
          <p:nvPr/>
        </p:nvPicPr>
        <p:blipFill>
          <a:blip r:embed="rId3" cstate="print"/>
          <a:srcRect t="9051" b="6951"/>
          <a:stretch>
            <a:fillRect/>
          </a:stretch>
        </p:blipFill>
        <p:spPr>
          <a:xfrm>
            <a:off x="179512" y="0"/>
            <a:ext cx="2128319" cy="3774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Screenshot_20210402_123718_com.huawei.himovie.overseas.jpg"/>
          <p:cNvPicPr>
            <a:picLocks noChangeAspect="1"/>
          </p:cNvPicPr>
          <p:nvPr/>
        </p:nvPicPr>
        <p:blipFill>
          <a:blip r:embed="rId4" cstate="print"/>
          <a:srcRect t="10101" b="15350"/>
          <a:stretch>
            <a:fillRect/>
          </a:stretch>
        </p:blipFill>
        <p:spPr>
          <a:xfrm>
            <a:off x="1619672" y="1988840"/>
            <a:ext cx="2424956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971600" y="6237312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 №1.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Screenshot_20210402_123746_com.huawei.himovie.overseas.jpg"/>
          <p:cNvPicPr>
            <a:picLocks noChangeAspect="1"/>
          </p:cNvPicPr>
          <p:nvPr/>
        </p:nvPicPr>
        <p:blipFill>
          <a:blip r:embed="rId5" cstate="print"/>
          <a:srcRect t="6951" b="17450"/>
          <a:stretch>
            <a:fillRect/>
          </a:stretch>
        </p:blipFill>
        <p:spPr>
          <a:xfrm>
            <a:off x="4427984" y="404664"/>
            <a:ext cx="2301039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Screenshot_20210402_123759_com.huawei.himovie.overseas.jpg"/>
          <p:cNvPicPr>
            <a:picLocks noChangeAspect="1"/>
          </p:cNvPicPr>
          <p:nvPr/>
        </p:nvPicPr>
        <p:blipFill>
          <a:blip r:embed="rId6" cstate="print"/>
          <a:srcRect t="8001" b="24800"/>
          <a:stretch>
            <a:fillRect/>
          </a:stretch>
        </p:blipFill>
        <p:spPr>
          <a:xfrm>
            <a:off x="6444208" y="3068960"/>
            <a:ext cx="2267744" cy="3217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796136" y="6381328"/>
            <a:ext cx="1253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 №2.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3968" y="4509120"/>
            <a:ext cx="18682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Богачев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Тимофей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ля слайд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Screenshot_20210325_1928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32656"/>
            <a:ext cx="3487232" cy="2010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Screenshot_20210325_1929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0"/>
            <a:ext cx="3558290" cy="1981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Screenshot_20210325_1929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1844824"/>
            <a:ext cx="3813042" cy="2144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11560" y="2852936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 №1.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Screenshot_20210325_1933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4077072"/>
            <a:ext cx="2923416" cy="1659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Screenshot_20210325_193258.jpg"/>
          <p:cNvPicPr>
            <a:picLocks noChangeAspect="1"/>
          </p:cNvPicPr>
          <p:nvPr/>
        </p:nvPicPr>
        <p:blipFill>
          <a:blip r:embed="rId7" cstate="print"/>
          <a:srcRect r="14563"/>
          <a:stretch>
            <a:fillRect/>
          </a:stretch>
        </p:blipFill>
        <p:spPr>
          <a:xfrm>
            <a:off x="2699792" y="4813768"/>
            <a:ext cx="3321229" cy="2044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Screenshot_20210325_193232.jpg"/>
          <p:cNvPicPr>
            <a:picLocks noChangeAspect="1"/>
          </p:cNvPicPr>
          <p:nvPr/>
        </p:nvPicPr>
        <p:blipFill>
          <a:blip r:embed="rId8" cstate="print"/>
          <a:srcRect l="14563" t="17538" r="5901"/>
          <a:stretch>
            <a:fillRect/>
          </a:stretch>
        </p:blipFill>
        <p:spPr>
          <a:xfrm>
            <a:off x="5796136" y="4293096"/>
            <a:ext cx="3059832" cy="1693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6732240" y="6309320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 №2.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04248" y="1700808"/>
            <a:ext cx="2339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Цифренец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Александр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ля слайд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Screenshot_20210402_143931_com.huawei.himovie.overseas.jpg"/>
          <p:cNvPicPr>
            <a:picLocks noChangeAspect="1"/>
          </p:cNvPicPr>
          <p:nvPr/>
        </p:nvPicPr>
        <p:blipFill>
          <a:blip r:embed="rId3" cstate="print"/>
          <a:srcRect t="8001" b="16400"/>
          <a:stretch>
            <a:fillRect/>
          </a:stretch>
        </p:blipFill>
        <p:spPr>
          <a:xfrm>
            <a:off x="323528" y="404664"/>
            <a:ext cx="2528446" cy="4035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Screenshot_20210402_143937_com.huawei.himovie.overseas.jpg"/>
          <p:cNvPicPr>
            <a:picLocks noChangeAspect="1"/>
          </p:cNvPicPr>
          <p:nvPr/>
        </p:nvPicPr>
        <p:blipFill>
          <a:blip r:embed="rId4" cstate="print"/>
          <a:srcRect t="8001" b="10101"/>
          <a:stretch>
            <a:fillRect/>
          </a:stretch>
        </p:blipFill>
        <p:spPr>
          <a:xfrm>
            <a:off x="3347864" y="0"/>
            <a:ext cx="2165684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Screenshot_20210402_143943_com.huawei.himovie.overseas.jpg"/>
          <p:cNvPicPr>
            <a:picLocks noChangeAspect="1"/>
          </p:cNvPicPr>
          <p:nvPr/>
        </p:nvPicPr>
        <p:blipFill>
          <a:blip r:embed="rId5" cstate="print"/>
          <a:srcRect t="8001" b="17450"/>
          <a:stretch>
            <a:fillRect/>
          </a:stretch>
        </p:blipFill>
        <p:spPr>
          <a:xfrm>
            <a:off x="6300192" y="260648"/>
            <a:ext cx="2600454" cy="4092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Screenshot_20210402_144018_com.huawei.himovie.overseas.jpg"/>
          <p:cNvPicPr>
            <a:picLocks noChangeAspect="1"/>
          </p:cNvPicPr>
          <p:nvPr/>
        </p:nvPicPr>
        <p:blipFill>
          <a:blip r:embed="rId6" cstate="print"/>
          <a:srcRect t="9051" b="16400"/>
          <a:stretch>
            <a:fillRect/>
          </a:stretch>
        </p:blipFill>
        <p:spPr>
          <a:xfrm>
            <a:off x="4644008" y="3761656"/>
            <a:ext cx="1967417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043608" y="5301208"/>
            <a:ext cx="2490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Перов Андрей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ля слайд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83768" y="404664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превращений начинается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-20210402-WA0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340768"/>
            <a:ext cx="6840760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267744" y="6237312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САМЫЙ ВОЛШЕБНЫЙ ЗАВТРАК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ля слайд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IMG-20210402-WA00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3323861" cy="2492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-20210402-WA00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764704"/>
            <a:ext cx="3485512" cy="2399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-20210402-WA00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2348880"/>
            <a:ext cx="2539489" cy="1439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 flipH="1">
            <a:off x="6732236" y="260648"/>
            <a:ext cx="2411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БЫЛА ВОДИЧКА ПРОСТОЙ,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СТАНЬ ВОДИЧКА ЦВЕТНОЙ!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MG-20210402-WA004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3501008"/>
            <a:ext cx="2520280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IMG-20210402-WA004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7784" y="3861048"/>
            <a:ext cx="3419872" cy="2564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IMG-20210402-WA004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12160" y="4941168"/>
            <a:ext cx="2555776" cy="1916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323528" y="6021289"/>
            <a:ext cx="2933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«ЖИВЫЕ ЦВЕТЫ»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ля слайд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95536" y="692696"/>
            <a:ext cx="80048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средней группы, воспитатели,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родители.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экспериментально - исследовательский,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краткосрочный,  групповой.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Образовательные области: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ечевое , познавательное , социально-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коммуникативное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художественно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эстетическое развитие.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Сроки реализации: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месяц.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ВОЛШЕБН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4581128"/>
            <a:ext cx="2060848" cy="2060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ля слайд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IMG-20210402-WA0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4668011" cy="3501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-20210402-WA00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068960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292080" y="548680"/>
            <a:ext cx="43495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ВОЛШЕБНИКИ </a:t>
            </a:r>
          </a:p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ХОТЬ КУДА…..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4293096"/>
            <a:ext cx="45184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МОЖЕМ ДАЖЕ ПРИМАГНИТИТЬ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КЛЮЧ,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НОЖНИЦЫ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МНОГОЕ ДРУГОЕ,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ПОТОМУ ЧТО МЫ НАСТОЯЩИЕ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ВОЛШЕБНИКИ….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ля слайд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IMG-20210402-WA0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76672"/>
            <a:ext cx="257175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-20210402-WA00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3284984"/>
            <a:ext cx="2499742" cy="3332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-20210402-WA00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764704"/>
            <a:ext cx="3003798" cy="4005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131840" y="332656"/>
            <a:ext cx="2808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ПРОГУЛКУ МЫ ПОЙДЁМ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ВОЛШЕБСТВО С СОБОЙ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ВОЗЬМЁМ!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4149080"/>
            <a:ext cx="2105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Горячая водичка…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79394" y="5229200"/>
            <a:ext cx="2940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горячей водички тает 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снег…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ля слайд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IMG-20210402-WA0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2679762" cy="3573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-20210402-WA00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0"/>
            <a:ext cx="4187957" cy="3140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-20210402-WA00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140968"/>
            <a:ext cx="4668011" cy="3501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G-20210402-WA00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3861048"/>
            <a:ext cx="3707904" cy="2780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6948265" y="1844824"/>
            <a:ext cx="21957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Оранжевое небо,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Оранжевое солнце,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Оранжевый и снег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ля слайд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79712" y="260648"/>
            <a:ext cx="53285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ПРЕВРАЩЕНИЕ ЭТО ИНТЕРЕСНО…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-20210402-WA0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556792"/>
            <a:ext cx="2211710" cy="2948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-20210402-WA0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1628800"/>
            <a:ext cx="2679762" cy="3573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-20210402-WA00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2132856"/>
            <a:ext cx="257175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043608" y="5805264"/>
            <a:ext cx="4648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Превращаем мыло в пену….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ля слайд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404664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	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ЕЩЁ У ВОЛШЕБНИКОВ ЕСТЬ ВОЛШЕБНЫЙ ПЕСОК…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-20210402-WA0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412776"/>
            <a:ext cx="2715766" cy="3621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-20210402-WA0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2679762" cy="3573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-20210402-WA0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1484784"/>
            <a:ext cx="2409732" cy="3212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ля слайд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971600" y="980728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 ЭТОМ НАШ ДЕНЬ ПРЕВРАЩЕНИЙ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НЕ ЗАКАНЧИВАЕТСЯ…..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 ТОЛЬКО НАЧИНАЕТСЯ!!!!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 МЫ БУДЕМ ДАЛЬШЕ УЗНАВАТЬ НОВОЕ…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ля слайд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68376" y="2967335"/>
            <a:ext cx="8007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для слайд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TextBox 9"/>
          <p:cNvSpPr txBox="1"/>
          <p:nvPr/>
        </p:nvSpPr>
        <p:spPr>
          <a:xfrm>
            <a:off x="179513" y="836712"/>
            <a:ext cx="864096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 – исследовательская деятельность детей дошкольного возраста -  один из видов культурных практик, с помощью которых ребёнок познает окружающий мир.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Наблюдение за демонстрацией опытов и практическое упражнение в их воспроизведении позволяет детям стать первооткрывателями, исследователями того мира, который их окружает. Младшие дошкольники, знакомясь с окружающим миром, стремятся не только рассмотреть предмет, но и потрогать его руками, языком, понюхать и т.п.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Опыты, самостоятельно проводимые детьми, способствуют созданию модели изучаемого явления о обобщению полученных действенным путём результатов.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Создают условия для возможности сделать самостоятельные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ыводы о значимости физических явлений для человека и самого себя.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ВОЛШЕБН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5517232"/>
            <a:ext cx="1340768" cy="1340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ля слайд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55577" y="692696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Цели проекта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развивать воображение детей;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активация радостных эмоциональных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впечатлений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в совместной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деятельности.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проекта: 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Развить творческую индивидуальность детей, воображение, восприятие, мышление;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Научить заниматься коллективной деятельностью, считаясь с интересами, и 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нением других детей;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Побуждать к творчеству, фантазии.</a:t>
            </a:r>
          </a:p>
          <a:p>
            <a:pPr>
              <a:buFontTx/>
              <a:buChar char="-"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ВОЛШЕБН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4653136"/>
            <a:ext cx="2060848" cy="2060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ля слайд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58847"/>
            <a:ext cx="324036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для детей: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творческие способности на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основе знаний, умений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навыков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детей;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Развивать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фантазию, память, внимание, глазомер, образное и логическое мышление, художественный вкус.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Расширить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запас знаний детей о разнообразии форм и пространственного положения предметов, различных величинах, многообразии оттенков цветов.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Воспитывать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трудолюбие, терпение, аккуратность, чувство удовлетворения от самостоятельной и  совместной деятельности, чувство взаимопомощи и коллективизма.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07904" y="0"/>
            <a:ext cx="259228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для педагога: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Способствовать созданию положительных эмоциональных переживаний детей и родителей от совместной деятельности.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Развитие социально- профессиональной компетентности и личностного потенциала.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Способствовать сплочению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родительских отношений, улучшению контакта между работниками детского сада и родителями.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8184" y="1"/>
            <a:ext cx="291581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для родителей: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Взаимопонимание со своими детьми. Активизация и обогащение воспитательных умений родителей, поддержание их уверенности в собственных педагогических возможностях.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Обеспечение атмосферы доброжелательности, комфортности в общении: родитель- родитель, родитель- педагог, родитель – ребёнок.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Способствовать сближению всех членов семьи за счёт совместной деятельности и решения общих задач.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Способствовать сплочению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родительских отношений, улучшению контакта между работниками детского сада и родителями.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ля слайд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9512" y="620688"/>
            <a:ext cx="917856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ОЖИДАЕМЫЙ РЕЗУЛЬТАТ: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Удовлетворение учащихся результатами индивидуальной или групповой творческой работы;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Приобретение учащимися новых умений и навыков, развитие интереса к возможности творить и фантазировать;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Стремление ребёнка к дальнейшему творческому саморазвитию;</a:t>
            </a:r>
          </a:p>
          <a:p>
            <a:pPr>
              <a:buFontTx/>
              <a:buChar char="-"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тверждения себя как личности в самореализации, самоуправлении, формировании, мотивации обучению целенаправленной позитивной деятельности;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Развитие связей социального партнёрства.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ВОЛШЕБН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5301208"/>
            <a:ext cx="1556792" cy="1556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ля слайд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ВОЛШЕБН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4869160"/>
            <a:ext cx="1700808" cy="17008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404664"/>
            <a:ext cx="856895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РАБОТЫ НАД ПРОЕКТОМ: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этап – Подготовительный: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Определение темы, целей и задач проекта;</a:t>
            </a:r>
          </a:p>
          <a:p>
            <a:pPr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Изучение и анализ литературы;</a:t>
            </a:r>
          </a:p>
          <a:p>
            <a:pPr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Подбор необходимого оборудования и пособий для практического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богащения проекта, целенаправленности, систематизации образовательного процесса.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этап – Практический:</a:t>
            </a:r>
          </a:p>
          <a:p>
            <a:pPr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Опытно – экспериментальная деятельность;</a:t>
            </a:r>
          </a:p>
          <a:p>
            <a:pPr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бесед в рамках проекта;</a:t>
            </a:r>
          </a:p>
          <a:p>
            <a:pPr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литературы;</a:t>
            </a:r>
          </a:p>
          <a:p>
            <a:pPr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Игровая деятельность;</a:t>
            </a:r>
          </a:p>
          <a:p>
            <a:pPr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НОД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этап – Заключительный:</a:t>
            </a:r>
          </a:p>
          <a:p>
            <a:pPr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Подведение итогов деятельности в рамках проекта;</a:t>
            </a:r>
          </a:p>
          <a:p>
            <a:pPr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проекта перед педагогами.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ля слайд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95536" y="620688"/>
            <a:ext cx="835292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 ОСУЩЕСТВЛЕНИЯ ПРОЕКТА:</a:t>
            </a:r>
          </a:p>
          <a:p>
            <a:r>
              <a:rPr lang="ru-RU" sz="20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 «Социально – коммуникативное </a:t>
            </a:r>
          </a:p>
          <a:p>
            <a:r>
              <a:rPr lang="ru-RU" sz="20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азвитие»: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игровых ситуаций, способствующих формированию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внимательности, воображения, мышления; закрепить основы безопасного поведения во время проведения экспериментов;  Развивать умение в ходе выполнения заданий слушать друг друга, не перебивая, сотрудничать друг с другом; развивать умение действовать в команде, сопереживать и поддерживать друг друга; воспитывать умение поддерживать дружеские взаимоотношения со сверстниками.</a:t>
            </a:r>
          </a:p>
          <a:p>
            <a:r>
              <a:rPr lang="ru-RU" sz="20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 «Познавательное развитие»: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продолжать знакомить со свойствами воды и магнита; показать на опытах, что: бумага при намокании тяжелеет и принимает первоначальную форму; доказать опытным путем, что вода принимает цвет подмешанного в неё красителя, а цвета, смешиваясь, образуют новые оттенки; развивать познавательную активность в процессе самостоятельного выполнения эксперимента; развивать желание экспериментировать, рассуждать, высказывать своё мнение.</a:t>
            </a:r>
            <a:endParaRPr lang="ru-RU" sz="2000" b="1" i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ВОЛШЕБН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68952" y="188640"/>
            <a:ext cx="1296144" cy="1296144"/>
          </a:xfrm>
          <a:prstGeom prst="rect">
            <a:avLst/>
          </a:prstGeom>
        </p:spPr>
      </p:pic>
      <p:pic>
        <p:nvPicPr>
          <p:cNvPr id="7" name="Рисунок 6" descr="ВОЛШЕБНИ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28" y="5517232"/>
            <a:ext cx="1196752" cy="1196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ля слайд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39553" y="764704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 «Художественно – эстетическое развитие»: </a:t>
            </a:r>
          </a:p>
          <a:p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Приобщение к искусству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формирование стремления рассматривать иллюстрации к произведениям детской литературы.</a:t>
            </a:r>
          </a:p>
          <a:p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воспитание любви к чтению, развитие умения внимательно слушать, желания рассказывать о прочитанном.</a:t>
            </a:r>
          </a:p>
          <a:p>
            <a:r>
              <a:rPr lang="ru-RU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Образовательная область  «Речевое развитие»: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обогащение словарного запаса детей, способствовать употреблению усвоенных слов в самостоятельной речи детей; Дать детям возможность рассуждать и самостоятельно находить ответы на вопросы; закрепить понятия: магнит, окрашивание;</a:t>
            </a: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1056</Words>
  <Application>Microsoft Office PowerPoint</Application>
  <PresentationFormat>Экран (4:3)</PresentationFormat>
  <Paragraphs>148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Пользователь</cp:lastModifiedBy>
  <cp:revision>46</cp:revision>
  <dcterms:created xsi:type="dcterms:W3CDTF">2021-03-22T10:45:38Z</dcterms:created>
  <dcterms:modified xsi:type="dcterms:W3CDTF">2021-04-05T04:17:41Z</dcterms:modified>
</cp:coreProperties>
</file>