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7" r:id="rId3"/>
    <p:sldId id="258" r:id="rId4"/>
    <p:sldId id="259" r:id="rId5"/>
    <p:sldId id="260" r:id="rId6"/>
    <p:sldId id="261" r:id="rId7"/>
    <p:sldId id="262" r:id="rId8"/>
    <p:sldId id="265" r:id="rId9"/>
    <p:sldId id="263" r:id="rId10"/>
    <p:sldId id="264" r:id="rId11"/>
    <p:sldId id="266" r:id="rId12"/>
    <p:sldId id="267" r:id="rId13"/>
    <p:sldId id="268" r:id="rId14"/>
    <p:sldId id="269" r:id="rId15"/>
    <p:sldId id="270" r:id="rId16"/>
    <p:sldId id="271" r:id="rId17"/>
    <p:sldId id="272" r:id="rId18"/>
    <p:sldId id="273" r:id="rId19"/>
    <p:sldId id="274" r:id="rId20"/>
    <p:sldId id="276" r:id="rId21"/>
    <p:sldId id="275" r:id="rId22"/>
    <p:sldId id="277"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86" y="-3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93BAA3-79AA-4CA2-B89D-2A0F08C02A67}" type="datetimeFigureOut">
              <a:rPr lang="ru-RU" smtClean="0"/>
              <a:pPr/>
              <a:t>05.04.2021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42A824-82F5-4AB8-A7C7-805EEB60BB13}"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5B106E36-FD25-4E2D-B0AA-010F637433A0}" type="datetimeFigureOut">
              <a:rPr lang="ru-RU" smtClean="0"/>
              <a:pPr/>
              <a:t>05.04.2021</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05.04.2021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05.04.2021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05.04.2021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05.04.2021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05.04.2021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05.04.2021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05.04.2021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05.04.2021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05.04.2021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05.04.2021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725C68B6-61C2-468F-89AB-4B9F7531AA68}"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106E36-FD25-4E2D-B0AA-010F637433A0}" type="datetimeFigureOut">
              <a:rPr lang="ru-RU" smtClean="0"/>
              <a:pPr/>
              <a:t>05.04.2021</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25C68B6-61C2-468F-89AB-4B9F7531AA68}"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audio" Target="file:///C:\Users\1\Desktop\&#1087;&#1088;&#1086;&#1077;&#1082;&#1090;%20&#1084;&#1099;%20&#1087;&#1088;&#1080;&#1088;&#1086;&#1076;&#1091;%20&#1073;&#1077;&#1088;&#1077;&#1078;&#1077;&#1084;\&#1087;&#1088;&#1077;&#1079;&#1077;&#1085;&#1090;.mp3"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gif"/></Relationships>
</file>

<file path=ppt/slides/_rels/slide1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gif"/></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file:///C:\Users\1\Desktop\&#1087;&#1088;&#1086;&#1077;&#1082;&#1090;%20&#1084;&#1099;%20&#1087;&#1088;&#1080;&#1088;&#1086;&#1076;&#1091;%20&#1073;&#1077;&#1088;&#1077;&#1078;&#1077;&#1084;\WhatsApp%20Video%202021-03-31%20at%2016.24.03.mp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gi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zsvLOqjxcFw.jpg"/>
          <p:cNvPicPr>
            <a:picLocks noChangeAspect="1"/>
          </p:cNvPicPr>
          <p:nvPr/>
        </p:nvPicPr>
        <p:blipFill>
          <a:blip r:embed="rId3" cstate="print"/>
          <a:stretch>
            <a:fillRect/>
          </a:stretch>
        </p:blipFill>
        <p:spPr>
          <a:xfrm>
            <a:off x="0" y="0"/>
            <a:ext cx="9144000" cy="6858000"/>
          </a:xfrm>
          <a:prstGeom prst="rect">
            <a:avLst/>
          </a:prstGeom>
        </p:spPr>
      </p:pic>
      <p:sp>
        <p:nvSpPr>
          <p:cNvPr id="9" name="TextBox 8"/>
          <p:cNvSpPr txBox="1"/>
          <p:nvPr/>
        </p:nvSpPr>
        <p:spPr>
          <a:xfrm>
            <a:off x="0" y="0"/>
            <a:ext cx="9144000" cy="646331"/>
          </a:xfrm>
          <a:prstGeom prst="rect">
            <a:avLst/>
          </a:prstGeom>
          <a:noFill/>
        </p:spPr>
        <p:txBody>
          <a:bodyPr wrap="square" rtlCol="0">
            <a:spAutoFit/>
          </a:bodyPr>
          <a:lstStyle/>
          <a:p>
            <a:pPr algn="ctr"/>
            <a:r>
              <a:rPr lang="ru-RU" b="1" i="1" dirty="0" smtClean="0">
                <a:solidFill>
                  <a:srgbClr val="FFC000"/>
                </a:solidFill>
              </a:rPr>
              <a:t>Муниципальное дошкольное образовательное учреждение </a:t>
            </a:r>
          </a:p>
          <a:p>
            <a:pPr algn="ctr"/>
            <a:r>
              <a:rPr lang="ru-RU" b="1" i="1" dirty="0" smtClean="0">
                <a:solidFill>
                  <a:srgbClr val="FFC000"/>
                </a:solidFill>
              </a:rPr>
              <a:t>«Красногорский детский сад»</a:t>
            </a:r>
            <a:endParaRPr lang="ru-RU" b="1" i="1" dirty="0">
              <a:solidFill>
                <a:srgbClr val="FFC000"/>
              </a:solidFill>
            </a:endParaRPr>
          </a:p>
        </p:txBody>
      </p:sp>
      <p:sp>
        <p:nvSpPr>
          <p:cNvPr id="10" name="TextBox 9"/>
          <p:cNvSpPr txBox="1"/>
          <p:nvPr/>
        </p:nvSpPr>
        <p:spPr>
          <a:xfrm>
            <a:off x="3275856" y="2348880"/>
            <a:ext cx="2736304" cy="830997"/>
          </a:xfrm>
          <a:prstGeom prst="rect">
            <a:avLst/>
          </a:prstGeom>
          <a:noFill/>
        </p:spPr>
        <p:txBody>
          <a:bodyPr wrap="square" rtlCol="0">
            <a:spAutoFit/>
            <a:scene3d>
              <a:camera prst="orthographicFront"/>
              <a:lightRig rig="threePt" dir="t"/>
            </a:scene3d>
            <a:sp3d>
              <a:bevelB h="25400" prst="softRound"/>
            </a:sp3d>
          </a:bodyPr>
          <a:lstStyle/>
          <a:p>
            <a:pPr algn="ctr"/>
            <a:r>
              <a:rPr lang="ru-RU" sz="4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Black" pitchFamily="34" charset="0"/>
              </a:rPr>
              <a:t>Проект</a:t>
            </a:r>
            <a:endParaRPr lang="ru-RU" sz="4800" dirty="0">
              <a:solidFill>
                <a:srgbClr val="00B050"/>
              </a:solidFill>
              <a:latin typeface="Arial Black" pitchFamily="34" charset="0"/>
            </a:endParaRPr>
          </a:p>
        </p:txBody>
      </p:sp>
      <p:sp>
        <p:nvSpPr>
          <p:cNvPr id="1027" name="WordArt 3"/>
          <p:cNvSpPr>
            <a:spLocks noChangeArrowheads="1" noChangeShapeType="1" noTextEdit="1"/>
          </p:cNvSpPr>
          <p:nvPr/>
        </p:nvSpPr>
        <p:spPr bwMode="auto">
          <a:xfrm>
            <a:off x="1259632" y="3789040"/>
            <a:ext cx="7416824" cy="1794892"/>
          </a:xfrm>
          <a:prstGeom prst="rect">
            <a:avLst/>
          </a:prstGeom>
        </p:spPr>
        <p:txBody>
          <a:bodyPr wrap="none" fromWordArt="1">
            <a:prstTxWarp prst="textArchDown">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rtl="0"/>
            <a:r>
              <a:rPr lang="ru-RU" sz="3600" b="1" kern="1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a:rPr>
              <a:t>"Тематический день группы"</a:t>
            </a:r>
          </a:p>
          <a:p>
            <a:pPr algn="ctr" rtl="0"/>
            <a:r>
              <a:rPr lang="ru-RU" sz="3600" b="1" kern="1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a:rPr>
              <a:t>"Мы природу бережем - это наш красивый дом"</a:t>
            </a:r>
            <a:endParaRPr lang="ru-RU" sz="36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a:endParaRPr>
          </a:p>
        </p:txBody>
      </p:sp>
      <p:sp>
        <p:nvSpPr>
          <p:cNvPr id="7" name="TextBox 6"/>
          <p:cNvSpPr txBox="1"/>
          <p:nvPr/>
        </p:nvSpPr>
        <p:spPr>
          <a:xfrm>
            <a:off x="7164288" y="6165304"/>
            <a:ext cx="1728192" cy="430887"/>
          </a:xfrm>
          <a:prstGeom prst="rect">
            <a:avLst/>
          </a:prstGeom>
          <a:noFill/>
        </p:spPr>
        <p:txBody>
          <a:bodyPr wrap="square" rtlCol="0">
            <a:spAutoFit/>
          </a:bodyPr>
          <a:lstStyle/>
          <a:p>
            <a:r>
              <a:rPr lang="ru-RU" sz="1100" b="1" i="1" dirty="0" smtClean="0">
                <a:solidFill>
                  <a:srgbClr val="FF0000"/>
                </a:solidFill>
                <a:latin typeface="Times New Roman" pitchFamily="18" charset="0"/>
                <a:cs typeface="Times New Roman" pitchFamily="18" charset="0"/>
              </a:rPr>
              <a:t>Авторы: </a:t>
            </a:r>
            <a:r>
              <a:rPr lang="ru-RU" sz="1100" b="1" i="1" dirty="0" err="1" smtClean="0">
                <a:solidFill>
                  <a:srgbClr val="FF0000"/>
                </a:solidFill>
                <a:latin typeface="Times New Roman" pitchFamily="18" charset="0"/>
                <a:cs typeface="Times New Roman" pitchFamily="18" charset="0"/>
              </a:rPr>
              <a:t>Хренова.Н.В</a:t>
            </a:r>
            <a:r>
              <a:rPr lang="ru-RU" sz="1100" b="1" i="1" dirty="0" smtClean="0">
                <a:solidFill>
                  <a:srgbClr val="FF0000"/>
                </a:solidFill>
                <a:latin typeface="Times New Roman" pitchFamily="18" charset="0"/>
                <a:cs typeface="Times New Roman" pitchFamily="18" charset="0"/>
              </a:rPr>
              <a:t>.</a:t>
            </a:r>
            <a:br>
              <a:rPr lang="ru-RU" sz="1100" b="1" i="1" dirty="0" smtClean="0">
                <a:solidFill>
                  <a:srgbClr val="FF0000"/>
                </a:solidFill>
                <a:latin typeface="Times New Roman" pitchFamily="18" charset="0"/>
                <a:cs typeface="Times New Roman" pitchFamily="18" charset="0"/>
              </a:rPr>
            </a:br>
            <a:r>
              <a:rPr lang="ru-RU" sz="1100" b="1" i="1" dirty="0" smtClean="0">
                <a:solidFill>
                  <a:srgbClr val="FF0000"/>
                </a:solidFill>
                <a:latin typeface="Times New Roman" pitchFamily="18" charset="0"/>
                <a:cs typeface="Times New Roman" pitchFamily="18" charset="0"/>
              </a:rPr>
              <a:t>               </a:t>
            </a:r>
            <a:r>
              <a:rPr lang="ru-RU" sz="1100" b="1" i="1" dirty="0" err="1" smtClean="0">
                <a:solidFill>
                  <a:srgbClr val="FF0000"/>
                </a:solidFill>
                <a:latin typeface="Times New Roman" pitchFamily="18" charset="0"/>
                <a:cs typeface="Times New Roman" pitchFamily="18" charset="0"/>
              </a:rPr>
              <a:t>Кудряшова.А.С</a:t>
            </a:r>
            <a:r>
              <a:rPr lang="ru-RU" sz="1100" b="1" i="1" dirty="0" smtClean="0">
                <a:solidFill>
                  <a:srgbClr val="FF0000"/>
                </a:solidFill>
                <a:latin typeface="Times New Roman" pitchFamily="18" charset="0"/>
                <a:cs typeface="Times New Roman" pitchFamily="18" charset="0"/>
              </a:rPr>
              <a:t>.</a:t>
            </a:r>
            <a:endParaRPr lang="ru-RU" sz="1100" b="1" i="1" dirty="0">
              <a:solidFill>
                <a:srgbClr val="FF0000"/>
              </a:solidFill>
              <a:latin typeface="Times New Roman" pitchFamily="18" charset="0"/>
              <a:cs typeface="Times New Roman" pitchFamily="18" charset="0"/>
            </a:endParaRPr>
          </a:p>
        </p:txBody>
      </p:sp>
      <p:pic>
        <p:nvPicPr>
          <p:cNvPr id="13" name="презент.mp3">
            <a:hlinkClick r:id="" action="ppaction://media"/>
          </p:cNvPr>
          <p:cNvPicPr>
            <a:picLocks noRot="1" noChangeAspect="1"/>
          </p:cNvPicPr>
          <p:nvPr>
            <a:audioFile r:link="rId1"/>
          </p:nvPr>
        </p:nvPicPr>
        <p:blipFill>
          <a:blip r:embed="rId4" cstate="print"/>
          <a:stretch>
            <a:fillRect/>
          </a:stretch>
        </p:blipFill>
        <p:spPr>
          <a:xfrm>
            <a:off x="323528" y="476672"/>
            <a:ext cx="304800" cy="304800"/>
          </a:xfrm>
          <a:prstGeom prst="rect">
            <a:avLst/>
          </a:prstGeom>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additive="base">
                                        <p:cTn id="17" dur="500" fill="hold"/>
                                        <p:tgtEl>
                                          <p:spTgt spid="1027"/>
                                        </p:tgtEl>
                                        <p:attrNameLst>
                                          <p:attrName>ppt_x</p:attrName>
                                        </p:attrNameLst>
                                      </p:cBhvr>
                                      <p:tavLst>
                                        <p:tav tm="0">
                                          <p:val>
                                            <p:strVal val="#ppt_x"/>
                                          </p:val>
                                        </p:tav>
                                        <p:tav tm="100000">
                                          <p:val>
                                            <p:strVal val="#ppt_x"/>
                                          </p:val>
                                        </p:tav>
                                      </p:tavLst>
                                    </p:anim>
                                    <p:anim calcmode="lin" valueType="num">
                                      <p:cBhvr additive="base">
                                        <p:cTn id="18" dur="500" fill="hold"/>
                                        <p:tgtEl>
                                          <p:spTgt spid="102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1" presetClass="mediacall" presetSubtype="0" fill="hold" nodeType="afterEffect">
                                  <p:stCondLst>
                                    <p:cond delay="0"/>
                                  </p:stCondLst>
                                  <p:childTnLst>
                                    <p:cmd type="call" cmd="playFrom(0.0)">
                                      <p:cBhvr>
                                        <p:cTn id="21"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p:cTn id="22" repeatCount="indefinite"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9" grpId="0"/>
      <p:bldP spid="10" grpId="0"/>
      <p:bldP spid="10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1115616" y="188640"/>
            <a:ext cx="7056784" cy="70788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ru-RU" sz="40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Наш новый зеленый друг</a:t>
            </a:r>
            <a:endParaRPr lang="ru-RU" sz="4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8" name="Рисунок 7" descr="зеленый друг.jpg"/>
          <p:cNvPicPr>
            <a:picLocks noChangeAspect="1"/>
          </p:cNvPicPr>
          <p:nvPr/>
        </p:nvPicPr>
        <p:blipFill>
          <a:blip r:embed="rId3" cstate="print"/>
          <a:stretch>
            <a:fillRect/>
          </a:stretch>
        </p:blipFill>
        <p:spPr>
          <a:xfrm>
            <a:off x="3203848" y="4143298"/>
            <a:ext cx="2808312" cy="2714702"/>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0" y="980728"/>
            <a:ext cx="9144000" cy="369332"/>
          </a:xfrm>
          <a:prstGeom prst="rect">
            <a:avLst/>
          </a:prstGeom>
          <a:noFill/>
        </p:spPr>
        <p:txBody>
          <a:bodyPr wrap="square" rtlCol="0">
            <a:spAutoFit/>
          </a:bodyPr>
          <a:lstStyle/>
          <a:p>
            <a:pPr algn="ctr"/>
            <a:r>
              <a:rPr lang="ru-RU" dirty="0" smtClean="0"/>
              <a:t>День посадки 22.03.2021г.</a:t>
            </a:r>
            <a:endParaRPr lang="ru-RU" dirty="0"/>
          </a:p>
        </p:txBody>
      </p:sp>
      <p:pic>
        <p:nvPicPr>
          <p:cNvPr id="11" name="Рисунок 10" descr="зеленый дрйг2.jpg"/>
          <p:cNvPicPr>
            <a:picLocks noChangeAspect="1"/>
          </p:cNvPicPr>
          <p:nvPr/>
        </p:nvPicPr>
        <p:blipFill>
          <a:blip r:embed="rId4" cstate="print"/>
          <a:stretch>
            <a:fillRect/>
          </a:stretch>
        </p:blipFill>
        <p:spPr>
          <a:xfrm>
            <a:off x="6516216" y="1484784"/>
            <a:ext cx="2232248" cy="2976331"/>
          </a:xfrm>
          <a:prstGeom prst="rect">
            <a:avLst/>
          </a:prstGeom>
          <a:ln>
            <a:noFill/>
          </a:ln>
          <a:effectLst>
            <a:outerShdw blurRad="292100" dist="139700" dir="2700000" algn="tl" rotWithShape="0">
              <a:srgbClr val="333333">
                <a:alpha val="65000"/>
              </a:srgbClr>
            </a:outerShdw>
          </a:effectLst>
        </p:spPr>
      </p:pic>
      <p:pic>
        <p:nvPicPr>
          <p:cNvPr id="12" name="Рисунок 11" descr="зеленый друг1.jpg"/>
          <p:cNvPicPr>
            <a:picLocks noChangeAspect="1"/>
          </p:cNvPicPr>
          <p:nvPr/>
        </p:nvPicPr>
        <p:blipFill>
          <a:blip r:embed="rId5" cstate="print"/>
          <a:stretch>
            <a:fillRect/>
          </a:stretch>
        </p:blipFill>
        <p:spPr>
          <a:xfrm>
            <a:off x="395536" y="1556792"/>
            <a:ext cx="2232248" cy="2976331"/>
          </a:xfrm>
          <a:prstGeom prst="rect">
            <a:avLst/>
          </a:prstGeom>
          <a:ln>
            <a:noFill/>
          </a:ln>
          <a:effectLst>
            <a:outerShdw blurRad="292100" dist="139700" dir="2700000" algn="tl" rotWithShape="0">
              <a:srgbClr val="333333">
                <a:alpha val="65000"/>
              </a:srgbClr>
            </a:outerShdw>
          </a:effectLst>
        </p:spPr>
      </p:pic>
      <p:pic>
        <p:nvPicPr>
          <p:cNvPr id="17" name="Рисунок 16" descr="240x180_crop_thumb_3275112801334518398.gif"/>
          <p:cNvPicPr>
            <a:picLocks noChangeAspect="1"/>
          </p:cNvPicPr>
          <p:nvPr/>
        </p:nvPicPr>
        <p:blipFill>
          <a:blip r:embed="rId6" cstate="print"/>
          <a:stretch>
            <a:fillRect/>
          </a:stretch>
        </p:blipFill>
        <p:spPr>
          <a:xfrm>
            <a:off x="7236296" y="4797152"/>
            <a:ext cx="876300" cy="1695450"/>
          </a:xfrm>
          <a:prstGeom prst="rect">
            <a:avLst/>
          </a:prstGeom>
        </p:spPr>
      </p:pic>
      <p:pic>
        <p:nvPicPr>
          <p:cNvPr id="18" name="Рисунок 17" descr="240x180_crop_thumb_3275112801334518398.gif"/>
          <p:cNvPicPr>
            <a:picLocks noChangeAspect="1"/>
          </p:cNvPicPr>
          <p:nvPr/>
        </p:nvPicPr>
        <p:blipFill>
          <a:blip r:embed="rId6" cstate="print"/>
          <a:stretch>
            <a:fillRect/>
          </a:stretch>
        </p:blipFill>
        <p:spPr>
          <a:xfrm flipH="1">
            <a:off x="1043608" y="4797152"/>
            <a:ext cx="923900" cy="1695450"/>
          </a:xfrm>
          <a:prstGeom prst="rect">
            <a:avLst/>
          </a:prstGeom>
        </p:spPr>
      </p:pic>
      <p:sp>
        <p:nvSpPr>
          <p:cNvPr id="10" name="TextBox 9"/>
          <p:cNvSpPr txBox="1"/>
          <p:nvPr/>
        </p:nvSpPr>
        <p:spPr>
          <a:xfrm>
            <a:off x="2915816" y="1628800"/>
            <a:ext cx="3312368" cy="2308324"/>
          </a:xfrm>
          <a:prstGeom prst="rect">
            <a:avLst/>
          </a:prstGeom>
          <a:noFill/>
        </p:spPr>
        <p:txBody>
          <a:bodyPr wrap="square" rtlCol="0">
            <a:spAutoFit/>
          </a:bodyPr>
          <a:lstStyle/>
          <a:p>
            <a:r>
              <a:rPr lang="ru-RU" dirty="0" smtClean="0">
                <a:solidFill>
                  <a:srgbClr val="009900"/>
                </a:solidFill>
              </a:rPr>
              <a:t>Нет тепла,</a:t>
            </a:r>
          </a:p>
          <a:p>
            <a:r>
              <a:rPr lang="ru-RU" dirty="0" smtClean="0">
                <a:solidFill>
                  <a:srgbClr val="009900"/>
                </a:solidFill>
              </a:rPr>
              <a:t>Цветочков нету,</a:t>
            </a:r>
          </a:p>
          <a:p>
            <a:r>
              <a:rPr lang="ru-RU" dirty="0" smtClean="0">
                <a:solidFill>
                  <a:srgbClr val="009900"/>
                </a:solidFill>
              </a:rPr>
              <a:t>Как скучаем мы по лету. </a:t>
            </a:r>
          </a:p>
          <a:p>
            <a:r>
              <a:rPr lang="ru-RU" dirty="0" smtClean="0">
                <a:solidFill>
                  <a:srgbClr val="009900"/>
                </a:solidFill>
              </a:rPr>
              <a:t>А давайте-ка ребята, Посадим дружно мы рассаду.</a:t>
            </a:r>
          </a:p>
          <a:p>
            <a:r>
              <a:rPr lang="ru-RU" dirty="0" smtClean="0">
                <a:solidFill>
                  <a:srgbClr val="009900"/>
                </a:solidFill>
              </a:rPr>
              <a:t>В группе пусть она растет</a:t>
            </a:r>
          </a:p>
          <a:p>
            <a:r>
              <a:rPr lang="ru-RU" dirty="0" smtClean="0">
                <a:solidFill>
                  <a:srgbClr val="009900"/>
                </a:solidFill>
              </a:rPr>
              <a:t>Радость красоту несет.</a:t>
            </a:r>
            <a:endParaRPr lang="ru-RU" dirty="0">
              <a:solidFill>
                <a:srgbClr val="0099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1000"/>
                                        <p:tgtEl>
                                          <p:spTgt spid="5"/>
                                        </p:tgtEl>
                                      </p:cBhvr>
                                    </p:animEffect>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3" presetClass="entr" presetSubtype="1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1000"/>
                                        <p:tgtEl>
                                          <p:spTgt spid="10"/>
                                        </p:tgtEl>
                                      </p:cBhvr>
                                    </p:animEffect>
                                  </p:childTnLst>
                                </p:cTn>
                              </p:par>
                            </p:childTnLst>
                          </p:cTn>
                        </p:par>
                        <p:par>
                          <p:cTn id="17" fill="hold">
                            <p:stCondLst>
                              <p:cond delay="3000"/>
                            </p:stCondLst>
                            <p:childTnLst>
                              <p:par>
                                <p:cTn id="18" presetID="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1000" fill="hold"/>
                                        <p:tgtEl>
                                          <p:spTgt spid="12"/>
                                        </p:tgtEl>
                                        <p:attrNameLst>
                                          <p:attrName>ppt_x</p:attrName>
                                        </p:attrNameLst>
                                      </p:cBhvr>
                                      <p:tavLst>
                                        <p:tav tm="0">
                                          <p:val>
                                            <p:strVal val="0-#ppt_w/2"/>
                                          </p:val>
                                        </p:tav>
                                        <p:tav tm="100000">
                                          <p:val>
                                            <p:strVal val="#ppt_x"/>
                                          </p:val>
                                        </p:tav>
                                      </p:tavLst>
                                    </p:anim>
                                    <p:anim calcmode="lin" valueType="num">
                                      <p:cBhvr additive="base">
                                        <p:cTn id="21" dur="1000" fill="hold"/>
                                        <p:tgtEl>
                                          <p:spTgt spid="12"/>
                                        </p:tgtEl>
                                        <p:attrNameLst>
                                          <p:attrName>ppt_y</p:attrName>
                                        </p:attrNameLst>
                                      </p:cBhvr>
                                      <p:tavLst>
                                        <p:tav tm="0">
                                          <p:val>
                                            <p:strVal val="#ppt_y"/>
                                          </p:val>
                                        </p:tav>
                                        <p:tav tm="100000">
                                          <p:val>
                                            <p:strVal val="#ppt_y"/>
                                          </p:val>
                                        </p:tav>
                                      </p:tavLst>
                                    </p:anim>
                                  </p:childTnLst>
                                </p:cTn>
                              </p:par>
                            </p:childTnLst>
                          </p:cTn>
                        </p:par>
                        <p:par>
                          <p:cTn id="22" fill="hold">
                            <p:stCondLst>
                              <p:cond delay="4000"/>
                            </p:stCondLst>
                            <p:childTnLst>
                              <p:par>
                                <p:cTn id="23" presetID="2" presetClass="entr" presetSubtype="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1+#ppt_w/2"/>
                                          </p:val>
                                        </p:tav>
                                        <p:tav tm="100000">
                                          <p:val>
                                            <p:strVal val="#ppt_x"/>
                                          </p:val>
                                        </p:tav>
                                      </p:tavLst>
                                    </p:anim>
                                    <p:anim calcmode="lin" valueType="num">
                                      <p:cBhvr additive="base">
                                        <p:cTn id="26" dur="10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5000"/>
                            </p:stCondLst>
                            <p:childTnLst>
                              <p:par>
                                <p:cTn id="28" presetID="2" presetClass="entr" presetSubtype="4"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ppt_x"/>
                                          </p:val>
                                        </p:tav>
                                        <p:tav tm="100000">
                                          <p:val>
                                            <p:strVal val="#ppt_x"/>
                                          </p:val>
                                        </p:tav>
                                      </p:tavLst>
                                    </p:anim>
                                    <p:anim calcmode="lin" valueType="num">
                                      <p:cBhvr additive="base">
                                        <p:cTn id="31"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539552" y="764704"/>
            <a:ext cx="3384376" cy="369332"/>
          </a:xfrm>
          <a:prstGeom prst="rect">
            <a:avLst/>
          </a:prstGeom>
          <a:noFill/>
        </p:spPr>
        <p:txBody>
          <a:bodyPr wrap="square" rtlCol="0">
            <a:spAutoFit/>
          </a:bodyPr>
          <a:lstStyle/>
          <a:p>
            <a:r>
              <a:rPr lang="ru-RU" dirty="0" smtClean="0"/>
              <a:t>Результат на 29.03.2021г.</a:t>
            </a:r>
            <a:endParaRPr lang="ru-RU" dirty="0"/>
          </a:p>
        </p:txBody>
      </p:sp>
      <p:pic>
        <p:nvPicPr>
          <p:cNvPr id="6" name="Рисунок 5" descr="зеленый друг3.jpg"/>
          <p:cNvPicPr>
            <a:picLocks noChangeAspect="1"/>
          </p:cNvPicPr>
          <p:nvPr/>
        </p:nvPicPr>
        <p:blipFill>
          <a:blip r:embed="rId3" cstate="print"/>
          <a:stretch>
            <a:fillRect/>
          </a:stretch>
        </p:blipFill>
        <p:spPr>
          <a:xfrm>
            <a:off x="395536" y="1700808"/>
            <a:ext cx="3543858" cy="472514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220072" y="764704"/>
            <a:ext cx="3168352" cy="369332"/>
          </a:xfrm>
          <a:prstGeom prst="rect">
            <a:avLst/>
          </a:prstGeom>
          <a:noFill/>
        </p:spPr>
        <p:txBody>
          <a:bodyPr wrap="square" rtlCol="0">
            <a:spAutoFit/>
          </a:bodyPr>
          <a:lstStyle/>
          <a:p>
            <a:r>
              <a:rPr lang="ru-RU" dirty="0" smtClean="0"/>
              <a:t>Результат на 05.04.2021г.</a:t>
            </a:r>
            <a:endParaRPr lang="ru-RU" dirty="0"/>
          </a:p>
        </p:txBody>
      </p:sp>
      <p:pic>
        <p:nvPicPr>
          <p:cNvPr id="8" name="Рисунок 7" descr="00cdeba4-8491-4774-b529-3bc893d1b36a.jpg"/>
          <p:cNvPicPr>
            <a:picLocks noChangeAspect="1"/>
          </p:cNvPicPr>
          <p:nvPr/>
        </p:nvPicPr>
        <p:blipFill>
          <a:blip r:embed="rId4" cstate="print"/>
          <a:stretch>
            <a:fillRect/>
          </a:stretch>
        </p:blipFill>
        <p:spPr>
          <a:xfrm>
            <a:off x="4499992" y="2132856"/>
            <a:ext cx="4425711" cy="331236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background.jpg"/>
          <p:cNvPicPr>
            <a:picLocks noChangeAspect="1"/>
          </p:cNvPicPr>
          <p:nvPr/>
        </p:nvPicPr>
        <p:blipFill>
          <a:blip r:embed="rId2" cstate="print"/>
          <a:stretch>
            <a:fillRect/>
          </a:stretch>
        </p:blipFill>
        <p:spPr>
          <a:xfrm>
            <a:off x="0" y="0"/>
            <a:ext cx="9144000" cy="6858000"/>
          </a:xfrm>
          <a:prstGeom prst="rect">
            <a:avLst/>
          </a:prstGeom>
        </p:spPr>
      </p:pic>
      <p:pic>
        <p:nvPicPr>
          <p:cNvPr id="11" name="Рисунок 10" descr="e621556e-712b-40b2-a10d-a21f45b5e37c.jpg"/>
          <p:cNvPicPr>
            <a:picLocks noChangeAspect="1"/>
          </p:cNvPicPr>
          <p:nvPr/>
        </p:nvPicPr>
        <p:blipFill>
          <a:blip r:embed="rId3" cstate="print"/>
          <a:stretch>
            <a:fillRect/>
          </a:stretch>
        </p:blipFill>
        <p:spPr>
          <a:xfrm>
            <a:off x="6228184" y="2348880"/>
            <a:ext cx="2031270" cy="2880320"/>
          </a:xfrm>
          <a:prstGeom prst="rect">
            <a:avLst/>
          </a:prstGeom>
          <a:effectLst>
            <a:innerShdw blurRad="63500" dist="50800" dir="8100000">
              <a:prstClr val="black">
                <a:alpha val="50000"/>
              </a:prstClr>
            </a:innerShdw>
          </a:effectLst>
        </p:spPr>
      </p:pic>
      <p:sp>
        <p:nvSpPr>
          <p:cNvPr id="5" name="TextBox 4"/>
          <p:cNvSpPr txBox="1"/>
          <p:nvPr/>
        </p:nvSpPr>
        <p:spPr>
          <a:xfrm>
            <a:off x="1187624" y="188640"/>
            <a:ext cx="6696744" cy="1191816"/>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Наблюдение за набуханием почек на ветке смороды.</a:t>
            </a:r>
            <a:endParaRPr lang="ru-RU"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 name="Рисунок 6" descr="сморода.jpg"/>
          <p:cNvPicPr>
            <a:picLocks noChangeAspect="1"/>
          </p:cNvPicPr>
          <p:nvPr/>
        </p:nvPicPr>
        <p:blipFill>
          <a:blip r:embed="rId4" cstate="print"/>
          <a:stretch>
            <a:fillRect/>
          </a:stretch>
        </p:blipFill>
        <p:spPr>
          <a:xfrm>
            <a:off x="3491880" y="2348880"/>
            <a:ext cx="2106234" cy="2808312"/>
          </a:xfrm>
          <a:prstGeom prst="rect">
            <a:avLst/>
          </a:prstGeom>
          <a:effectLst>
            <a:innerShdw blurRad="63500" dist="50800" dir="8100000">
              <a:prstClr val="black">
                <a:alpha val="50000"/>
              </a:prstClr>
            </a:innerShdw>
          </a:effectLst>
        </p:spPr>
      </p:pic>
      <p:pic>
        <p:nvPicPr>
          <p:cNvPr id="9" name="Рисунок 8" descr="Wildlife_Madness_lilibule_ele (9).png"/>
          <p:cNvPicPr>
            <a:picLocks noChangeAspect="1"/>
          </p:cNvPicPr>
          <p:nvPr/>
        </p:nvPicPr>
        <p:blipFill>
          <a:blip r:embed="rId5" cstate="print"/>
          <a:stretch>
            <a:fillRect/>
          </a:stretch>
        </p:blipFill>
        <p:spPr>
          <a:xfrm rot="16039862">
            <a:off x="7459328" y="422292"/>
            <a:ext cx="2032466" cy="1243587"/>
          </a:xfrm>
          <a:prstGeom prst="rect">
            <a:avLst/>
          </a:prstGeom>
        </p:spPr>
      </p:pic>
      <p:sp>
        <p:nvSpPr>
          <p:cNvPr id="8" name="TextBox 7"/>
          <p:cNvSpPr txBox="1"/>
          <p:nvPr/>
        </p:nvSpPr>
        <p:spPr>
          <a:xfrm>
            <a:off x="755576" y="1700808"/>
            <a:ext cx="1800200" cy="369332"/>
          </a:xfrm>
          <a:prstGeom prst="rect">
            <a:avLst/>
          </a:prstGeom>
          <a:noFill/>
        </p:spPr>
        <p:txBody>
          <a:bodyPr wrap="square" rtlCol="0">
            <a:spAutoFit/>
          </a:bodyPr>
          <a:lstStyle/>
          <a:p>
            <a:pPr algn="ctr"/>
            <a:r>
              <a:rPr lang="ru-RU" dirty="0" smtClean="0"/>
              <a:t>22.03.2021г.</a:t>
            </a:r>
            <a:endParaRPr lang="ru-RU" dirty="0"/>
          </a:p>
        </p:txBody>
      </p:sp>
      <p:sp>
        <p:nvSpPr>
          <p:cNvPr id="10" name="TextBox 9"/>
          <p:cNvSpPr txBox="1"/>
          <p:nvPr/>
        </p:nvSpPr>
        <p:spPr>
          <a:xfrm>
            <a:off x="3563888" y="1772816"/>
            <a:ext cx="1872208" cy="369332"/>
          </a:xfrm>
          <a:prstGeom prst="rect">
            <a:avLst/>
          </a:prstGeom>
          <a:noFill/>
        </p:spPr>
        <p:txBody>
          <a:bodyPr wrap="square" rtlCol="0">
            <a:spAutoFit/>
          </a:bodyPr>
          <a:lstStyle/>
          <a:p>
            <a:pPr algn="ctr"/>
            <a:r>
              <a:rPr lang="ru-RU" dirty="0" smtClean="0"/>
              <a:t>29.03.2021г.</a:t>
            </a:r>
            <a:endParaRPr lang="ru-RU" dirty="0"/>
          </a:p>
        </p:txBody>
      </p:sp>
      <p:sp>
        <p:nvSpPr>
          <p:cNvPr id="12" name="TextBox 11"/>
          <p:cNvSpPr txBox="1"/>
          <p:nvPr/>
        </p:nvSpPr>
        <p:spPr>
          <a:xfrm>
            <a:off x="6372200" y="1772816"/>
            <a:ext cx="1728192" cy="369332"/>
          </a:xfrm>
          <a:prstGeom prst="rect">
            <a:avLst/>
          </a:prstGeom>
          <a:noFill/>
        </p:spPr>
        <p:txBody>
          <a:bodyPr wrap="square" rtlCol="0">
            <a:spAutoFit/>
          </a:bodyPr>
          <a:lstStyle/>
          <a:p>
            <a:pPr algn="ctr"/>
            <a:r>
              <a:rPr lang="ru-RU" dirty="0" smtClean="0"/>
              <a:t>02.04.2021г.</a:t>
            </a:r>
            <a:endParaRPr lang="ru-RU" dirty="0"/>
          </a:p>
        </p:txBody>
      </p:sp>
      <p:sp>
        <p:nvSpPr>
          <p:cNvPr id="13" name="TextBox 12"/>
          <p:cNvSpPr txBox="1"/>
          <p:nvPr/>
        </p:nvSpPr>
        <p:spPr>
          <a:xfrm>
            <a:off x="1115616" y="5934670"/>
            <a:ext cx="7200800" cy="92333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При рассматривание веточки смородины с детьми , мы видим, что с каждой неделей на ней появлялось все больше листочков.</a:t>
            </a:r>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14" name="Рисунок 13" descr="021793e0-1b7b-4b24-9513-6247316bb1cc.jpg"/>
          <p:cNvPicPr>
            <a:picLocks noChangeAspect="1"/>
          </p:cNvPicPr>
          <p:nvPr/>
        </p:nvPicPr>
        <p:blipFill>
          <a:blip r:embed="rId6" cstate="print"/>
          <a:stretch>
            <a:fillRect/>
          </a:stretch>
        </p:blipFill>
        <p:spPr>
          <a:xfrm>
            <a:off x="539552" y="2348880"/>
            <a:ext cx="2160240" cy="2880320"/>
          </a:xfrm>
          <a:prstGeom prst="rect">
            <a:avLst/>
          </a:prstGeom>
          <a:effectLst>
            <a:innerShdw blurRad="63500" dist="50800" dir="10800000">
              <a:prstClr val="black">
                <a:alpha val="50000"/>
              </a:prstClr>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par>
                          <p:cTn id="8" fill="hold">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2"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2"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 presetClass="entr" presetSubtype="2"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2" presetClass="entr" presetSubtype="2"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1+#ppt_w/2"/>
                                          </p:val>
                                        </p:tav>
                                        <p:tav tm="100000">
                                          <p:val>
                                            <p:strVal val="#ppt_x"/>
                                          </p:val>
                                        </p:tav>
                                      </p:tavLst>
                                    </p:anim>
                                    <p:anim calcmode="lin" valueType="num">
                                      <p:cBhvr additive="base">
                                        <p:cTn id="37" dur="5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 presetClass="entr" presetSubtype="2"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467544" y="260648"/>
            <a:ext cx="8352928" cy="76944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4400" b="1" dirty="0" smtClean="0">
                <a:ln/>
                <a:solidFill>
                  <a:schemeClr val="accent3"/>
                </a:solidFill>
              </a:rPr>
              <a:t>Слайд-шоу «Берегите птиц»</a:t>
            </a:r>
            <a:endParaRPr lang="ru-RU" sz="4400" b="1" dirty="0">
              <a:ln/>
              <a:solidFill>
                <a:schemeClr val="accent3"/>
              </a:solidFill>
            </a:endParaRPr>
          </a:p>
        </p:txBody>
      </p:sp>
      <p:pic>
        <p:nvPicPr>
          <p:cNvPr id="6" name="Рисунок 5" descr="берегите птиц.jpg"/>
          <p:cNvPicPr>
            <a:picLocks noChangeAspect="1"/>
          </p:cNvPicPr>
          <p:nvPr/>
        </p:nvPicPr>
        <p:blipFill>
          <a:blip r:embed="rId3" cstate="print"/>
          <a:stretch>
            <a:fillRect/>
          </a:stretch>
        </p:blipFill>
        <p:spPr>
          <a:xfrm rot="21099234">
            <a:off x="403505" y="1378996"/>
            <a:ext cx="1680647" cy="2216762"/>
          </a:xfrm>
          <a:prstGeom prst="rect">
            <a:avLst/>
          </a:prstGeom>
        </p:spPr>
      </p:pic>
      <p:pic>
        <p:nvPicPr>
          <p:cNvPr id="7" name="Рисунок 6" descr="берегите птиц2.jpg"/>
          <p:cNvPicPr>
            <a:picLocks noChangeAspect="1"/>
          </p:cNvPicPr>
          <p:nvPr/>
        </p:nvPicPr>
        <p:blipFill>
          <a:blip r:embed="rId4" cstate="print"/>
          <a:stretch>
            <a:fillRect/>
          </a:stretch>
        </p:blipFill>
        <p:spPr>
          <a:xfrm rot="568097">
            <a:off x="6982459" y="1467385"/>
            <a:ext cx="1730698" cy="2310004"/>
          </a:xfrm>
          <a:prstGeom prst="rect">
            <a:avLst/>
          </a:prstGeom>
        </p:spPr>
      </p:pic>
      <p:pic>
        <p:nvPicPr>
          <p:cNvPr id="8" name="Рисунок 7" descr="6bf640f0-0a71-48bd-b566-395e07d57736.jpg"/>
          <p:cNvPicPr>
            <a:picLocks noChangeAspect="1"/>
          </p:cNvPicPr>
          <p:nvPr/>
        </p:nvPicPr>
        <p:blipFill>
          <a:blip r:embed="rId5" cstate="print"/>
          <a:stretch>
            <a:fillRect/>
          </a:stretch>
        </p:blipFill>
        <p:spPr>
          <a:xfrm>
            <a:off x="3635896" y="1124744"/>
            <a:ext cx="1635646" cy="2180861"/>
          </a:xfrm>
          <a:prstGeom prst="rect">
            <a:avLst/>
          </a:prstGeom>
        </p:spPr>
      </p:pic>
      <p:pic>
        <p:nvPicPr>
          <p:cNvPr id="9" name="Рисунок 8" descr="b5079928-4496-4b92-9079-639441d8fe71.jpg"/>
          <p:cNvPicPr>
            <a:picLocks noChangeAspect="1"/>
          </p:cNvPicPr>
          <p:nvPr/>
        </p:nvPicPr>
        <p:blipFill>
          <a:blip r:embed="rId6" cstate="print"/>
          <a:stretch>
            <a:fillRect/>
          </a:stretch>
        </p:blipFill>
        <p:spPr>
          <a:xfrm rot="640260">
            <a:off x="2325966" y="3499785"/>
            <a:ext cx="1761660" cy="2348880"/>
          </a:xfrm>
          <a:prstGeom prst="rect">
            <a:avLst/>
          </a:prstGeom>
        </p:spPr>
      </p:pic>
      <p:pic>
        <p:nvPicPr>
          <p:cNvPr id="10" name="Рисунок 9" descr="dfc18ad2-6ebc-48ee-8289-9e1182353833.jpg"/>
          <p:cNvPicPr>
            <a:picLocks noChangeAspect="1"/>
          </p:cNvPicPr>
          <p:nvPr/>
        </p:nvPicPr>
        <p:blipFill>
          <a:blip r:embed="rId7" cstate="print"/>
          <a:stretch>
            <a:fillRect/>
          </a:stretch>
        </p:blipFill>
        <p:spPr>
          <a:xfrm rot="20758256">
            <a:off x="4974444" y="3535487"/>
            <a:ext cx="1761660" cy="2348880"/>
          </a:xfrm>
          <a:prstGeom prst="rect">
            <a:avLst/>
          </a:prstGeom>
        </p:spPr>
      </p:pic>
      <p:sp>
        <p:nvSpPr>
          <p:cNvPr id="11" name="TextBox 10"/>
          <p:cNvSpPr txBox="1"/>
          <p:nvPr/>
        </p:nvSpPr>
        <p:spPr>
          <a:xfrm>
            <a:off x="0" y="6165304"/>
            <a:ext cx="9144000" cy="523220"/>
          </a:xfrm>
          <a:prstGeom prst="rect">
            <a:avLst/>
          </a:prstGeom>
          <a:noFill/>
        </p:spPr>
        <p:txBody>
          <a:bodyPr wrap="square" rtlCol="0">
            <a:spAutoFit/>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 апреля «Международный день птиц»</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4" name="Рисунок 13" descr="птиц.gif"/>
          <p:cNvPicPr>
            <a:picLocks noChangeAspect="1"/>
          </p:cNvPicPr>
          <p:nvPr/>
        </p:nvPicPr>
        <p:blipFill>
          <a:blip r:embed="rId8" cstate="print"/>
          <a:stretch>
            <a:fillRect/>
          </a:stretch>
        </p:blipFill>
        <p:spPr>
          <a:xfrm rot="633687">
            <a:off x="2724218" y="2661338"/>
            <a:ext cx="1159419" cy="1159419"/>
          </a:xfrm>
          <a:prstGeom prst="rect">
            <a:avLst/>
          </a:prstGeom>
        </p:spPr>
      </p:pic>
      <p:pic>
        <p:nvPicPr>
          <p:cNvPr id="15" name="Рисунок 14" descr="птиц1.gif"/>
          <p:cNvPicPr>
            <a:picLocks noChangeAspect="1"/>
          </p:cNvPicPr>
          <p:nvPr/>
        </p:nvPicPr>
        <p:blipFill>
          <a:blip r:embed="rId9" cstate="print"/>
          <a:stretch>
            <a:fillRect/>
          </a:stretch>
        </p:blipFill>
        <p:spPr>
          <a:xfrm rot="20838404">
            <a:off x="4687215" y="3026912"/>
            <a:ext cx="1647651" cy="5765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500"/>
                                        <p:tgtEl>
                                          <p:spTgt spid="8"/>
                                        </p:tgtEl>
                                      </p:cBhvr>
                                    </p:animEffect>
                                  </p:childTnLst>
                                </p:cTn>
                              </p:par>
                            </p:childTnLst>
                          </p:cTn>
                        </p:par>
                        <p:par>
                          <p:cTn id="16" fill="hold">
                            <p:stCondLst>
                              <p:cond delay="1500"/>
                            </p:stCondLst>
                            <p:childTnLst>
                              <p:par>
                                <p:cTn id="17" presetID="4"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500"/>
                                        <p:tgtEl>
                                          <p:spTgt spid="7"/>
                                        </p:tgtEl>
                                      </p:cBhvr>
                                    </p:animEffect>
                                  </p:childTnLst>
                                </p:cTn>
                              </p:par>
                            </p:childTnLst>
                          </p:cTn>
                        </p:par>
                        <p:par>
                          <p:cTn id="20" fill="hold">
                            <p:stCondLst>
                              <p:cond delay="2000"/>
                            </p:stCondLst>
                            <p:childTnLst>
                              <p:par>
                                <p:cTn id="21" presetID="4"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in)">
                                      <p:cBhvr>
                                        <p:cTn id="23" dur="500"/>
                                        <p:tgtEl>
                                          <p:spTgt spid="9"/>
                                        </p:tgtEl>
                                      </p:cBhvr>
                                    </p:animEffect>
                                  </p:childTnLst>
                                </p:cTn>
                              </p:par>
                            </p:childTnLst>
                          </p:cTn>
                        </p:par>
                        <p:par>
                          <p:cTn id="24" fill="hold">
                            <p:stCondLst>
                              <p:cond delay="2500"/>
                            </p:stCondLst>
                            <p:childTnLst>
                              <p:par>
                                <p:cTn id="25" presetID="4" presetClass="entr" presetSubtype="16"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par>
                          <p:cTn id="28" fill="hold">
                            <p:stCondLst>
                              <p:cond delay="3000"/>
                            </p:stCondLst>
                            <p:childTnLst>
                              <p:par>
                                <p:cTn id="29" presetID="4" presetClass="entr" presetSubtype="16"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ox(in)">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2051720" y="0"/>
            <a:ext cx="6840760" cy="1191816"/>
          </a:xfrm>
          <a:prstGeom prst="round2DiagRect">
            <a:avLst/>
          </a:prstGeom>
        </p:spPr>
        <p:style>
          <a:lnRef idx="1">
            <a:schemeClr val="accent5"/>
          </a:lnRef>
          <a:fillRef idx="2">
            <a:schemeClr val="accent5"/>
          </a:fillRef>
          <a:effectRef idx="1">
            <a:schemeClr val="accent5"/>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Коллективная аппликация «Весеннее дерево»</a:t>
            </a:r>
            <a:endParaRPr lang="ru-RU"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10" name="Рисунок 9" descr="с14.1.gif"/>
          <p:cNvPicPr>
            <a:picLocks noChangeAspect="1"/>
          </p:cNvPicPr>
          <p:nvPr/>
        </p:nvPicPr>
        <p:blipFill>
          <a:blip r:embed="rId3" cstate="print"/>
          <a:stretch>
            <a:fillRect/>
          </a:stretch>
        </p:blipFill>
        <p:spPr>
          <a:xfrm>
            <a:off x="0" y="0"/>
            <a:ext cx="4716016" cy="6858000"/>
          </a:xfrm>
          <a:prstGeom prst="rect">
            <a:avLst/>
          </a:prstGeom>
        </p:spPr>
      </p:pic>
      <p:pic>
        <p:nvPicPr>
          <p:cNvPr id="13" name="Рисунок 12" descr="аппликация.jpg"/>
          <p:cNvPicPr>
            <a:picLocks noChangeAspect="1"/>
          </p:cNvPicPr>
          <p:nvPr/>
        </p:nvPicPr>
        <p:blipFill>
          <a:blip r:embed="rId4" cstate="print"/>
          <a:stretch>
            <a:fillRect/>
          </a:stretch>
        </p:blipFill>
        <p:spPr>
          <a:xfrm rot="20819282">
            <a:off x="1902155" y="3731650"/>
            <a:ext cx="2939819" cy="2204864"/>
          </a:xfrm>
          <a:prstGeom prst="rect">
            <a:avLst/>
          </a:prstGeom>
          <a:scene3d>
            <a:camera prst="orthographicFront"/>
            <a:lightRig rig="threePt" dir="t"/>
          </a:scene3d>
          <a:sp3d>
            <a:bevelT w="114300" prst="hardEdge"/>
          </a:sp3d>
        </p:spPr>
      </p:pic>
      <p:sp>
        <p:nvSpPr>
          <p:cNvPr id="7" name="TextBox 6"/>
          <p:cNvSpPr txBox="1"/>
          <p:nvPr/>
        </p:nvSpPr>
        <p:spPr>
          <a:xfrm>
            <a:off x="1835696" y="1700808"/>
            <a:ext cx="3240360" cy="1200329"/>
          </a:xfrm>
          <a:prstGeom prst="rect">
            <a:avLst/>
          </a:prstGeom>
          <a:noFill/>
        </p:spPr>
        <p:txBody>
          <a:bodyPr wrap="square" rtlCol="0">
            <a:spAutoFit/>
          </a:bodyPr>
          <a:lstStyle/>
          <a:p>
            <a:r>
              <a:rPr lang="ru-RU" dirty="0" smtClean="0">
                <a:solidFill>
                  <a:schemeClr val="accent6">
                    <a:lumMod val="75000"/>
                  </a:schemeClr>
                </a:solidFill>
              </a:rPr>
              <a:t>Вот опять пришла весна</a:t>
            </a:r>
          </a:p>
          <a:p>
            <a:r>
              <a:rPr lang="ru-RU" dirty="0" smtClean="0">
                <a:solidFill>
                  <a:schemeClr val="accent6">
                    <a:lumMod val="75000"/>
                  </a:schemeClr>
                </a:solidFill>
              </a:rPr>
              <a:t>Набухают почти</a:t>
            </a:r>
          </a:p>
          <a:p>
            <a:r>
              <a:rPr lang="ru-RU" dirty="0" smtClean="0">
                <a:solidFill>
                  <a:schemeClr val="accent6">
                    <a:lumMod val="75000"/>
                  </a:schemeClr>
                </a:solidFill>
              </a:rPr>
              <a:t>А у нас на дереве первые листочки</a:t>
            </a:r>
            <a:endParaRPr lang="ru-RU" dirty="0">
              <a:solidFill>
                <a:schemeClr val="accent6">
                  <a:lumMod val="75000"/>
                </a:schemeClr>
              </a:solidFill>
            </a:endParaRPr>
          </a:p>
        </p:txBody>
      </p:sp>
      <p:pic>
        <p:nvPicPr>
          <p:cNvPr id="12" name="Рисунок 11" descr="аппликация1.jpg"/>
          <p:cNvPicPr>
            <a:picLocks noChangeAspect="1"/>
          </p:cNvPicPr>
          <p:nvPr/>
        </p:nvPicPr>
        <p:blipFill>
          <a:blip r:embed="rId5" cstate="print"/>
          <a:stretch>
            <a:fillRect/>
          </a:stretch>
        </p:blipFill>
        <p:spPr>
          <a:xfrm rot="686268">
            <a:off x="5092761" y="1816011"/>
            <a:ext cx="3611893" cy="2708920"/>
          </a:xfrm>
          <a:prstGeom prst="rect">
            <a:avLst/>
          </a:prstGeom>
          <a:scene3d>
            <a:camera prst="orthographicFront"/>
            <a:lightRig rig="threePt" dir="t"/>
          </a:scene3d>
          <a:sp3d>
            <a:bevelT w="114300" prst="hardEdge"/>
          </a:sp3d>
        </p:spPr>
      </p:pic>
      <p:pic>
        <p:nvPicPr>
          <p:cNvPr id="11" name="Рисунок 10" descr="0_afe96_7036c7e9_orig.gif"/>
          <p:cNvPicPr>
            <a:picLocks noChangeAspect="1"/>
          </p:cNvPicPr>
          <p:nvPr/>
        </p:nvPicPr>
        <p:blipFill>
          <a:blip r:embed="rId6" cstate="print"/>
          <a:stretch>
            <a:fillRect/>
          </a:stretch>
        </p:blipFill>
        <p:spPr>
          <a:xfrm>
            <a:off x="8100392" y="4941168"/>
            <a:ext cx="1218253" cy="19168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heckerboard(across)">
                                      <p:cBhvr>
                                        <p:cTn id="11" dur="500"/>
                                        <p:tgtEl>
                                          <p:spTgt spid="12"/>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background.jpg"/>
          <p:cNvPicPr>
            <a:picLocks noChangeAspect="1"/>
          </p:cNvPicPr>
          <p:nvPr/>
        </p:nvPicPr>
        <p:blipFill>
          <a:blip r:embed="rId2" cstate="print"/>
          <a:stretch>
            <a:fillRect/>
          </a:stretch>
        </p:blipFill>
        <p:spPr>
          <a:xfrm>
            <a:off x="0" y="0"/>
            <a:ext cx="9144000" cy="6858000"/>
          </a:xfrm>
          <a:prstGeom prst="rect">
            <a:avLst/>
          </a:prstGeom>
          <a:ln>
            <a:noFill/>
          </a:ln>
          <a:effectLst>
            <a:outerShdw blurRad="190500" algn="tl" rotWithShape="0">
              <a:srgbClr val="000000">
                <a:alpha val="70000"/>
              </a:srgbClr>
            </a:outerShdw>
          </a:effectLst>
        </p:spPr>
      </p:pic>
      <p:sp>
        <p:nvSpPr>
          <p:cNvPr id="5" name="TextBox 4"/>
          <p:cNvSpPr txBox="1"/>
          <p:nvPr/>
        </p:nvSpPr>
        <p:spPr>
          <a:xfrm>
            <a:off x="0" y="188640"/>
            <a:ext cx="9144000" cy="57888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Выставка рисунков «Бережем природу»</a:t>
            </a:r>
            <a:endParaRPr lang="ru-RU"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8" name="Рисунок 7" descr="в12.jpg"/>
          <p:cNvPicPr>
            <a:picLocks noChangeAspect="1"/>
          </p:cNvPicPr>
          <p:nvPr/>
        </p:nvPicPr>
        <p:blipFill>
          <a:blip r:embed="rId3" cstate="print"/>
          <a:stretch>
            <a:fillRect/>
          </a:stretch>
        </p:blipFill>
        <p:spPr>
          <a:xfrm>
            <a:off x="3419872" y="3501008"/>
            <a:ext cx="2088232" cy="278430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9" name="Рисунок 8" descr="в15.jpg"/>
          <p:cNvPicPr>
            <a:picLocks noChangeAspect="1"/>
          </p:cNvPicPr>
          <p:nvPr/>
        </p:nvPicPr>
        <p:blipFill>
          <a:blip r:embed="rId4" cstate="print"/>
          <a:stretch>
            <a:fillRect/>
          </a:stretch>
        </p:blipFill>
        <p:spPr>
          <a:xfrm>
            <a:off x="6372200" y="1412776"/>
            <a:ext cx="2088232" cy="278430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0" name="TextBox 9"/>
          <p:cNvSpPr txBox="1"/>
          <p:nvPr/>
        </p:nvSpPr>
        <p:spPr>
          <a:xfrm>
            <a:off x="611560" y="4221088"/>
            <a:ext cx="1944216" cy="707886"/>
          </a:xfrm>
          <a:prstGeom prst="rect">
            <a:avLst/>
          </a:prstGeom>
          <a:noFill/>
        </p:spPr>
        <p:txBody>
          <a:bodyPr wrap="square" rtlCol="0">
            <a:spAutoFit/>
          </a:bodyPr>
          <a:lstStyle/>
          <a:p>
            <a:pPr algn="ctr"/>
            <a:r>
              <a:rPr lang="ru-RU" sz="4000" b="1" i="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Артём</a:t>
            </a:r>
            <a:endParaRPr lang="ru-RU" sz="4000" b="1" i="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11" name="TextBox 10"/>
          <p:cNvSpPr txBox="1"/>
          <p:nvPr/>
        </p:nvSpPr>
        <p:spPr>
          <a:xfrm>
            <a:off x="3347864" y="2708920"/>
            <a:ext cx="2160240" cy="707886"/>
          </a:xfrm>
          <a:prstGeom prst="rect">
            <a:avLst/>
          </a:prstGeom>
          <a:noFill/>
        </p:spPr>
        <p:txBody>
          <a:bodyPr wrap="square" rtlCol="0">
            <a:spAutoFit/>
          </a:bodyPr>
          <a:lstStyle/>
          <a:p>
            <a:pPr algn="ctr"/>
            <a:r>
              <a:rPr lang="ru-RU" sz="4000" b="1" i="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Андрей</a:t>
            </a:r>
            <a:endParaRPr lang="ru-RU" sz="4000" b="1" i="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12" name="TextBox 11"/>
          <p:cNvSpPr txBox="1"/>
          <p:nvPr/>
        </p:nvSpPr>
        <p:spPr>
          <a:xfrm>
            <a:off x="6300192" y="4221088"/>
            <a:ext cx="2304256" cy="707886"/>
          </a:xfrm>
          <a:prstGeom prst="rect">
            <a:avLst/>
          </a:prstGeom>
          <a:noFill/>
        </p:spPr>
        <p:txBody>
          <a:bodyPr wrap="square" rtlCol="0">
            <a:spAutoFit/>
          </a:bodyPr>
          <a:lstStyle/>
          <a:p>
            <a:pPr algn="ctr"/>
            <a:r>
              <a:rPr lang="ru-RU" sz="4000" b="1" i="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Матвей</a:t>
            </a:r>
            <a:endParaRPr lang="ru-RU" sz="4000" b="1" i="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pic>
        <p:nvPicPr>
          <p:cNvPr id="13" name="Рисунок 12" descr="в14.jpg"/>
          <p:cNvPicPr>
            <a:picLocks noChangeAspect="1"/>
          </p:cNvPicPr>
          <p:nvPr/>
        </p:nvPicPr>
        <p:blipFill>
          <a:blip r:embed="rId5" cstate="print"/>
          <a:stretch>
            <a:fillRect/>
          </a:stretch>
        </p:blipFill>
        <p:spPr>
          <a:xfrm>
            <a:off x="539552" y="1412776"/>
            <a:ext cx="2051385" cy="280831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background.jpg"/>
          <p:cNvPicPr>
            <a:picLocks noChangeAspect="1"/>
          </p:cNvPicPr>
          <p:nvPr/>
        </p:nvPicPr>
        <p:blipFill>
          <a:blip r:embed="rId2" cstate="print"/>
          <a:stretch>
            <a:fillRect/>
          </a:stretch>
        </p:blipFill>
        <p:spPr>
          <a:xfrm>
            <a:off x="0" y="0"/>
            <a:ext cx="9144000" cy="6858000"/>
          </a:xfrm>
          <a:prstGeom prst="rect">
            <a:avLst/>
          </a:prstGeom>
        </p:spPr>
      </p:pic>
      <p:pic>
        <p:nvPicPr>
          <p:cNvPr id="5" name="Рисунок 4" descr="в18.jpg"/>
          <p:cNvPicPr>
            <a:picLocks noChangeAspect="1"/>
          </p:cNvPicPr>
          <p:nvPr/>
        </p:nvPicPr>
        <p:blipFill>
          <a:blip r:embed="rId3" cstate="print"/>
          <a:stretch>
            <a:fillRect/>
          </a:stretch>
        </p:blipFill>
        <p:spPr>
          <a:xfrm>
            <a:off x="467544" y="764704"/>
            <a:ext cx="2376264" cy="316835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6" name="Рисунок 5" descr="в20.jpg"/>
          <p:cNvPicPr>
            <a:picLocks noChangeAspect="1"/>
          </p:cNvPicPr>
          <p:nvPr/>
        </p:nvPicPr>
        <p:blipFill>
          <a:blip r:embed="rId4" cstate="print"/>
          <a:stretch>
            <a:fillRect/>
          </a:stretch>
        </p:blipFill>
        <p:spPr>
          <a:xfrm>
            <a:off x="6444208" y="836712"/>
            <a:ext cx="2322258" cy="309634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7" name="Рисунок 6" descr="в8.jpg"/>
          <p:cNvPicPr>
            <a:picLocks noChangeAspect="1"/>
          </p:cNvPicPr>
          <p:nvPr/>
        </p:nvPicPr>
        <p:blipFill>
          <a:blip r:embed="rId5" cstate="print"/>
          <a:stretch>
            <a:fillRect/>
          </a:stretch>
        </p:blipFill>
        <p:spPr>
          <a:xfrm>
            <a:off x="2987824" y="3140968"/>
            <a:ext cx="3275856" cy="245689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8" name="TextBox 7"/>
          <p:cNvSpPr txBox="1"/>
          <p:nvPr/>
        </p:nvSpPr>
        <p:spPr>
          <a:xfrm>
            <a:off x="611560" y="0"/>
            <a:ext cx="2088232" cy="70788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Катя</a:t>
            </a:r>
            <a:endParaRPr lang="ru-RU"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TextBox 8"/>
          <p:cNvSpPr txBox="1"/>
          <p:nvPr/>
        </p:nvSpPr>
        <p:spPr>
          <a:xfrm>
            <a:off x="6300192" y="0"/>
            <a:ext cx="2843808" cy="70788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Варвара</a:t>
            </a:r>
            <a:endParaRPr lang="ru-RU"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TextBox 9"/>
          <p:cNvSpPr txBox="1"/>
          <p:nvPr/>
        </p:nvSpPr>
        <p:spPr>
          <a:xfrm>
            <a:off x="3203848" y="2060848"/>
            <a:ext cx="3024336" cy="70788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Злата</a:t>
            </a:r>
            <a:endParaRPr lang="ru-RU"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1" name="Рисунок 10" descr="рисов2.gif"/>
          <p:cNvPicPr>
            <a:picLocks noChangeAspect="1"/>
          </p:cNvPicPr>
          <p:nvPr/>
        </p:nvPicPr>
        <p:blipFill>
          <a:blip r:embed="rId6" cstate="print"/>
          <a:stretch>
            <a:fillRect/>
          </a:stretch>
        </p:blipFill>
        <p:spPr>
          <a:xfrm>
            <a:off x="755576" y="5496694"/>
            <a:ext cx="2420100" cy="136130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background.jpg"/>
          <p:cNvPicPr>
            <a:picLocks noChangeAspect="1"/>
          </p:cNvPicPr>
          <p:nvPr/>
        </p:nvPicPr>
        <p:blipFill>
          <a:blip r:embed="rId2" cstate="print"/>
          <a:stretch>
            <a:fillRect/>
          </a:stretch>
        </p:blipFill>
        <p:spPr>
          <a:xfrm>
            <a:off x="0" y="0"/>
            <a:ext cx="9144000" cy="6858000"/>
          </a:xfrm>
          <a:prstGeom prst="rect">
            <a:avLst/>
          </a:prstGeom>
        </p:spPr>
      </p:pic>
      <p:pic>
        <p:nvPicPr>
          <p:cNvPr id="5" name="Рисунок 4" descr="в16.jpg"/>
          <p:cNvPicPr>
            <a:picLocks noChangeAspect="1"/>
          </p:cNvPicPr>
          <p:nvPr/>
        </p:nvPicPr>
        <p:blipFill>
          <a:blip r:embed="rId3" cstate="print"/>
          <a:stretch>
            <a:fillRect/>
          </a:stretch>
        </p:blipFill>
        <p:spPr>
          <a:xfrm>
            <a:off x="5868144" y="404664"/>
            <a:ext cx="2571750" cy="3429000"/>
          </a:xfrm>
          <a:prstGeom prst="rect">
            <a:avLst/>
          </a:prstGeom>
          <a:scene3d>
            <a:camera prst="orthographicFront"/>
            <a:lightRig rig="threePt" dir="t"/>
          </a:scene3d>
          <a:sp3d>
            <a:bevelT/>
          </a:sp3d>
        </p:spPr>
      </p:pic>
      <p:sp>
        <p:nvSpPr>
          <p:cNvPr id="6" name="TextBox 5"/>
          <p:cNvSpPr txBox="1"/>
          <p:nvPr/>
        </p:nvSpPr>
        <p:spPr>
          <a:xfrm>
            <a:off x="5724128" y="4149080"/>
            <a:ext cx="2952328" cy="707886"/>
          </a:xfrm>
          <a:prstGeom prst="rect">
            <a:avLst/>
          </a:prstGeom>
          <a:noFill/>
        </p:spPr>
        <p:txBody>
          <a:bodyPr wrap="square" rtlCol="0">
            <a:spAutoFit/>
          </a:bodyPr>
          <a:lstStyle/>
          <a:p>
            <a:pPr algn="ctr"/>
            <a:r>
              <a:rPr lang="ru-RU" sz="4000" b="1" i="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Владик</a:t>
            </a:r>
            <a:endParaRPr lang="ru-RU" sz="4000" b="1" i="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pic>
        <p:nvPicPr>
          <p:cNvPr id="7" name="Рисунок 6" descr="рисов.gif"/>
          <p:cNvPicPr>
            <a:picLocks noChangeAspect="1"/>
          </p:cNvPicPr>
          <p:nvPr/>
        </p:nvPicPr>
        <p:blipFill>
          <a:blip r:embed="rId4" cstate="print"/>
          <a:stretch>
            <a:fillRect/>
          </a:stretch>
        </p:blipFill>
        <p:spPr>
          <a:xfrm>
            <a:off x="3203848" y="4149080"/>
            <a:ext cx="5278289" cy="3257600"/>
          </a:xfrm>
          <a:prstGeom prst="rect">
            <a:avLst/>
          </a:prstGeom>
          <a:effectLst>
            <a:glow rad="228600">
              <a:schemeClr val="accent5">
                <a:satMod val="175000"/>
                <a:alpha val="40000"/>
              </a:schemeClr>
            </a:glow>
          </a:effectLst>
        </p:spPr>
      </p:pic>
      <p:pic>
        <p:nvPicPr>
          <p:cNvPr id="8" name="Рисунок 7" descr="в21.jpg"/>
          <p:cNvPicPr>
            <a:picLocks noChangeAspect="1"/>
          </p:cNvPicPr>
          <p:nvPr/>
        </p:nvPicPr>
        <p:blipFill>
          <a:blip r:embed="rId5" cstate="print"/>
          <a:stretch>
            <a:fillRect/>
          </a:stretch>
        </p:blipFill>
        <p:spPr>
          <a:xfrm>
            <a:off x="539552" y="836712"/>
            <a:ext cx="3181065" cy="4250276"/>
          </a:xfrm>
          <a:prstGeom prst="rect">
            <a:avLst/>
          </a:prstGeom>
          <a:scene3d>
            <a:camera prst="orthographicFront"/>
            <a:lightRig rig="threePt" dir="t"/>
          </a:scene3d>
          <a:sp3d>
            <a:bevelT/>
          </a:sp3d>
        </p:spPr>
      </p:pic>
      <p:sp>
        <p:nvSpPr>
          <p:cNvPr id="9" name="TextBox 8"/>
          <p:cNvSpPr txBox="1"/>
          <p:nvPr/>
        </p:nvSpPr>
        <p:spPr>
          <a:xfrm>
            <a:off x="0" y="188640"/>
            <a:ext cx="4536504" cy="523220"/>
          </a:xfrm>
          <a:prstGeom prst="rect">
            <a:avLst/>
          </a:prstGeom>
          <a:noFill/>
        </p:spPr>
        <p:txBody>
          <a:bodyPr wrap="square" rtlCol="0">
            <a:spAutoFit/>
          </a:bodyPr>
          <a:lstStyle/>
          <a:p>
            <a:pPr algn="ctr"/>
            <a:r>
              <a:rPr lang="ru-RU"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Выставка детских работ</a:t>
            </a:r>
            <a:endPar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395536" y="188640"/>
            <a:ext cx="8424936" cy="132343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6350" stA="55000" endA="300" endPos="45500" dir="5400000" sy="-100000" algn="bl" rotWithShape="0"/>
                </a:effectLst>
              </a:rPr>
              <a:t>Экологическое воспитание дошкольника</a:t>
            </a:r>
            <a:endParaRPr lang="ru-RU"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6350" stA="55000" endA="300" endPos="45500" dir="5400000" sy="-100000" algn="bl" rotWithShape="0"/>
              </a:effectLst>
            </a:endParaRPr>
          </a:p>
        </p:txBody>
      </p:sp>
      <p:pic>
        <p:nvPicPr>
          <p:cNvPr id="6" name="Рисунок 5" descr="памятка1.jpg"/>
          <p:cNvPicPr>
            <a:picLocks noChangeAspect="1"/>
          </p:cNvPicPr>
          <p:nvPr/>
        </p:nvPicPr>
        <p:blipFill>
          <a:blip r:embed="rId3" cstate="print"/>
          <a:stretch>
            <a:fillRect/>
          </a:stretch>
        </p:blipFill>
        <p:spPr>
          <a:xfrm>
            <a:off x="0" y="1916832"/>
            <a:ext cx="5568618" cy="4176464"/>
          </a:xfrm>
          <a:prstGeom prst="rect">
            <a:avLst/>
          </a:prstGeom>
          <a:ln>
            <a:noFill/>
          </a:ln>
          <a:effectLst>
            <a:softEdge rad="112500"/>
          </a:effectLst>
          <a:scene3d>
            <a:camera prst="perspectiveContrastingRightFacing"/>
            <a:lightRig rig="threePt" dir="t"/>
          </a:scene3d>
          <a:sp3d>
            <a:bevelT prst="angle"/>
          </a:sp3d>
        </p:spPr>
      </p:pic>
      <p:sp>
        <p:nvSpPr>
          <p:cNvPr id="7" name="TextBox 6"/>
          <p:cNvSpPr txBox="1"/>
          <p:nvPr/>
        </p:nvSpPr>
        <p:spPr>
          <a:xfrm>
            <a:off x="4716016" y="2708920"/>
            <a:ext cx="4427984" cy="181588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Родители, пожалуйста</a:t>
            </a:r>
          </a:p>
          <a:p>
            <a:r>
              <a:rPr lang="ru-RU"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На папку посмотрите</a:t>
            </a:r>
          </a:p>
          <a:p>
            <a:r>
              <a:rPr lang="ru-RU"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И все про экологию </a:t>
            </a:r>
          </a:p>
          <a:p>
            <a:r>
              <a:rPr lang="ru-RU"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вы детям донесите.</a:t>
            </a:r>
            <a:endParaRPr lang="ru-RU"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background.jpg"/>
          <p:cNvPicPr>
            <a:picLocks noChangeAspect="1"/>
          </p:cNvPicPr>
          <p:nvPr/>
        </p:nvPicPr>
        <p:blipFill>
          <a:blip r:embed="rId2" cstate="print"/>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23528" y="260648"/>
            <a:ext cx="8568952" cy="132343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sp3d extrusionH="57150">
              <a:bevelT w="82550" h="38100" prst="coolSlant"/>
            </a:sp3d>
          </a:bodyPr>
          <a:lstStyle/>
          <a:p>
            <a:pPr algn="ctr"/>
            <a:r>
              <a:rPr lang="ru-RU" sz="4000" b="1" dirty="0" smtClean="0">
                <a:ln w="19050">
                  <a:solidFill>
                    <a:srgbClr val="00B050"/>
                  </a:solidFill>
                  <a:prstDash val="solid"/>
                </a:ln>
                <a:solidFill>
                  <a:schemeClr val="accent3"/>
                </a:solidFill>
                <a:effectLst>
                  <a:outerShdw blurRad="50000" dist="50800" dir="7500000" algn="tl">
                    <a:srgbClr val="000000">
                      <a:shade val="5000"/>
                      <a:alpha val="35000"/>
                    </a:srgbClr>
                  </a:outerShdw>
                  <a:reflection blurRad="6350" stA="55000" endA="300" endPos="45500" dir="5400000" sy="-100000" algn="bl" rotWithShape="0"/>
                </a:effectLst>
              </a:rPr>
              <a:t>Экологическое воспитание в семье</a:t>
            </a:r>
            <a:endParaRPr lang="ru-RU" sz="4000" b="1" dirty="0">
              <a:ln w="19050">
                <a:solidFill>
                  <a:srgbClr val="00B050"/>
                </a:solidFill>
                <a:prstDash val="solid"/>
              </a:ln>
              <a:solidFill>
                <a:schemeClr val="accent3"/>
              </a:solidFill>
              <a:effectLst>
                <a:outerShdw blurRad="50000" dist="50800" dir="7500000" algn="tl">
                  <a:srgbClr val="000000">
                    <a:shade val="5000"/>
                    <a:alpha val="35000"/>
                  </a:srgbClr>
                </a:outerShdw>
                <a:reflection blurRad="6350" stA="55000" endA="300" endPos="45500" dir="5400000" sy="-100000" algn="bl" rotWithShape="0"/>
              </a:effectLst>
            </a:endParaRPr>
          </a:p>
        </p:txBody>
      </p:sp>
      <p:pic>
        <p:nvPicPr>
          <p:cNvPr id="6" name="Рисунок 5" descr="памятка.jpg"/>
          <p:cNvPicPr>
            <a:picLocks noChangeAspect="1"/>
          </p:cNvPicPr>
          <p:nvPr/>
        </p:nvPicPr>
        <p:blipFill>
          <a:blip r:embed="rId3" cstate="print"/>
          <a:stretch>
            <a:fillRect/>
          </a:stretch>
        </p:blipFill>
        <p:spPr>
          <a:xfrm rot="659556">
            <a:off x="5552065" y="2030202"/>
            <a:ext cx="2625756" cy="3501008"/>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01600" prst="riblet"/>
          </a:sp3d>
        </p:spPr>
      </p:pic>
      <p:sp>
        <p:nvSpPr>
          <p:cNvPr id="7" name="TextBox 6"/>
          <p:cNvSpPr txBox="1"/>
          <p:nvPr/>
        </p:nvSpPr>
        <p:spPr>
          <a:xfrm>
            <a:off x="323528" y="1844824"/>
            <a:ext cx="4608512" cy="2677656"/>
          </a:xfrm>
          <a:prstGeom prst="rect">
            <a:avLst/>
          </a:prstGeom>
          <a:noFill/>
        </p:spPr>
        <p:txBody>
          <a:bodyPr wrap="square" rtlCol="0">
            <a:spAutoFit/>
          </a:bodyPr>
          <a:lstStyle/>
          <a:p>
            <a:r>
              <a:rPr lang="ru-RU" sz="2800" b="1" dirty="0" smtClean="0">
                <a:ln w="18000">
                  <a:solidFill>
                    <a:schemeClr val="accent2">
                      <a:satMod val="140000"/>
                    </a:schemeClr>
                  </a:solidFill>
                  <a:prstDash val="solid"/>
                  <a:miter lim="800000"/>
                </a:ln>
                <a:solidFill>
                  <a:schemeClr val="accent6">
                    <a:lumMod val="60000"/>
                    <a:lumOff val="40000"/>
                  </a:schemeClr>
                </a:solidFill>
                <a:effectLst>
                  <a:outerShdw blurRad="25500" dist="23000" dir="7020000" algn="tl">
                    <a:srgbClr val="000000">
                      <a:alpha val="50000"/>
                    </a:srgbClr>
                  </a:outerShdw>
                </a:effectLst>
              </a:rPr>
              <a:t>Мамы, папы не зевайте,</a:t>
            </a:r>
          </a:p>
          <a:p>
            <a:r>
              <a:rPr lang="ru-RU" sz="2800" b="1" dirty="0" smtClean="0">
                <a:ln w="18000">
                  <a:solidFill>
                    <a:schemeClr val="accent2">
                      <a:satMod val="140000"/>
                    </a:schemeClr>
                  </a:solidFill>
                  <a:prstDash val="solid"/>
                  <a:miter lim="800000"/>
                </a:ln>
                <a:solidFill>
                  <a:schemeClr val="accent6">
                    <a:lumMod val="60000"/>
                    <a:lumOff val="40000"/>
                  </a:schemeClr>
                </a:solidFill>
                <a:effectLst>
                  <a:outerShdw blurRad="25500" dist="23000" dir="7020000" algn="tl">
                    <a:srgbClr val="000000">
                      <a:alpha val="50000"/>
                    </a:srgbClr>
                  </a:outerShdw>
                </a:effectLst>
              </a:rPr>
              <a:t>Вы листайте и читайте.</a:t>
            </a:r>
          </a:p>
          <a:p>
            <a:r>
              <a:rPr lang="ru-RU" sz="2800" b="1" dirty="0" smtClean="0">
                <a:ln w="18000">
                  <a:solidFill>
                    <a:schemeClr val="accent2">
                      <a:satMod val="140000"/>
                    </a:schemeClr>
                  </a:solidFill>
                  <a:prstDash val="solid"/>
                  <a:miter lim="800000"/>
                </a:ln>
                <a:solidFill>
                  <a:schemeClr val="accent6">
                    <a:lumMod val="60000"/>
                    <a:lumOff val="40000"/>
                  </a:schemeClr>
                </a:solidFill>
                <a:effectLst>
                  <a:outerShdw blurRad="25500" dist="23000" dir="7020000" algn="tl">
                    <a:srgbClr val="000000">
                      <a:alpha val="50000"/>
                    </a:srgbClr>
                  </a:outerShdw>
                </a:effectLst>
              </a:rPr>
              <a:t>Научите малышей </a:t>
            </a:r>
          </a:p>
          <a:p>
            <a:r>
              <a:rPr lang="ru-RU" sz="2800" b="1" dirty="0" smtClean="0">
                <a:ln w="18000">
                  <a:solidFill>
                    <a:schemeClr val="accent2">
                      <a:satMod val="140000"/>
                    </a:schemeClr>
                  </a:solidFill>
                  <a:prstDash val="solid"/>
                  <a:miter lim="800000"/>
                </a:ln>
                <a:solidFill>
                  <a:schemeClr val="accent6">
                    <a:lumMod val="60000"/>
                    <a:lumOff val="40000"/>
                  </a:schemeClr>
                </a:solidFill>
                <a:effectLst>
                  <a:outerShdw blurRad="25500" dist="23000" dir="7020000" algn="tl">
                    <a:srgbClr val="000000">
                      <a:alpha val="50000"/>
                    </a:srgbClr>
                  </a:outerShdw>
                </a:effectLst>
              </a:rPr>
              <a:t>Вы беречь природу.</a:t>
            </a:r>
          </a:p>
          <a:p>
            <a:r>
              <a:rPr lang="ru-RU" sz="2800" b="1" dirty="0" smtClean="0">
                <a:ln w="18000">
                  <a:solidFill>
                    <a:schemeClr val="accent2">
                      <a:satMod val="140000"/>
                    </a:schemeClr>
                  </a:solidFill>
                  <a:prstDash val="solid"/>
                  <a:miter lim="800000"/>
                </a:ln>
                <a:solidFill>
                  <a:schemeClr val="accent6">
                    <a:lumMod val="60000"/>
                    <a:lumOff val="40000"/>
                  </a:schemeClr>
                </a:solidFill>
                <a:effectLst>
                  <a:outerShdw blurRad="25500" dist="23000" dir="7020000" algn="tl">
                    <a:srgbClr val="000000">
                      <a:alpha val="50000"/>
                    </a:srgbClr>
                  </a:outerShdw>
                </a:effectLst>
              </a:rPr>
              <a:t>Применяйте знания </a:t>
            </a:r>
          </a:p>
          <a:p>
            <a:r>
              <a:rPr lang="ru-RU" sz="2800" b="1" dirty="0" smtClean="0">
                <a:ln w="18000">
                  <a:solidFill>
                    <a:schemeClr val="accent2">
                      <a:satMod val="140000"/>
                    </a:schemeClr>
                  </a:solidFill>
                  <a:prstDash val="solid"/>
                  <a:miter lim="800000"/>
                </a:ln>
                <a:solidFill>
                  <a:schemeClr val="accent6">
                    <a:lumMod val="60000"/>
                    <a:lumOff val="40000"/>
                  </a:schemeClr>
                </a:solidFill>
                <a:effectLst>
                  <a:outerShdw blurRad="25500" dist="23000" dir="7020000" algn="tl">
                    <a:srgbClr val="000000">
                      <a:alpha val="50000"/>
                    </a:srgbClr>
                  </a:outerShdw>
                </a:effectLst>
              </a:rPr>
              <a:t>И в зной и в непогоду.</a:t>
            </a:r>
            <a:endParaRPr lang="ru-RU" sz="2800" b="1" dirty="0">
              <a:ln w="18000">
                <a:solidFill>
                  <a:schemeClr val="accent2">
                    <a:satMod val="140000"/>
                  </a:schemeClr>
                </a:solidFill>
                <a:prstDash val="solid"/>
                <a:miter lim="800000"/>
              </a:ln>
              <a:solidFill>
                <a:schemeClr val="accent6">
                  <a:lumMod val="60000"/>
                  <a:lumOff val="40000"/>
                </a:schemeClr>
              </a:solidFill>
              <a:effectLst>
                <a:outerShdw blurRad="25500" dist="23000" dir="7020000" algn="tl">
                  <a:srgbClr val="000000">
                    <a:alpha val="5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background.jpg"/>
          <p:cNvPicPr>
            <a:picLocks noChangeAspect="1"/>
          </p:cNvPicPr>
          <p:nvPr/>
        </p:nvPicPr>
        <p:blipFill>
          <a:blip r:embed="rId2" cstate="print"/>
          <a:stretch>
            <a:fillRect/>
          </a:stretch>
        </p:blipFill>
        <p:spPr>
          <a:xfrm>
            <a:off x="0" y="0"/>
            <a:ext cx="9144000" cy="6858000"/>
          </a:xfrm>
          <a:prstGeom prst="rect">
            <a:avLst/>
          </a:prstGeom>
        </p:spPr>
      </p:pic>
      <p:sp>
        <p:nvSpPr>
          <p:cNvPr id="2049" name="Rectangle 1"/>
          <p:cNvSpPr>
            <a:spLocks noChangeArrowheads="1"/>
          </p:cNvSpPr>
          <p:nvPr/>
        </p:nvSpPr>
        <p:spPr bwMode="auto">
          <a:xfrm>
            <a:off x="0" y="2492896"/>
            <a:ext cx="7668344"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54595F"/>
                </a:solidFill>
                <a:effectLst/>
                <a:latin typeface="Verdana" pitchFamily="34" charset="0"/>
                <a:ea typeface="Times New Roman" pitchFamily="18" charset="0"/>
                <a:cs typeface="Times New Roman" pitchFamily="18" charset="0"/>
              </a:rPr>
              <a:t>Участники: воспитатели, дети 2младшей группы, родители.</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54595F"/>
                </a:solidFill>
                <a:effectLst/>
                <a:latin typeface="Verdana" pitchFamily="34" charset="0"/>
                <a:ea typeface="Times New Roman" pitchFamily="18" charset="0"/>
                <a:cs typeface="Times New Roman" pitchFamily="18" charset="0"/>
              </a:rPr>
              <a:t>Масштаб: краткосрочный (с15 марта- 5 апреля).</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54595F"/>
                </a:solidFill>
                <a:effectLst/>
                <a:latin typeface="Verdana" pitchFamily="34" charset="0"/>
                <a:ea typeface="Times New Roman" pitchFamily="18" charset="0"/>
                <a:cs typeface="Times New Roman" pitchFamily="18" charset="0"/>
              </a:rPr>
              <a:t>Тип проекта - экологический, творческий, развивающий.</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0" y="0"/>
            <a:ext cx="9073008" cy="2585323"/>
          </a:xfrm>
          <a:prstGeom prst="rect">
            <a:avLst/>
          </a:prstGeom>
          <a:noFill/>
        </p:spPr>
        <p:txBody>
          <a:bodyPr wrap="square" lIns="91440" tIns="45720" rIns="91440" bIns="45720">
            <a:spAutoFit/>
          </a:bodyPr>
          <a:lstStyle/>
          <a:p>
            <a:r>
              <a:rPr kumimoji="0" lang="ru-RU" sz="5400" b="1" i="0" u="none" strike="noStrike" cap="none" spc="0" normalizeH="0" baseline="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Verdana" pitchFamily="34" charset="0"/>
                <a:ea typeface="Times New Roman" pitchFamily="18" charset="0"/>
                <a:cs typeface="Times New Roman" pitchFamily="18" charset="0"/>
              </a:rPr>
              <a:t>Проект </a:t>
            </a:r>
            <a:r>
              <a:rPr kumimoji="0" lang="ru-RU" sz="5400" b="1" i="0" u="none" strike="noStrike" cap="none" spc="0" normalizeH="0" baseline="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Calibri"/>
                <a:ea typeface="Times New Roman" pitchFamily="18" charset="0"/>
                <a:cs typeface="Times New Roman" pitchFamily="18" charset="0"/>
              </a:rPr>
              <a:t>«</a:t>
            </a:r>
            <a:r>
              <a:rPr kumimoji="0" lang="ru-RU" sz="5400" b="1" i="0" u="none" strike="noStrike" cap="none" spc="0" normalizeH="0" baseline="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Verdana" pitchFamily="34" charset="0"/>
                <a:ea typeface="Times New Roman" pitchFamily="18" charset="0"/>
                <a:cs typeface="Times New Roman" pitchFamily="18" charset="0"/>
              </a:rPr>
              <a:t>Мы природу бережем </a:t>
            </a:r>
            <a:r>
              <a:rPr kumimoji="0" lang="ru-RU" sz="5400" b="1" i="0" u="none" strike="noStrike" cap="none" spc="0" normalizeH="0" baseline="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Calibri"/>
                <a:ea typeface="Times New Roman" pitchFamily="18" charset="0"/>
                <a:cs typeface="Times New Roman" pitchFamily="18" charset="0"/>
              </a:rPr>
              <a:t>— это</a:t>
            </a:r>
            <a:r>
              <a:rPr kumimoji="0" lang="ru-RU" sz="5400" b="1" i="0" u="none" strike="noStrike" cap="none" spc="0" normalizeH="0" baseline="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Verdana" pitchFamily="34" charset="0"/>
                <a:ea typeface="Times New Roman" pitchFamily="18" charset="0"/>
                <a:cs typeface="Times New Roman" pitchFamily="18" charset="0"/>
              </a:rPr>
              <a:t> наш красивый  дом</a:t>
            </a:r>
            <a:r>
              <a:rPr kumimoji="0" lang="ru-RU" sz="5400" b="1" i="0" u="none" strike="noStrike" cap="none" spc="0" normalizeH="0" baseline="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Calibri"/>
                <a:ea typeface="Times New Roman" pitchFamily="18" charset="0"/>
                <a:cs typeface="Times New Roman" pitchFamily="18" charset="0"/>
              </a:rPr>
              <a:t>»</a:t>
            </a:r>
            <a:endParaRPr lang="ru-RU"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7" name="Рисунок 6" descr="Мерцающие-открытки-с-бабочками-Открытки-с-красивыми-бабочками-скачать-бесплатно-18566.gif"/>
          <p:cNvPicPr>
            <a:picLocks noChangeAspect="1"/>
          </p:cNvPicPr>
          <p:nvPr/>
        </p:nvPicPr>
        <p:blipFill>
          <a:blip r:embed="rId3" cstate="print"/>
          <a:stretch>
            <a:fillRect/>
          </a:stretch>
        </p:blipFill>
        <p:spPr>
          <a:xfrm>
            <a:off x="3131840" y="2177480"/>
            <a:ext cx="5472608" cy="46805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2049"/>
                                        </p:tgtEl>
                                        <p:attrNameLst>
                                          <p:attrName>style.visibility</p:attrName>
                                        </p:attrNameLst>
                                      </p:cBhvr>
                                      <p:to>
                                        <p:strVal val="visible"/>
                                      </p:to>
                                    </p:set>
                                    <p:animEffect transition="in" filter="box(in)">
                                      <p:cBhvr>
                                        <p:cTn id="11" dur="5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899592" y="476672"/>
            <a:ext cx="7128792" cy="369332"/>
          </a:xfrm>
          <a:prstGeom prst="rect">
            <a:avLst/>
          </a:prstGeom>
          <a:noFill/>
        </p:spPr>
        <p:txBody>
          <a:bodyPr wrap="square" rtlCol="0">
            <a:spAutoFit/>
          </a:bodyPr>
          <a:lstStyle/>
          <a:p>
            <a:endParaRPr lang="ru-RU" dirty="0"/>
          </a:p>
        </p:txBody>
      </p:sp>
      <p:sp>
        <p:nvSpPr>
          <p:cNvPr id="6" name="TextBox 5"/>
          <p:cNvSpPr txBox="1"/>
          <p:nvPr/>
        </p:nvSpPr>
        <p:spPr>
          <a:xfrm>
            <a:off x="179512" y="260648"/>
            <a:ext cx="878497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3600" b="1" dirty="0" smtClean="0">
                <a:ln/>
                <a:solidFill>
                  <a:schemeClr val="accent3"/>
                </a:solidFill>
                <a:effectLst>
                  <a:outerShdw blurRad="50800" dist="38100" dir="8100000" algn="tr" rotWithShape="0">
                    <a:prstClr val="black">
                      <a:alpha val="40000"/>
                    </a:prstClr>
                  </a:outerShdw>
                </a:effectLst>
              </a:rPr>
              <a:t>«Путешествие на лесную поляну»</a:t>
            </a:r>
            <a:endParaRPr lang="ru-RU" sz="3600" b="1" dirty="0">
              <a:ln/>
              <a:solidFill>
                <a:schemeClr val="accent3"/>
              </a:solidFill>
              <a:effectLst>
                <a:outerShdw blurRad="50800" dist="38100" dir="8100000" algn="tr" rotWithShape="0">
                  <a:prstClr val="black">
                    <a:alpha val="40000"/>
                  </a:prstClr>
                </a:outerShdw>
              </a:effectLst>
            </a:endParaRPr>
          </a:p>
        </p:txBody>
      </p:sp>
      <p:sp>
        <p:nvSpPr>
          <p:cNvPr id="7" name="TextBox 6"/>
          <p:cNvSpPr txBox="1"/>
          <p:nvPr/>
        </p:nvSpPr>
        <p:spPr>
          <a:xfrm>
            <a:off x="683568" y="5949280"/>
            <a:ext cx="7560840" cy="738664"/>
          </a:xfrm>
          <a:prstGeom prst="rect">
            <a:avLst/>
          </a:prstGeom>
          <a:noFill/>
        </p:spPr>
        <p:txBody>
          <a:bodyPr wrap="square" rtlCol="0">
            <a:spAutoFit/>
          </a:bodyPr>
          <a:lstStyle/>
          <a:p>
            <a:r>
              <a:rPr lang="ru-RU" sz="1400"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Во время занятия «Путешествие на лесную поляну» дети учились помогать животным, а так же изучали правила поведения в лесу. Благодаря этому, мы прививаем детям любовь и заботу к окружающему их миру.</a:t>
            </a:r>
            <a:endParaRPr lang="ru-RU" sz="14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8" name="Рисунок 7"/>
          <p:cNvPicPr/>
          <p:nvPr/>
        </p:nvPicPr>
        <p:blipFill>
          <a:blip r:embed="rId3" cstate="print"/>
          <a:srcRect/>
          <a:stretch>
            <a:fillRect/>
          </a:stretch>
        </p:blipFill>
        <p:spPr bwMode="auto">
          <a:xfrm rot="21301158">
            <a:off x="332004" y="1345471"/>
            <a:ext cx="3513204" cy="2006817"/>
          </a:xfrm>
          <a:prstGeom prst="rect">
            <a:avLst/>
          </a:prstGeom>
          <a:noFill/>
          <a:ln w="9525">
            <a:noFill/>
            <a:miter lim="800000"/>
            <a:headEnd/>
            <a:tailEnd/>
          </a:ln>
        </p:spPr>
      </p:pic>
      <p:pic>
        <p:nvPicPr>
          <p:cNvPr id="11" name="Рисунок 10"/>
          <p:cNvPicPr/>
          <p:nvPr/>
        </p:nvPicPr>
        <p:blipFill>
          <a:blip r:embed="rId4" cstate="print"/>
          <a:srcRect/>
          <a:stretch>
            <a:fillRect/>
          </a:stretch>
        </p:blipFill>
        <p:spPr bwMode="auto">
          <a:xfrm rot="501290">
            <a:off x="5483635" y="1280983"/>
            <a:ext cx="3279351" cy="1885001"/>
          </a:xfrm>
          <a:prstGeom prst="rect">
            <a:avLst/>
          </a:prstGeom>
          <a:noFill/>
          <a:ln w="9525">
            <a:noFill/>
            <a:miter lim="800000"/>
            <a:headEnd/>
            <a:tailEnd/>
          </a:ln>
        </p:spPr>
      </p:pic>
      <p:pic>
        <p:nvPicPr>
          <p:cNvPr id="12" name="Рисунок 11"/>
          <p:cNvPicPr/>
          <p:nvPr/>
        </p:nvPicPr>
        <p:blipFill>
          <a:blip r:embed="rId5" cstate="print"/>
          <a:srcRect/>
          <a:stretch>
            <a:fillRect/>
          </a:stretch>
        </p:blipFill>
        <p:spPr bwMode="auto">
          <a:xfrm>
            <a:off x="2843808" y="3645024"/>
            <a:ext cx="3690292" cy="2232248"/>
          </a:xfrm>
          <a:prstGeom prst="rect">
            <a:avLst/>
          </a:prstGeom>
          <a:noFill/>
          <a:ln w="9525">
            <a:noFill/>
            <a:miter lim="800000"/>
            <a:headEnd/>
            <a:tailEnd/>
          </a:ln>
        </p:spPr>
      </p:pic>
      <p:sp>
        <p:nvSpPr>
          <p:cNvPr id="13" name="TextBox 12"/>
          <p:cNvSpPr txBox="1"/>
          <p:nvPr/>
        </p:nvSpPr>
        <p:spPr>
          <a:xfrm rot="21275139">
            <a:off x="624517" y="1002393"/>
            <a:ext cx="2002938" cy="369332"/>
          </a:xfrm>
          <a:prstGeom prst="rect">
            <a:avLst/>
          </a:prstGeom>
          <a:noFill/>
        </p:spPr>
        <p:txBody>
          <a:bodyPr wrap="square" rtlCol="0">
            <a:spAutoFit/>
          </a:bodyPr>
          <a:lstStyle/>
          <a:p>
            <a:r>
              <a:rPr lang="ru-RU" b="1" i="1" dirty="0" smtClean="0">
                <a:solidFill>
                  <a:srgbClr val="7030A0"/>
                </a:solidFill>
              </a:rPr>
              <a:t>Помощь зайцу</a:t>
            </a:r>
            <a:endParaRPr lang="ru-RU" b="1" i="1" dirty="0">
              <a:solidFill>
                <a:srgbClr val="7030A0"/>
              </a:solidFill>
            </a:endParaRPr>
          </a:p>
        </p:txBody>
      </p:sp>
      <p:sp>
        <p:nvSpPr>
          <p:cNvPr id="14" name="TextBox 13"/>
          <p:cNvSpPr txBox="1"/>
          <p:nvPr/>
        </p:nvSpPr>
        <p:spPr>
          <a:xfrm rot="510981">
            <a:off x="6676464" y="983969"/>
            <a:ext cx="2016224" cy="369332"/>
          </a:xfrm>
          <a:prstGeom prst="rect">
            <a:avLst/>
          </a:prstGeom>
          <a:noFill/>
        </p:spPr>
        <p:txBody>
          <a:bodyPr wrap="square" rtlCol="0">
            <a:spAutoFit/>
          </a:bodyPr>
          <a:lstStyle/>
          <a:p>
            <a:r>
              <a:rPr lang="ru-RU" b="1" i="1" dirty="0" smtClean="0">
                <a:solidFill>
                  <a:srgbClr val="7030A0"/>
                </a:solidFill>
              </a:rPr>
              <a:t>Помощь белке</a:t>
            </a:r>
            <a:endParaRPr lang="ru-RU" b="1" i="1" dirty="0">
              <a:solidFill>
                <a:srgbClr val="7030A0"/>
              </a:solidFill>
            </a:endParaRPr>
          </a:p>
        </p:txBody>
      </p:sp>
      <p:sp>
        <p:nvSpPr>
          <p:cNvPr id="15" name="TextBox 14"/>
          <p:cNvSpPr txBox="1"/>
          <p:nvPr/>
        </p:nvSpPr>
        <p:spPr>
          <a:xfrm>
            <a:off x="3563888" y="3284984"/>
            <a:ext cx="2448272" cy="369332"/>
          </a:xfrm>
          <a:prstGeom prst="rect">
            <a:avLst/>
          </a:prstGeom>
          <a:noFill/>
        </p:spPr>
        <p:txBody>
          <a:bodyPr wrap="square" rtlCol="0">
            <a:spAutoFit/>
          </a:bodyPr>
          <a:lstStyle/>
          <a:p>
            <a:r>
              <a:rPr lang="ru-RU" b="1" i="1" dirty="0" smtClean="0">
                <a:solidFill>
                  <a:srgbClr val="7030A0"/>
                </a:solidFill>
              </a:rPr>
              <a:t>Помощь медведю</a:t>
            </a:r>
            <a:endParaRPr lang="ru-RU" b="1" i="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он итога.gif"/>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251520" y="188640"/>
            <a:ext cx="8712968" cy="6669360"/>
          </a:xfrm>
          <a:prstGeom prst="rect">
            <a:avLst/>
          </a:prstGeom>
          <a:noFill/>
        </p:spPr>
        <p:txBody>
          <a:bodyPr wrap="square" rtlCol="0">
            <a:spAutoFit/>
          </a:bodyPr>
          <a:lstStyle/>
          <a:p>
            <a:r>
              <a:rPr lang="ru-RU" sz="2400" b="1" i="1" dirty="0" smtClean="0">
                <a:solidFill>
                  <a:srgbClr val="002060"/>
                </a:solidFill>
              </a:rPr>
              <a:t>Уважаемые коллеги и родители! Обращайте внимание</a:t>
            </a:r>
            <a:r>
              <a:rPr lang="en-US" sz="2400" b="1" i="1" dirty="0" smtClean="0">
                <a:solidFill>
                  <a:srgbClr val="002060"/>
                </a:solidFill>
              </a:rPr>
              <a:t> </a:t>
            </a:r>
            <a:r>
              <a:rPr lang="ru-RU" sz="2400" b="1" i="1" dirty="0" smtClean="0">
                <a:solidFill>
                  <a:srgbClr val="002060"/>
                </a:solidFill>
              </a:rPr>
              <a:t>детей</a:t>
            </a:r>
            <a:r>
              <a:rPr lang="en-US" sz="2400" b="1" i="1" dirty="0" smtClean="0">
                <a:solidFill>
                  <a:srgbClr val="002060"/>
                </a:solidFill>
              </a:rPr>
              <a:t> </a:t>
            </a:r>
            <a:r>
              <a:rPr lang="ru-RU" sz="2400" b="1" i="1" dirty="0" smtClean="0">
                <a:solidFill>
                  <a:srgbClr val="002060"/>
                </a:solidFill>
              </a:rPr>
              <a:t>на красоту окружающей</a:t>
            </a:r>
            <a:r>
              <a:rPr lang="en-US" sz="2400" b="1" i="1" dirty="0" smtClean="0">
                <a:solidFill>
                  <a:srgbClr val="002060"/>
                </a:solidFill>
              </a:rPr>
              <a:t> </a:t>
            </a:r>
            <a:r>
              <a:rPr lang="ru-RU" sz="2400" b="1" i="1" dirty="0" smtClean="0">
                <a:solidFill>
                  <a:srgbClr val="002060"/>
                </a:solidFill>
              </a:rPr>
              <a:t>природы, на</a:t>
            </a:r>
            <a:r>
              <a:rPr lang="en-US" sz="2400" b="1" i="1" dirty="0" smtClean="0">
                <a:solidFill>
                  <a:srgbClr val="002060"/>
                </a:solidFill>
              </a:rPr>
              <a:t> </a:t>
            </a:r>
            <a:r>
              <a:rPr lang="ru-RU" sz="2400" b="1" i="1" dirty="0" smtClean="0">
                <a:solidFill>
                  <a:srgbClr val="002060"/>
                </a:solidFill>
              </a:rPr>
              <a:t>бережное отношение к ней, особенно расширяется кругозор ваших</a:t>
            </a:r>
            <a:r>
              <a:rPr lang="en-US" sz="2400" b="1" i="1" dirty="0" smtClean="0">
                <a:solidFill>
                  <a:srgbClr val="002060"/>
                </a:solidFill>
              </a:rPr>
              <a:t> </a:t>
            </a:r>
            <a:r>
              <a:rPr lang="ru-RU" sz="2400" b="1" i="1" dirty="0" smtClean="0">
                <a:solidFill>
                  <a:srgbClr val="002060"/>
                </a:solidFill>
              </a:rPr>
              <a:t>детей во время наблюдений. Достаточно посмотреть вокруг, когда</a:t>
            </a:r>
            <a:r>
              <a:rPr lang="en-US" sz="2400" b="1" i="1" dirty="0" smtClean="0">
                <a:solidFill>
                  <a:srgbClr val="002060"/>
                </a:solidFill>
              </a:rPr>
              <a:t> </a:t>
            </a:r>
            <a:r>
              <a:rPr lang="ru-RU" sz="2400" b="1" i="1" dirty="0" smtClean="0">
                <a:solidFill>
                  <a:srgbClr val="002060"/>
                </a:solidFill>
              </a:rPr>
              <a:t>идете</a:t>
            </a:r>
            <a:r>
              <a:rPr lang="en-US" sz="2400" b="1" i="1" dirty="0" smtClean="0">
                <a:solidFill>
                  <a:srgbClr val="002060"/>
                </a:solidFill>
              </a:rPr>
              <a:t> </a:t>
            </a:r>
            <a:r>
              <a:rPr lang="ru-RU" sz="2400" b="1" i="1" dirty="0" smtClean="0">
                <a:solidFill>
                  <a:srgbClr val="002060"/>
                </a:solidFill>
              </a:rPr>
              <a:t>в детский сад или обратно. Всегда можно увидеть интересное: как солнышко встает, как блестят капельки росы на траве, как сверкает иней на деревьях. Ведь как чутка душа ребенка! Как быстро он воспринимает добро! Сломал ветку ребенок, скажите ему, что она живая, и он в другой раз едва ли так же бездушно сломает ее. Поэтому именно от нас взрослых, зависит, какими будут наши дети. Естественно, мы воспитатели хотим, чтобы ребята</a:t>
            </a:r>
            <a:r>
              <a:rPr lang="en-US" sz="2400" b="1" i="1" dirty="0" smtClean="0">
                <a:solidFill>
                  <a:srgbClr val="002060"/>
                </a:solidFill>
              </a:rPr>
              <a:t> </a:t>
            </a:r>
            <a:r>
              <a:rPr lang="ru-RU" sz="2400" b="1" i="1" dirty="0" smtClean="0">
                <a:solidFill>
                  <a:srgbClr val="002060"/>
                </a:solidFill>
              </a:rPr>
              <a:t>любили природу, понимали ее и</a:t>
            </a:r>
            <a:r>
              <a:rPr lang="en-US" sz="2400" b="1" i="1" dirty="0" smtClean="0">
                <a:solidFill>
                  <a:srgbClr val="002060"/>
                </a:solidFill>
              </a:rPr>
              <a:t> </a:t>
            </a:r>
            <a:r>
              <a:rPr lang="ru-RU" sz="2400" b="1" i="1" dirty="0" smtClean="0">
                <a:solidFill>
                  <a:srgbClr val="002060"/>
                </a:solidFill>
              </a:rPr>
              <a:t>берегли. Но мало хотеть, этого надо добиваться всем нам взрослым совместными усилиями.</a:t>
            </a:r>
          </a:p>
          <a:p>
            <a:endParaRPr lang="ru-RU" dirty="0"/>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он итога.gif"/>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0" y="4869160"/>
            <a:ext cx="9144000" cy="923330"/>
          </a:xfrm>
          <a:prstGeom prst="rect">
            <a:avLst/>
          </a:prstGeom>
          <a:noFill/>
        </p:spPr>
        <p:txBody>
          <a:bodyPr wrap="square" rtlCol="0">
            <a:spAutoFit/>
          </a:bodyPr>
          <a:lstStyle/>
          <a:p>
            <a:pPr algn="ctr"/>
            <a:r>
              <a:rPr lang="ru-RU"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Благодарим за внимание</a:t>
            </a:r>
            <a:endParaRPr lang="ru-RU"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6" name="Рисунок 5" descr="берегем природу2.gif"/>
          <p:cNvPicPr>
            <a:picLocks noChangeAspect="1"/>
          </p:cNvPicPr>
          <p:nvPr/>
        </p:nvPicPr>
        <p:blipFill>
          <a:blip r:embed="rId3" cstate="print"/>
          <a:stretch>
            <a:fillRect/>
          </a:stretch>
        </p:blipFill>
        <p:spPr>
          <a:xfrm>
            <a:off x="2190750" y="1476375"/>
            <a:ext cx="4762500" cy="390525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background.jpg"/>
          <p:cNvPicPr>
            <a:picLocks noChangeAspect="1"/>
          </p:cNvPicPr>
          <p:nvPr/>
        </p:nvPicPr>
        <p:blipFill>
          <a:blip r:embed="rId2" cstate="print"/>
          <a:stretch>
            <a:fillRect/>
          </a:stretch>
        </p:blipFill>
        <p:spPr>
          <a:xfrm>
            <a:off x="0" y="0"/>
            <a:ext cx="9144000" cy="6858000"/>
          </a:xfrm>
          <a:prstGeom prst="rect">
            <a:avLst/>
          </a:prstGeom>
        </p:spPr>
      </p:pic>
      <p:sp>
        <p:nvSpPr>
          <p:cNvPr id="7" name="TextBox 6"/>
          <p:cNvSpPr txBox="1"/>
          <p:nvPr/>
        </p:nvSpPr>
        <p:spPr>
          <a:xfrm>
            <a:off x="179512" y="1196752"/>
            <a:ext cx="8352928" cy="5078313"/>
          </a:xfrm>
          <a:prstGeom prst="rect">
            <a:avLst/>
          </a:prstGeom>
          <a:noFill/>
        </p:spPr>
        <p:txBody>
          <a:bodyPr wrap="square" rtlCol="0">
            <a:spAutoFit/>
          </a:bodyPr>
          <a:lstStyle/>
          <a:p>
            <a:r>
              <a:rPr lang="ru-RU" dirty="0" smtClean="0">
                <a:solidFill>
                  <a:schemeClr val="tx1">
                    <a:lumMod val="95000"/>
                    <a:lumOff val="5000"/>
                  </a:schemeClr>
                </a:solidFill>
                <a:latin typeface="Arial" pitchFamily="34" charset="0"/>
                <a:cs typeface="Arial" pitchFamily="34" charset="0"/>
              </a:rPr>
              <a:t>Умение жить в согласии с природой, с окружающей средой ,следует начинать воспитывать у детей с раннего детства. И наша задача состоит в том, чтобы помочь детям увидеть красоту природы, научиться ценить ее. </a:t>
            </a:r>
          </a:p>
          <a:p>
            <a:r>
              <a:rPr lang="ru-RU" dirty="0" smtClean="0">
                <a:solidFill>
                  <a:schemeClr val="tx1">
                    <a:lumMod val="95000"/>
                    <a:lumOff val="5000"/>
                  </a:schemeClr>
                </a:solidFill>
                <a:latin typeface="Arial" pitchFamily="34" charset="0"/>
                <a:cs typeface="Arial" pitchFamily="34" charset="0"/>
              </a:rPr>
              <a:t>Заложить любовь к Родине, к родному краю, к родной природе, к людям можно только в младшем возрасте. Именно поэтому важно своевременно развивать экологическое сознание маленькой личности. </a:t>
            </a:r>
          </a:p>
          <a:p>
            <a:r>
              <a:rPr lang="ru-RU" dirty="0" smtClean="0">
                <a:solidFill>
                  <a:schemeClr val="tx1">
                    <a:lumMod val="95000"/>
                    <a:lumOff val="5000"/>
                  </a:schemeClr>
                </a:solidFill>
                <a:latin typeface="Arial" pitchFamily="34" charset="0"/>
                <a:cs typeface="Arial" pitchFamily="34" charset="0"/>
              </a:rPr>
              <a:t>Большинство современных детей редко общается с природой, проводя время за планшетами и телевизором. </a:t>
            </a:r>
          </a:p>
          <a:p>
            <a:r>
              <a:rPr lang="ru-RU" dirty="0" smtClean="0">
                <a:solidFill>
                  <a:schemeClr val="tx1">
                    <a:lumMod val="95000"/>
                    <a:lumOff val="5000"/>
                  </a:schemeClr>
                </a:solidFill>
                <a:latin typeface="Arial" pitchFamily="34" charset="0"/>
                <a:cs typeface="Arial" pitchFamily="34" charset="0"/>
              </a:rPr>
              <a:t>Огромную роль в экологическом образовании детей дошкольного возраста играет практическая, исследовательская деятельность в природных условиях. Ведь в процессе детского исследования ребенок получает конкретные познавательные навыки: учится наблюдать, рассуждать, планировать работу, учится прогнозировать результат, экспериментировать, сравнивать, анализировать, делать выводы и обобщения, развивает познавательные способности. Поэтому детям предоставляется дополнительная возможность приобщиться к исследовательской работе как к ведущему способу познания окружающего мира.</a:t>
            </a:r>
          </a:p>
          <a:p>
            <a:endParaRPr lang="ru-RU" dirty="0">
              <a:latin typeface="Arial" pitchFamily="34" charset="0"/>
              <a:cs typeface="Arial" pitchFamily="34" charset="0"/>
            </a:endParaRPr>
          </a:p>
        </p:txBody>
      </p:sp>
      <p:sp>
        <p:nvSpPr>
          <p:cNvPr id="8" name="Прямоугольник 7"/>
          <p:cNvSpPr/>
          <p:nvPr/>
        </p:nvSpPr>
        <p:spPr>
          <a:xfrm>
            <a:off x="1403648" y="0"/>
            <a:ext cx="571823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Актуальность:</a:t>
            </a:r>
            <a:endParaRPr lang="ru-RU"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539552" y="764704"/>
            <a:ext cx="7344816" cy="1754326"/>
          </a:xfrm>
          <a:prstGeom prst="rect">
            <a:avLst/>
          </a:prstGeom>
          <a:noFill/>
        </p:spPr>
        <p:txBody>
          <a:bodyPr wrap="square" rtlCol="0">
            <a:spAutoFit/>
          </a:bodyPr>
          <a:lstStyle/>
          <a:p>
            <a:pPr fontAlgn="base"/>
            <a:r>
              <a:rPr lang="ru-RU" dirty="0" smtClean="0"/>
              <a:t>1 этап- Создание плана проекта</a:t>
            </a:r>
          </a:p>
          <a:p>
            <a:pPr fontAlgn="base"/>
            <a:r>
              <a:rPr lang="ru-RU" dirty="0" smtClean="0"/>
              <a:t>              Подборка материала для реализации проекта</a:t>
            </a:r>
          </a:p>
          <a:p>
            <a:pPr fontAlgn="base"/>
            <a:r>
              <a:rPr lang="ru-RU" dirty="0" smtClean="0"/>
              <a:t>              Написание сценария к итоговому проведению НОД</a:t>
            </a:r>
          </a:p>
          <a:p>
            <a:pPr fontAlgn="base"/>
            <a:r>
              <a:rPr lang="ru-RU" dirty="0" smtClean="0"/>
              <a:t> 2 этап – Реализация проекта.</a:t>
            </a:r>
          </a:p>
          <a:p>
            <a:pPr fontAlgn="base"/>
            <a:r>
              <a:rPr lang="ru-RU" dirty="0" smtClean="0"/>
              <a:t>3 этап – Защита проекта</a:t>
            </a:r>
          </a:p>
          <a:p>
            <a:endParaRPr lang="ru-RU" dirty="0"/>
          </a:p>
        </p:txBody>
      </p:sp>
      <p:sp>
        <p:nvSpPr>
          <p:cNvPr id="6" name="TextBox 5"/>
          <p:cNvSpPr txBox="1"/>
          <p:nvPr/>
        </p:nvSpPr>
        <p:spPr>
          <a:xfrm>
            <a:off x="539552" y="0"/>
            <a:ext cx="7560840" cy="1046440"/>
          </a:xfrm>
          <a:prstGeom prst="rect">
            <a:avLst/>
          </a:prstGeom>
          <a:noFill/>
        </p:spPr>
        <p:txBody>
          <a:bodyPr wrap="square" rtlCol="0">
            <a:spAutoFit/>
          </a:bodyPr>
          <a:lstStyle/>
          <a:p>
            <a:pPr algn="ct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Этапы проекта:</a:t>
            </a:r>
          </a:p>
          <a:p>
            <a:endParaRPr lang="ru-RU" dirty="0"/>
          </a:p>
        </p:txBody>
      </p:sp>
      <p:sp>
        <p:nvSpPr>
          <p:cNvPr id="7" name="TextBox 6"/>
          <p:cNvSpPr txBox="1"/>
          <p:nvPr/>
        </p:nvSpPr>
        <p:spPr>
          <a:xfrm>
            <a:off x="467544" y="3284984"/>
            <a:ext cx="7560840" cy="923330"/>
          </a:xfrm>
          <a:prstGeom prst="rect">
            <a:avLst/>
          </a:prstGeom>
          <a:noFill/>
        </p:spPr>
        <p:txBody>
          <a:bodyPr wrap="square" rtlCol="0">
            <a:spAutoFit/>
          </a:bodyPr>
          <a:lstStyle/>
          <a:p>
            <a:r>
              <a:rPr lang="ru-RU" dirty="0" smtClean="0"/>
              <a:t>Воспитание любви к родной природе; гуманного, бережного отношения к ней и заботливого, чуткого ко всему живому.</a:t>
            </a:r>
          </a:p>
          <a:p>
            <a:endParaRPr lang="ru-RU" dirty="0"/>
          </a:p>
        </p:txBody>
      </p:sp>
      <p:sp>
        <p:nvSpPr>
          <p:cNvPr id="9" name="TextBox 8"/>
          <p:cNvSpPr txBox="1"/>
          <p:nvPr/>
        </p:nvSpPr>
        <p:spPr>
          <a:xfrm>
            <a:off x="3203848" y="2276872"/>
            <a:ext cx="1720343" cy="769441"/>
          </a:xfrm>
          <a:prstGeom prst="rect">
            <a:avLst/>
          </a:prstGeom>
          <a:noFill/>
        </p:spPr>
        <p:txBody>
          <a:bodyPr wrap="none" rtlCol="0">
            <a:spAutoFit/>
          </a:bodyPr>
          <a:lstStyle/>
          <a:p>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Цель:</a:t>
            </a:r>
            <a:endParaRPr lang="ru-RU" sz="4400" dirty="0"/>
          </a:p>
        </p:txBody>
      </p:sp>
      <p:pic>
        <p:nvPicPr>
          <p:cNvPr id="10" name="Рисунок 9" descr="u_8812f32dd50495861746c09393c521fe_800.gif"/>
          <p:cNvPicPr>
            <a:picLocks noChangeAspect="1"/>
          </p:cNvPicPr>
          <p:nvPr/>
        </p:nvPicPr>
        <p:blipFill>
          <a:blip r:embed="rId3" cstate="print"/>
          <a:stretch>
            <a:fillRect/>
          </a:stretch>
        </p:blipFill>
        <p:spPr>
          <a:xfrm>
            <a:off x="0" y="4221088"/>
            <a:ext cx="4634880" cy="28529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1000"/>
                                        <p:tgtEl>
                                          <p:spTgt spid="6"/>
                                        </p:tgtEl>
                                      </p:cBhvr>
                                    </p:animEffect>
                                  </p:childTnLst>
                                </p:cTn>
                              </p:par>
                            </p:childTnLst>
                          </p:cTn>
                        </p:par>
                        <p:par>
                          <p:cTn id="8" fill="hold">
                            <p:stCondLst>
                              <p:cond delay="1000"/>
                            </p:stCondLst>
                            <p:childTnLst>
                              <p:par>
                                <p:cTn id="9" presetID="8"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amond(in)">
                                      <p:cBhvr>
                                        <p:cTn id="11" dur="2000"/>
                                        <p:tgtEl>
                                          <p:spTgt spid="5"/>
                                        </p:tgtEl>
                                      </p:cBhvr>
                                    </p:animEffect>
                                  </p:childTnLst>
                                </p:cTn>
                              </p:par>
                            </p:childTnLst>
                          </p:cTn>
                        </p:par>
                        <p:par>
                          <p:cTn id="12" fill="hold">
                            <p:stCondLst>
                              <p:cond delay="3000"/>
                            </p:stCondLst>
                            <p:childTnLst>
                              <p:par>
                                <p:cTn id="13" presetID="8" presetClass="entr" presetSubtype="16" fill="hold" grpId="1"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amond(in)">
                                      <p:cBhvr>
                                        <p:cTn id="15" dur="2000"/>
                                        <p:tgtEl>
                                          <p:spTgt spid="9"/>
                                        </p:tgtEl>
                                      </p:cBhvr>
                                    </p:animEffect>
                                  </p:childTnLst>
                                </p:cTn>
                              </p:par>
                            </p:childTnLst>
                          </p:cTn>
                        </p:par>
                        <p:par>
                          <p:cTn id="16" fill="hold">
                            <p:stCondLst>
                              <p:cond delay="5000"/>
                            </p:stCondLst>
                            <p:childTnLst>
                              <p:par>
                                <p:cTn id="17" presetID="8"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amond(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539552" y="1268760"/>
            <a:ext cx="7956376" cy="2308324"/>
          </a:xfrm>
          <a:prstGeom prst="rect">
            <a:avLst/>
          </a:prstGeom>
          <a:noFill/>
        </p:spPr>
        <p:txBody>
          <a:bodyPr wrap="square" rtlCol="0">
            <a:spAutoFit/>
          </a:bodyPr>
          <a:lstStyle/>
          <a:p>
            <a:pPr fontAlgn="base"/>
            <a:r>
              <a:rPr lang="ru-RU" b="1" dirty="0" smtClean="0"/>
              <a:t>1. Знакомить детей с нормами нравственного поведения в природе.</a:t>
            </a:r>
            <a:endParaRPr lang="ru-RU" dirty="0" smtClean="0"/>
          </a:p>
          <a:p>
            <a:pPr fontAlgn="base"/>
            <a:r>
              <a:rPr lang="ru-RU" b="1" dirty="0" smtClean="0"/>
              <a:t>2. Учить проявлять гуманное, заботливое отношение ко всему живому, развивать желание не разрушать, а созидать.</a:t>
            </a:r>
            <a:endParaRPr lang="ru-RU" dirty="0" smtClean="0"/>
          </a:p>
          <a:p>
            <a:pPr fontAlgn="base"/>
            <a:r>
              <a:rPr lang="ru-RU" b="1" dirty="0" smtClean="0"/>
              <a:t>3. Формировать элементарные умения правильного взаимодействия с растениями, животными, насекомыми.</a:t>
            </a:r>
            <a:endParaRPr lang="ru-RU" dirty="0" smtClean="0"/>
          </a:p>
          <a:p>
            <a:pPr fontAlgn="base"/>
            <a:r>
              <a:rPr lang="ru-RU" b="1" dirty="0" smtClean="0"/>
              <a:t>4. Призывать детей к добру, отзывчивости, чуткости и заботе.</a:t>
            </a:r>
            <a:endParaRPr lang="ru-RU" dirty="0" smtClean="0"/>
          </a:p>
          <a:p>
            <a:endParaRPr lang="ru-RU" dirty="0"/>
          </a:p>
        </p:txBody>
      </p:sp>
      <p:sp>
        <p:nvSpPr>
          <p:cNvPr id="6" name="TextBox 5"/>
          <p:cNvSpPr txBox="1"/>
          <p:nvPr/>
        </p:nvSpPr>
        <p:spPr>
          <a:xfrm>
            <a:off x="2051720" y="0"/>
            <a:ext cx="4608512" cy="1046440"/>
          </a:xfrm>
          <a:prstGeom prst="rect">
            <a:avLst/>
          </a:prstGeom>
          <a:noFill/>
        </p:spPr>
        <p:txBody>
          <a:bodyPr wrap="square" rtlCol="0">
            <a:spAutoFit/>
          </a:bodyPr>
          <a:lstStyle/>
          <a:p>
            <a:pPr algn="ctr"/>
            <a:r>
              <a:rPr lang="ru-RU"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Задачи:</a:t>
            </a:r>
          </a:p>
          <a:p>
            <a:endParaRPr lang="ru-RU" dirty="0"/>
          </a:p>
        </p:txBody>
      </p:sp>
      <p:pic>
        <p:nvPicPr>
          <p:cNvPr id="7" name="Рисунок 6" descr="760e53c6a081501d6aa7aa052bf26024.gif"/>
          <p:cNvPicPr>
            <a:picLocks noChangeAspect="1"/>
          </p:cNvPicPr>
          <p:nvPr/>
        </p:nvPicPr>
        <p:blipFill>
          <a:blip r:embed="rId3" cstate="print"/>
          <a:stretch>
            <a:fillRect/>
          </a:stretch>
        </p:blipFill>
        <p:spPr>
          <a:xfrm>
            <a:off x="4644008" y="3140968"/>
            <a:ext cx="3951362" cy="3717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checkerboard(across)">
                                      <p:cBhvr>
                                        <p:cTn id="11" dur="500"/>
                                        <p:tgtEl>
                                          <p:spTgt spid="5">
                                            <p:txEl>
                                              <p:pRg st="0" end="0"/>
                                            </p:txEl>
                                          </p:spTgt>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heckerboard(across)">
                                      <p:cBhvr>
                                        <p:cTn id="15" dur="500"/>
                                        <p:tgtEl>
                                          <p:spTgt spid="5">
                                            <p:txEl>
                                              <p:pRg st="1" end="1"/>
                                            </p:txEl>
                                          </p:spTgt>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checkerboard(across)">
                                      <p:cBhvr>
                                        <p:cTn id="19" dur="500"/>
                                        <p:tgtEl>
                                          <p:spTgt spid="5">
                                            <p:txEl>
                                              <p:pRg st="2" end="2"/>
                                            </p:txEl>
                                          </p:spTgt>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checkerboard(across)">
                                      <p:cBhvr>
                                        <p:cTn id="2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395536" y="1052736"/>
            <a:ext cx="8568952" cy="5078313"/>
          </a:xfrm>
          <a:prstGeom prst="rect">
            <a:avLst/>
          </a:prstGeom>
          <a:noFill/>
        </p:spPr>
        <p:txBody>
          <a:bodyPr wrap="square" rtlCol="0">
            <a:spAutoFit/>
          </a:bodyPr>
          <a:lstStyle/>
          <a:p>
            <a:pPr fontAlgn="base"/>
            <a:r>
              <a:rPr lang="ru-RU" b="1" dirty="0" smtClean="0"/>
              <a:t>1. Рассматривание иллюстраций природы в весенние время года.</a:t>
            </a:r>
            <a:endParaRPr lang="ru-RU" dirty="0" smtClean="0"/>
          </a:p>
          <a:p>
            <a:pPr fontAlgn="base"/>
            <a:r>
              <a:rPr lang="ru-RU" b="1" dirty="0" smtClean="0"/>
              <a:t>2. Практическая работа «Наш новый зеленый друг».(посадка семян Настурции).</a:t>
            </a:r>
            <a:endParaRPr lang="ru-RU" dirty="0" smtClean="0"/>
          </a:p>
          <a:p>
            <a:pPr fontAlgn="base"/>
            <a:r>
              <a:rPr lang="ru-RU" b="1" dirty="0" smtClean="0"/>
              <a:t>3. Наблюдение и труд в уголке природы и на участке. </a:t>
            </a:r>
            <a:endParaRPr lang="ru-RU" dirty="0" smtClean="0"/>
          </a:p>
          <a:p>
            <a:pPr fontAlgn="base"/>
            <a:r>
              <a:rPr lang="ru-RU" b="1" dirty="0" smtClean="0"/>
              <a:t>4. Наблюдение за набуханием почек на ветке смородины (в группе).</a:t>
            </a:r>
            <a:endParaRPr lang="ru-RU" dirty="0" smtClean="0"/>
          </a:p>
          <a:p>
            <a:pPr fontAlgn="base"/>
            <a:r>
              <a:rPr lang="ru-RU" b="1" dirty="0" smtClean="0"/>
              <a:t>5. </a:t>
            </a:r>
            <a:r>
              <a:rPr lang="ru-RU" b="1" dirty="0" smtClean="0"/>
              <a:t>Беседа «Пернатые друзья».</a:t>
            </a:r>
            <a:endParaRPr lang="ru-RU" dirty="0" smtClean="0"/>
          </a:p>
          <a:p>
            <a:pPr fontAlgn="base"/>
            <a:r>
              <a:rPr lang="ru-RU" b="1" dirty="0" smtClean="0"/>
              <a:t>6. Слайд шоу «Берегите птиц»</a:t>
            </a:r>
          </a:p>
          <a:p>
            <a:pPr fontAlgn="base"/>
            <a:r>
              <a:rPr lang="ru-RU" b="1" dirty="0" smtClean="0"/>
              <a:t>7.  Рассказ воспитателя «Для чего люди строят скворечники?»</a:t>
            </a:r>
            <a:endParaRPr lang="ru-RU" dirty="0" smtClean="0"/>
          </a:p>
          <a:p>
            <a:pPr fontAlgn="base"/>
            <a:r>
              <a:rPr lang="ru-RU" b="1" dirty="0" smtClean="0"/>
              <a:t>8. Чтение художественной литературы В. Берестов «Воробушки», С Прокофьева «Сказка о высунутом язычке», В.Бианки «Лесные домишки»</a:t>
            </a:r>
            <a:endParaRPr lang="ru-RU" dirty="0" smtClean="0"/>
          </a:p>
          <a:p>
            <a:pPr fontAlgn="base"/>
            <a:r>
              <a:rPr lang="ru-RU" b="1" dirty="0" smtClean="0"/>
              <a:t>9. Коллективная работа по аппликации «Весеннее дерево».</a:t>
            </a:r>
            <a:endParaRPr lang="ru-RU" dirty="0" smtClean="0"/>
          </a:p>
          <a:p>
            <a:pPr fontAlgn="base"/>
            <a:r>
              <a:rPr lang="ru-RU" b="1" dirty="0" smtClean="0"/>
              <a:t>10. Выставка рисунков детей и родителей «Мы природу бережем»</a:t>
            </a:r>
            <a:endParaRPr lang="ru-RU" dirty="0" smtClean="0"/>
          </a:p>
          <a:p>
            <a:pPr fontAlgn="base"/>
            <a:r>
              <a:rPr lang="ru-RU" b="1" dirty="0" smtClean="0"/>
              <a:t>11.Папка передвижка для родителей «Экологическое воспитание дошкольников»</a:t>
            </a:r>
            <a:endParaRPr lang="ru-RU" dirty="0" smtClean="0"/>
          </a:p>
          <a:p>
            <a:pPr fontAlgn="base"/>
            <a:r>
              <a:rPr lang="ru-RU" b="1" dirty="0" smtClean="0"/>
              <a:t>12. Памятка для родителей «Экологическое воспитание в семье»</a:t>
            </a:r>
          </a:p>
          <a:p>
            <a:pPr fontAlgn="base"/>
            <a:r>
              <a:rPr lang="ru-RU" b="1" dirty="0" smtClean="0"/>
              <a:t>13. НОД «Путешествие на лесную поляну»</a:t>
            </a:r>
            <a:endParaRPr lang="ru-RU" dirty="0" smtClean="0"/>
          </a:p>
          <a:p>
            <a:pPr fontAlgn="base"/>
            <a:endParaRPr lang="ru-RU" dirty="0" smtClean="0"/>
          </a:p>
          <a:p>
            <a:endParaRPr lang="ru-RU" dirty="0"/>
          </a:p>
        </p:txBody>
      </p:sp>
      <p:sp>
        <p:nvSpPr>
          <p:cNvPr id="6" name="TextBox 5"/>
          <p:cNvSpPr txBox="1"/>
          <p:nvPr/>
        </p:nvSpPr>
        <p:spPr>
          <a:xfrm>
            <a:off x="683568" y="0"/>
            <a:ext cx="7560840" cy="1046440"/>
          </a:xfrm>
          <a:prstGeom prst="rect">
            <a:avLst/>
          </a:prstGeom>
          <a:noFill/>
        </p:spPr>
        <p:txBody>
          <a:bodyPr wrap="square" rtlCol="0">
            <a:spAutoFit/>
          </a:bodyPr>
          <a:lstStyle/>
          <a:p>
            <a:pPr algn="ctr"/>
            <a:r>
              <a:rPr lang="ru-RU"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Механизмы реализации:</a:t>
            </a: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additive="base">
                                        <p:cTn id="27"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 calcmode="lin" valueType="num">
                                      <p:cBhvr additive="base">
                                        <p:cTn id="32"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 calcmode="lin" valueType="num">
                                      <p:cBhvr additive="base">
                                        <p:cTn id="42"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 calcmode="lin" valueType="num">
                                      <p:cBhvr additive="base">
                                        <p:cTn id="47"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 calcmode="lin" valueType="num">
                                      <p:cBhvr additive="base">
                                        <p:cTn id="52"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 calcmode="lin" valueType="num">
                                      <p:cBhvr additive="base">
                                        <p:cTn id="57" dur="500" fill="hold"/>
                                        <p:tgtEl>
                                          <p:spTgt spid="5">
                                            <p:txEl>
                                              <p:pRg st="9" end="9"/>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5">
                                            <p:txEl>
                                              <p:pRg st="9" end="9"/>
                                            </p:txEl>
                                          </p:spTgt>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nodeType="afterEffect">
                                  <p:stCondLst>
                                    <p:cond delay="0"/>
                                  </p:stCondLst>
                                  <p:childTnLst>
                                    <p:set>
                                      <p:cBhvr>
                                        <p:cTn id="61" dur="1" fill="hold">
                                          <p:stCondLst>
                                            <p:cond delay="0"/>
                                          </p:stCondLst>
                                        </p:cTn>
                                        <p:tgtEl>
                                          <p:spTgt spid="5">
                                            <p:txEl>
                                              <p:pRg st="10" end="10"/>
                                            </p:txEl>
                                          </p:spTgt>
                                        </p:tgtEl>
                                        <p:attrNameLst>
                                          <p:attrName>style.visibility</p:attrName>
                                        </p:attrNameLst>
                                      </p:cBhvr>
                                      <p:to>
                                        <p:strVal val="visible"/>
                                      </p:to>
                                    </p:set>
                                    <p:anim calcmode="lin" valueType="num">
                                      <p:cBhvr additive="base">
                                        <p:cTn id="62" dur="500" fill="hold"/>
                                        <p:tgtEl>
                                          <p:spTgt spid="5">
                                            <p:txEl>
                                              <p:pRg st="10" end="10"/>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5">
                                            <p:txEl>
                                              <p:pRg st="10" end="10"/>
                                            </p:txEl>
                                          </p:spTgt>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nodeType="afterEffect">
                                  <p:stCondLst>
                                    <p:cond delay="0"/>
                                  </p:stCondLst>
                                  <p:childTnLst>
                                    <p:set>
                                      <p:cBhvr>
                                        <p:cTn id="66" dur="1" fill="hold">
                                          <p:stCondLst>
                                            <p:cond delay="0"/>
                                          </p:stCondLst>
                                        </p:cTn>
                                        <p:tgtEl>
                                          <p:spTgt spid="5">
                                            <p:txEl>
                                              <p:pRg st="11" end="11"/>
                                            </p:txEl>
                                          </p:spTgt>
                                        </p:tgtEl>
                                        <p:attrNameLst>
                                          <p:attrName>style.visibility</p:attrName>
                                        </p:attrNameLst>
                                      </p:cBhvr>
                                      <p:to>
                                        <p:strVal val="visible"/>
                                      </p:to>
                                    </p:set>
                                    <p:anim calcmode="lin" valueType="num">
                                      <p:cBhvr additive="base">
                                        <p:cTn id="67" dur="500" fill="hold"/>
                                        <p:tgtEl>
                                          <p:spTgt spid="5">
                                            <p:txEl>
                                              <p:pRg st="11" end="11"/>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5">
                                            <p:txEl>
                                              <p:pRg st="11" end="11"/>
                                            </p:txEl>
                                          </p:spTgt>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8" fill="hold" nodeType="afterEffect">
                                  <p:stCondLst>
                                    <p:cond delay="0"/>
                                  </p:stCondLst>
                                  <p:childTnLst>
                                    <p:set>
                                      <p:cBhvr>
                                        <p:cTn id="71" dur="1" fill="hold">
                                          <p:stCondLst>
                                            <p:cond delay="0"/>
                                          </p:stCondLst>
                                        </p:cTn>
                                        <p:tgtEl>
                                          <p:spTgt spid="5">
                                            <p:txEl>
                                              <p:pRg st="12" end="12"/>
                                            </p:txEl>
                                          </p:spTgt>
                                        </p:tgtEl>
                                        <p:attrNameLst>
                                          <p:attrName>style.visibility</p:attrName>
                                        </p:attrNameLst>
                                      </p:cBhvr>
                                      <p:to>
                                        <p:strVal val="visible"/>
                                      </p:to>
                                    </p:set>
                                    <p:anim calcmode="lin" valueType="num">
                                      <p:cBhvr additive="base">
                                        <p:cTn id="72" dur="500" fill="hold"/>
                                        <p:tgtEl>
                                          <p:spTgt spid="5">
                                            <p:txEl>
                                              <p:pRg st="12" end="12"/>
                                            </p:txEl>
                                          </p:spTgt>
                                        </p:tgtEl>
                                        <p:attrNameLst>
                                          <p:attrName>ppt_x</p:attrName>
                                        </p:attrNameLst>
                                      </p:cBhvr>
                                      <p:tavLst>
                                        <p:tav tm="0">
                                          <p:val>
                                            <p:strVal val="0-#ppt_w/2"/>
                                          </p:val>
                                        </p:tav>
                                        <p:tav tm="100000">
                                          <p:val>
                                            <p:strVal val="#ppt_x"/>
                                          </p:val>
                                        </p:tav>
                                      </p:tavLst>
                                    </p:anim>
                                    <p:anim calcmode="lin" valueType="num">
                                      <p:cBhvr additive="base">
                                        <p:cTn id="73" dur="500" fill="hold"/>
                                        <p:tgtEl>
                                          <p:spTgt spid="5">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611560" y="980728"/>
            <a:ext cx="7848872" cy="2308324"/>
          </a:xfrm>
          <a:prstGeom prst="rect">
            <a:avLst/>
          </a:prstGeom>
          <a:noFill/>
        </p:spPr>
        <p:txBody>
          <a:bodyPr wrap="square" rtlCol="0">
            <a:spAutoFit/>
          </a:bodyPr>
          <a:lstStyle/>
          <a:p>
            <a:pPr fontAlgn="base"/>
            <a:r>
              <a:rPr lang="ru-RU" b="1" dirty="0" smtClean="0"/>
              <a:t>1. Дети доброжелательно, бережно и одновременно осторожно относятся к растениям и животным, умеют предвидеть положительные и отрицательные результаты своего вмешательства в природу.</a:t>
            </a:r>
            <a:endParaRPr lang="ru-RU" dirty="0" smtClean="0"/>
          </a:p>
          <a:p>
            <a:pPr fontAlgn="base"/>
            <a:r>
              <a:rPr lang="ru-RU" b="1" dirty="0" smtClean="0"/>
              <a:t>2. Дети владеют элементарными способами ухода за растениями.</a:t>
            </a:r>
            <a:endParaRPr lang="ru-RU" dirty="0" smtClean="0"/>
          </a:p>
          <a:p>
            <a:r>
              <a:rPr lang="ru-RU" b="1" dirty="0" smtClean="0"/>
              <a:t>3. Появилось чувство ответственности за благополучное состояние растений и животных, порученных заботам детей.</a:t>
            </a:r>
            <a:endParaRPr lang="ru-RU" dirty="0"/>
          </a:p>
        </p:txBody>
      </p:sp>
      <p:sp>
        <p:nvSpPr>
          <p:cNvPr id="6" name="TextBox 5"/>
          <p:cNvSpPr txBox="1"/>
          <p:nvPr/>
        </p:nvSpPr>
        <p:spPr>
          <a:xfrm>
            <a:off x="611560" y="0"/>
            <a:ext cx="8064896" cy="1046440"/>
          </a:xfrm>
          <a:prstGeom prst="rect">
            <a:avLst/>
          </a:prstGeom>
          <a:noFill/>
        </p:spPr>
        <p:txBody>
          <a:bodyPr wrap="square" rtlCol="0">
            <a:spAutoFit/>
          </a:bodyPr>
          <a:lstStyle/>
          <a:p>
            <a:pPr algn="ctr"/>
            <a:r>
              <a:rPr lang="ru-RU" sz="4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Ожидаемые результаты:</a:t>
            </a:r>
          </a:p>
          <a:p>
            <a:endParaRPr lang="ru-RU" dirty="0"/>
          </a:p>
        </p:txBody>
      </p:sp>
      <p:pic>
        <p:nvPicPr>
          <p:cNvPr id="8" name="Рисунок 7" descr="4860_yapfiles.ru.gif"/>
          <p:cNvPicPr>
            <a:picLocks noChangeAspect="1"/>
          </p:cNvPicPr>
          <p:nvPr/>
        </p:nvPicPr>
        <p:blipFill>
          <a:blip r:embed="rId3" cstate="print"/>
          <a:stretch>
            <a:fillRect/>
          </a:stretch>
        </p:blipFill>
        <p:spPr>
          <a:xfrm>
            <a:off x="0" y="3212976"/>
            <a:ext cx="9144000" cy="36450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1-03-31 at 16.24.03.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683568" y="116632"/>
            <a:ext cx="7848872"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ru-RU" sz="3600" b="1" dirty="0" smtClean="0">
                <a:ln w="10160">
                  <a:solidFill>
                    <a:schemeClr val="accent1"/>
                  </a:solidFill>
                  <a:prstDash val="solid"/>
                </a:ln>
                <a:solidFill>
                  <a:srgbClr val="FFFFFF"/>
                </a:solidFill>
                <a:effectLst>
                  <a:outerShdw blurRad="38100" dist="32000" dir="5400000" algn="tl">
                    <a:srgbClr val="000000">
                      <a:alpha val="30000"/>
                    </a:srgbClr>
                  </a:outerShdw>
                </a:effectLst>
              </a:rPr>
              <a:t>Наблюдение и труд на участке.</a:t>
            </a:r>
            <a:endParaRPr lang="ru-RU" sz="3600" b="1"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pic>
        <p:nvPicPr>
          <p:cNvPr id="6" name="Рисунок 5" descr="слайд8,1.jpg"/>
          <p:cNvPicPr>
            <a:picLocks noChangeAspect="1"/>
          </p:cNvPicPr>
          <p:nvPr/>
        </p:nvPicPr>
        <p:blipFill>
          <a:blip r:embed="rId3" cstate="print"/>
          <a:stretch>
            <a:fillRect/>
          </a:stretch>
        </p:blipFill>
        <p:spPr>
          <a:xfrm rot="20695124">
            <a:off x="2457671" y="1545742"/>
            <a:ext cx="2363755" cy="1772816"/>
          </a:xfrm>
          <a:prstGeom prst="rect">
            <a:avLst/>
          </a:prstGeom>
          <a:ln>
            <a:noFill/>
          </a:ln>
          <a:effectLst>
            <a:softEdge rad="112500"/>
          </a:effectLst>
        </p:spPr>
      </p:pic>
      <p:pic>
        <p:nvPicPr>
          <p:cNvPr id="7" name="Рисунок 6" descr="слайд8,2.jpg"/>
          <p:cNvPicPr>
            <a:picLocks noChangeAspect="1"/>
          </p:cNvPicPr>
          <p:nvPr/>
        </p:nvPicPr>
        <p:blipFill>
          <a:blip r:embed="rId4" cstate="print"/>
          <a:stretch>
            <a:fillRect/>
          </a:stretch>
        </p:blipFill>
        <p:spPr>
          <a:xfrm rot="268944">
            <a:off x="345164" y="1193325"/>
            <a:ext cx="1851670" cy="2468893"/>
          </a:xfrm>
          <a:prstGeom prst="rect">
            <a:avLst/>
          </a:prstGeom>
          <a:ln>
            <a:noFill/>
          </a:ln>
          <a:effectLst>
            <a:softEdge rad="112500"/>
          </a:effectLst>
        </p:spPr>
      </p:pic>
      <p:pic>
        <p:nvPicPr>
          <p:cNvPr id="8" name="Рисунок 7" descr="слайд8,3.jpg"/>
          <p:cNvPicPr>
            <a:picLocks noChangeAspect="1"/>
          </p:cNvPicPr>
          <p:nvPr/>
        </p:nvPicPr>
        <p:blipFill>
          <a:blip r:embed="rId5" cstate="print"/>
          <a:stretch>
            <a:fillRect/>
          </a:stretch>
        </p:blipFill>
        <p:spPr>
          <a:xfrm rot="436676">
            <a:off x="5011561" y="1954045"/>
            <a:ext cx="1884087" cy="2512116"/>
          </a:xfrm>
          <a:prstGeom prst="rect">
            <a:avLst/>
          </a:prstGeom>
          <a:ln>
            <a:noFill/>
          </a:ln>
          <a:effectLst>
            <a:softEdge rad="112500"/>
          </a:effectLst>
        </p:spPr>
      </p:pic>
      <p:pic>
        <p:nvPicPr>
          <p:cNvPr id="9" name="Рисунок 8" descr="слайд8,4.jpg"/>
          <p:cNvPicPr>
            <a:picLocks noChangeAspect="1"/>
          </p:cNvPicPr>
          <p:nvPr/>
        </p:nvPicPr>
        <p:blipFill>
          <a:blip r:embed="rId6" cstate="print"/>
          <a:stretch>
            <a:fillRect/>
          </a:stretch>
        </p:blipFill>
        <p:spPr>
          <a:xfrm rot="20945983">
            <a:off x="7130542" y="985457"/>
            <a:ext cx="1802486" cy="2403315"/>
          </a:xfrm>
          <a:prstGeom prst="rect">
            <a:avLst/>
          </a:prstGeom>
          <a:ln>
            <a:noFill/>
          </a:ln>
          <a:effectLst>
            <a:softEdge rad="112500"/>
          </a:effectLst>
        </p:spPr>
      </p:pic>
      <p:sp>
        <p:nvSpPr>
          <p:cNvPr id="11" name="TextBox 10"/>
          <p:cNvSpPr txBox="1"/>
          <p:nvPr/>
        </p:nvSpPr>
        <p:spPr>
          <a:xfrm>
            <a:off x="1979712" y="5589240"/>
            <a:ext cx="5400600" cy="1077218"/>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ru-RU" sz="3200" b="1" dirty="0" smtClean="0">
                <a:ln w="50800"/>
                <a:solidFill>
                  <a:schemeClr val="bg1">
                    <a:shade val="50000"/>
                  </a:schemeClr>
                </a:solidFill>
              </a:rPr>
              <a:t>Мы участок убирали </a:t>
            </a:r>
          </a:p>
          <a:p>
            <a:r>
              <a:rPr lang="ru-RU" sz="3200" b="1" dirty="0" smtClean="0">
                <a:ln w="50800"/>
                <a:solidFill>
                  <a:schemeClr val="bg1">
                    <a:shade val="50000"/>
                  </a:schemeClr>
                </a:solidFill>
              </a:rPr>
              <a:t>Дружно ветки собирали</a:t>
            </a:r>
            <a:endParaRPr lang="ru-RU" sz="3200" b="1" dirty="0">
              <a:ln w="50800"/>
              <a:solidFill>
                <a:schemeClr val="bg1">
                  <a:shade val="50000"/>
                </a:schemeClr>
              </a:solidFill>
            </a:endParaRPr>
          </a:p>
        </p:txBody>
      </p:sp>
      <p:pic>
        <p:nvPicPr>
          <p:cNvPr id="14" name="Рисунок 13" descr="уборка.jpg"/>
          <p:cNvPicPr>
            <a:picLocks noChangeAspect="1"/>
          </p:cNvPicPr>
          <p:nvPr/>
        </p:nvPicPr>
        <p:blipFill>
          <a:blip r:embed="rId7" cstate="print"/>
          <a:stretch>
            <a:fillRect/>
          </a:stretch>
        </p:blipFill>
        <p:spPr>
          <a:xfrm>
            <a:off x="3131840" y="3956980"/>
            <a:ext cx="3168352" cy="18376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1309</TotalTime>
  <Words>795</Words>
  <Application>Microsoft Office PowerPoint</Application>
  <PresentationFormat>Экран (4:3)</PresentationFormat>
  <Paragraphs>98</Paragraphs>
  <Slides>22</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Поток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dc:creator>
  <cp:lastModifiedBy>1</cp:lastModifiedBy>
  <cp:revision>93</cp:revision>
  <dcterms:created xsi:type="dcterms:W3CDTF">2021-03-30T05:18:18Z</dcterms:created>
  <dcterms:modified xsi:type="dcterms:W3CDTF">2021-04-05T08:47:13Z</dcterms:modified>
</cp:coreProperties>
</file>