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70" r:id="rId12"/>
    <p:sldId id="269" r:id="rId13"/>
    <p:sldId id="271" r:id="rId14"/>
    <p:sldId id="273" r:id="rId15"/>
    <p:sldId id="272" r:id="rId16"/>
    <p:sldId id="275" r:id="rId17"/>
    <p:sldId id="276" r:id="rId18"/>
    <p:sldId id="274" r:id="rId19"/>
    <p:sldId id="279" r:id="rId20"/>
    <p:sldId id="278" r:id="rId21"/>
    <p:sldId id="277" r:id="rId22"/>
    <p:sldId id="280" r:id="rId23"/>
    <p:sldId id="289" r:id="rId24"/>
    <p:sldId id="281" r:id="rId25"/>
    <p:sldId id="285" r:id="rId26"/>
    <p:sldId id="284" r:id="rId27"/>
    <p:sldId id="283" r:id="rId28"/>
    <p:sldId id="282" r:id="rId29"/>
    <p:sldId id="286" r:id="rId30"/>
    <p:sldId id="288" r:id="rId31"/>
    <p:sldId id="287" r:id="rId32"/>
    <p:sldId id="290" r:id="rId33"/>
    <p:sldId id="291" r:id="rId34"/>
    <p:sldId id="292" r:id="rId35"/>
    <p:sldId id="296" r:id="rId36"/>
    <p:sldId id="295" r:id="rId37"/>
    <p:sldId id="297" r:id="rId38"/>
    <p:sldId id="294" r:id="rId39"/>
    <p:sldId id="293" r:id="rId40"/>
    <p:sldId id="300" r:id="rId41"/>
    <p:sldId id="299" r:id="rId42"/>
    <p:sldId id="298" r:id="rId4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jpeg"/><Relationship Id="rId2" Type="http://schemas.openxmlformats.org/officeDocument/2006/relationships/video" Target="file:///D:\&#1055;&#1088;&#1086;&#1077;&#1082;&#1090;%20&#1050;&#1085;&#1080;&#1078;&#1082;&#1080;&#1085;&#1072;%20&#1085;&#1077;&#1076;&#1077;&#1083;&#1103;\&#1092;&#1086;&#1090;&#1086;%20&#1082;%20&#1087;&#1088;&#1086;&#1077;&#1082;&#1090;&#1091;\&#1085;&#1072;&#1089;&#1090;&#1103;.mp4" TargetMode="External"/><Relationship Id="rId1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5;&#1072;&#1089;&#1090;&#1103;.mp4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video" Target="NULL" TargetMode="External"/><Relationship Id="rId7" Type="http://schemas.openxmlformats.org/officeDocument/2006/relationships/image" Target="../media/image20.png"/><Relationship Id="rId2" Type="http://schemas.openxmlformats.org/officeDocument/2006/relationships/video" Target="file:///D:\&#1055;&#1088;&#1086;&#1077;&#1082;&#1090;%20&#1050;&#1085;&#1080;&#1078;&#1082;&#1080;&#1085;&#1072;%20&#1085;&#1077;&#1076;&#1077;&#1083;&#1103;\&#1092;&#1086;&#1090;&#1086;%20&#1082;%20&#1087;&#1088;&#1086;&#1077;&#1082;&#1090;&#1091;\&#1082;&#1085;&#1080;&#1078;&#1082;&#1080;%20&#1089;&#1074;&#1086;&#1080;.mp4" TargetMode="External"/><Relationship Id="rId1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2;&#1085;&#1080;&#1078;&#1082;&#1080;%20&#1089;&#1074;&#1086;&#1080;.mp4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6.xml"/><Relationship Id="rId4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73;&#1077;&#1089;&#1077;&#1076;&#1072;%20&#1087;&#1088;&#1086;%20&#1082;&#1085;&#1080;&#1075;&#1080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D:\&#1055;&#1088;&#1086;&#1077;&#1082;&#1090;%20&#1050;&#1085;&#1080;&#1078;&#1082;&#1080;&#1085;&#1072;%20&#1085;&#1077;&#1076;&#1077;&#1083;&#1103;\&#1092;&#1086;&#1090;&#1086;%20&#1082;%20&#1087;&#1088;&#1086;&#1077;&#1082;&#1090;&#1091;\&#1087;&#1088;&#1086;&#1075;&#1091;&#1083;&#1082;&#1072;.mp4" TargetMode="External"/><Relationship Id="rId1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7;&#1088;&#1086;&#1075;&#1091;&#1083;&#1082;&#1072;.mp4" TargetMode="Externa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5;&#1072;&#1095;&#1072;&#1083;&#1086;.mp4" TargetMode="External"/><Relationship Id="rId7" Type="http://schemas.openxmlformats.org/officeDocument/2006/relationships/image" Target="../media/image77.jpeg"/><Relationship Id="rId2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2;&#1072;&#1088;&#1072;&#1074;&#1072;&#1081;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76.jpeg"/><Relationship Id="rId5" Type="http://schemas.openxmlformats.org/officeDocument/2006/relationships/slideLayout" Target="../slideLayouts/slideLayout6.xml"/><Relationship Id="rId4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4;&#1072;&#1096;&#1072;%20&#1082;&#1085;&#1080;&#1075;&#1072;.mp4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4;&#1077;&#1076;&#1074;&#1077;&#1076;&#1100;.mp4" TargetMode="External"/><Relationship Id="rId7" Type="http://schemas.openxmlformats.org/officeDocument/2006/relationships/image" Target="../media/image79.jpeg"/><Relationship Id="rId2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2;&#1086;&#1083;&#1086;&#1073;&#1086;&#1082;.mp4" TargetMode="External"/><Relationship Id="rId1" Type="http://schemas.openxmlformats.org/officeDocument/2006/relationships/video" Target="NULL" TargetMode="External"/><Relationship Id="rId6" Type="http://schemas.openxmlformats.org/officeDocument/2006/relationships/slideLayout" Target="../slideLayouts/slideLayout6.xml"/><Relationship Id="rId5" Type="http://schemas.openxmlformats.org/officeDocument/2006/relationships/video" Target="file:///D:\&#1055;&#1088;&#1086;&#1077;&#1082;&#1090;%20&#1050;&#1085;&#1080;&#1078;&#1082;&#1080;&#1085;&#1072;%20&#1085;&#1077;&#1076;&#1077;&#1083;&#1103;\&#1092;&#1086;&#1090;&#1086;%20&#1082;%20&#1087;&#1088;&#1086;&#1077;&#1082;&#1090;&#1091;\&#1088;&#1077;&#1087;&#1082;&#1072;.mp4" TargetMode="External"/><Relationship Id="rId4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8;&#1077;&#1087;&#1082;&#1072;.mp4" TargetMode="External"/><Relationship Id="rId9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89;&#1090;&#1080;&#1093;&#1080;.mp4" TargetMode="External"/><Relationship Id="rId7" Type="http://schemas.openxmlformats.org/officeDocument/2006/relationships/image" Target="../media/image83.jpeg"/><Relationship Id="rId2" Type="http://schemas.microsoft.com/office/2007/relationships/media" Target="file:///D:\&#1055;&#1088;&#1086;&#1077;&#1082;&#1090;%20&#1050;&#1085;&#1080;&#1078;&#1082;&#1080;&#1085;&#1072;%20&#1085;&#1077;&#1076;&#1077;&#1083;&#1103;\&#1092;&#1086;&#1090;&#1086;%20&#1082;%20&#1087;&#1088;&#1086;&#1077;&#1082;&#1090;&#1091;\&#1073;&#1091;&#1088;&#1072;&#1090;&#1080;&#1085;&#1086;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82.jpeg"/><Relationship Id="rId5" Type="http://schemas.openxmlformats.org/officeDocument/2006/relationships/slideLayout" Target="../slideLayouts/slideLayout6.xml"/><Relationship Id="rId4" Type="http://schemas.openxmlformats.org/officeDocument/2006/relationships/video" Target="file:///D:\&#1055;&#1088;&#1086;&#1077;&#1082;&#1090;%20&#1050;&#1085;&#1080;&#1078;&#1082;&#1080;&#1085;&#1072;%20&#1085;&#1077;&#1076;&#1077;&#1083;&#1103;\&#1092;&#1086;&#1090;&#1086;%20&#1082;%20&#1087;&#1088;&#1086;&#1077;&#1082;&#1090;&#1091;\&#1089;&#1090;&#1080;&#1093;&#1080;.mp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792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«КРАСНОГОРСКИЙ ДЕТСКИЙ САД»</a:t>
            </a:r>
            <a:endParaRPr lang="ru-RU" sz="1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488832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</a:p>
          <a:p>
            <a:r>
              <a:rPr lang="ru-RU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«Тематический день в детском саду»</a:t>
            </a:r>
          </a:p>
          <a:p>
            <a:r>
              <a:rPr lang="ru-RU" b="1" dirty="0" smtClean="0">
                <a:ln w="10541" cmpd="sng">
                  <a:solidFill>
                    <a:srgbClr val="FF3399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«КНИЖКИНА НЕДЕЛЯ. КНИЖКИНЫ ИМЕНИНЫ»</a:t>
            </a:r>
          </a:p>
          <a:p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15.03.2021 г. - 05.04.2021 г.</a:t>
            </a:r>
          </a:p>
          <a:p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первой младшей группе «</a:t>
            </a:r>
            <a:r>
              <a:rPr lang="ru-RU" sz="20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endParaRPr lang="ru-RU" sz="1400" b="1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l"/>
            <a:r>
              <a:rPr lang="ru-RU" sz="1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Ласточкина Я.А. – воспитатель </a:t>
            </a:r>
            <a:r>
              <a:rPr lang="en-US" sz="1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l"/>
            <a:r>
              <a:rPr lang="ru-RU" sz="1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Моисеева И.В.</a:t>
            </a:r>
          </a:p>
          <a:p>
            <a:endParaRPr lang="ru-RU" sz="200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723473"/>
            <a:ext cx="705678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Подготовительный этап (с 15 по 18 марта):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Подбор художественной литературы: сказки, стихи, загадки, рассказы.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Создание дидактических игр: «Определи последовательность (по сказкам)», разрезные картинки,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Подготовка консультаций для родителей: «Книжки в вашем доме» (советы по оформлению детской домашней библиотеки), 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«Что читать детям 2-3 лет»;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Опрос родителей «Читаем вместе»;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Сбор фотографий на тему: «Читаем дома»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Составление конспектов тематических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занятий, разработка сценария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развлечения 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Книжкины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именины».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907704" y="260648"/>
            <a:ext cx="662473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 РЕАЛИЗАЦИИ ПРОЕКТА: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68367"/>
            <a:ext cx="83884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Основной этап (с 19   по 31 марта):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Тематическая выставка: «Моя любимая книжка».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Чтение художественной литературы (сказки, стихи, рассказы, загадки).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Рассматривание иллюстраций к детским художественным произведениям.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Проведение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игр: дидактические игры «Угадай сказку», «Узнай героя», «Составь сказку» (по картинкам), «Собери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сказке», разрезные картинки по сказкам и т. д.,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сюжетно-ролевая игра «Семья» (по сказке «Волк и семеро козлят»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Беседы о правилах обращения с книгой,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«Какие бывают книги»,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пишет книги», «Из чего сделаны книги».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Совместное творчество детей и родителей - книжки-самоделки.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Театрализованная деятельность: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драматизация сказки «Репка»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Художественно-эстетическая деятельность: аппликация «Грузовик» (по стихотворению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рисование любимых героев (в раскрасках),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рисование «Мой веселый, звонкий мяч», лепка «Колобок катится по дорожке», конструирование «Корабль»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Трудовая деятельность: организация ревизии и ремонта книг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Взаимодействие с родителями: консультации для родителей: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«Книжки в вашем доме» (советы по оформлению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детской домашней библиотеки),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читать детям 2-3 лет».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611190"/>
            <a:ext cx="77768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Заключительный этап (со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5 апреля):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0238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Итоговое мероприятие – развлечение 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Книжкины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именины»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0238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творческих работ детей и их родителей на тему: «Книжки-самоделки»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Подведение итогов реализации проекта.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результатов творчества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Демонстрация результатов работы по проекту: презентация,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родителей в реализации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выставке совместного творчества родителей и детей «Книжки-самоделки».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беседы «Какие книжки читают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дома», консультации.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763688" y="260648"/>
            <a:ext cx="662473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ОТЧЕТ О  ПРОВЕДЕНИИ ПРОЕКТА: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571874"/>
            <a:ext cx="78488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проведении проекта приняли участие 12 воспитанников и их родители.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подготовительном этапе проекта был опрос родителей на тему «Читаем вместе», по результатам которого было выявлено следующее: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каждой семье есть книги, хранящиеся в книжном шкафу или на книжных полках и почти в каждой семье есть специально отведенная для ребенка книжная полка с детскими книгами. Однако каждый день (вечер) ребенку читают только в 7 семьях, во всех остальных семьях читают только, когда просит ребенок, и только то что просит ребенок, а в 2 семьях для чтения ребенку берут случайно попавшуюся на глаза книгу. Таким образом, можно сделать вывод о том, что сами родители не инициируют процесс чтения детям в семье, не прививают любовь к чтению, интерес к книгам, читают мало и только когда сам ребенок захочет и только то, что он хочет (знает).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знают любимые книги своего ребенка в 10 семьях из 11, беседуют с детьми о прочитанном, большинство детей задают вопросы, проявляют интерес к прочитанному, но при этом рассказать любимое произведение (или отрывок из него) могут только 6 детей,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остальные – либо не могут, либо родители не знают: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или нет. Это также подтверждает,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детям дома читают недостаточно.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актуальность и необходимость реализации проекта по формированию интереса у детей к книге через творческую и познавательную деятельность, а также привлечение родителей к формированию книжной культуры детей в нашей группе очевидна.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проекта Для родителей подготовлены консультации на темы: «Что читать детям 2-3 лет», «Книжки в вашем доме», 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25601" name="Picture 1" descr="D:\Проект Книжкина неделя\фото к проекту\IMG_20210322_130729.jpg"/>
          <p:cNvPicPr>
            <a:picLocks noChangeAspect="1" noChangeArrowheads="1"/>
          </p:cNvPicPr>
          <p:nvPr/>
        </p:nvPicPr>
        <p:blipFill>
          <a:blip r:embed="rId2" cstate="print"/>
          <a:srcRect l="3639" t="39952" r="-9" b="30894"/>
          <a:stretch>
            <a:fillRect/>
          </a:stretch>
        </p:blipFill>
        <p:spPr bwMode="auto">
          <a:xfrm>
            <a:off x="251520" y="2636912"/>
            <a:ext cx="8568952" cy="1944216"/>
          </a:xfrm>
          <a:prstGeom prst="rect">
            <a:avLst/>
          </a:prstGeom>
          <a:noFill/>
        </p:spPr>
      </p:pic>
      <p:pic>
        <p:nvPicPr>
          <p:cNvPr id="25602" name="Picture 2" descr="D:\Проект Книжкина неделя\фото к проекту\IMG_20210322_130734.jpg"/>
          <p:cNvPicPr>
            <a:picLocks noChangeAspect="1" noChangeArrowheads="1"/>
          </p:cNvPicPr>
          <p:nvPr/>
        </p:nvPicPr>
        <p:blipFill>
          <a:blip r:embed="rId3" cstate="print"/>
          <a:srcRect l="7031" t="29563" r="33594" b="33979"/>
          <a:stretch>
            <a:fillRect/>
          </a:stretch>
        </p:blipFill>
        <p:spPr bwMode="auto">
          <a:xfrm>
            <a:off x="467544" y="4005064"/>
            <a:ext cx="547260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Родители предоставили фото- и видеоматериалы </a:t>
            </a:r>
          </a:p>
          <a:p>
            <a:pPr algn="ctr"/>
            <a: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на тему: «Читаем дома» </a:t>
            </a:r>
          </a:p>
        </p:txBody>
      </p:sp>
      <p:pic>
        <p:nvPicPr>
          <p:cNvPr id="26625" name="Picture 1" descr="D:\Проект Книжкина неделя\фото к проекту\IMG-2021032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232248" cy="2976330"/>
          </a:xfrm>
          <a:prstGeom prst="rect">
            <a:avLst/>
          </a:prstGeom>
          <a:noFill/>
        </p:spPr>
      </p:pic>
      <p:pic>
        <p:nvPicPr>
          <p:cNvPr id="26626" name="Picture 2" descr="D:\Проект Книжкина неделя\фото к проекту\IMG-20210322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160240" cy="2880320"/>
          </a:xfrm>
          <a:prstGeom prst="rect">
            <a:avLst/>
          </a:prstGeom>
          <a:noFill/>
        </p:spPr>
      </p:pic>
      <p:pic>
        <p:nvPicPr>
          <p:cNvPr id="26627" name="Picture 3" descr="D:\Проект Книжкина неделя\фото к проекту\IMG-20210322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836712"/>
            <a:ext cx="1975270" cy="2736304"/>
          </a:xfrm>
          <a:prstGeom prst="rect">
            <a:avLst/>
          </a:prstGeom>
          <a:noFill/>
        </p:spPr>
      </p:pic>
      <p:pic>
        <p:nvPicPr>
          <p:cNvPr id="26628" name="Picture 4" descr="D:\Проект Книжкина неделя\фото к проекту\IMG-20210322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2554146" cy="3312368"/>
          </a:xfrm>
          <a:prstGeom prst="rect">
            <a:avLst/>
          </a:prstGeom>
          <a:noFill/>
        </p:spPr>
      </p:pic>
      <p:pic>
        <p:nvPicPr>
          <p:cNvPr id="26630" name="Picture 6" descr="D:\Проект Книжкина неделя\фото к проекту\IMG-20210322-WA0122.jpg"/>
          <p:cNvPicPr>
            <a:picLocks noChangeAspect="1" noChangeArrowheads="1"/>
          </p:cNvPicPr>
          <p:nvPr/>
        </p:nvPicPr>
        <p:blipFill>
          <a:blip r:embed="rId6" cstate="print"/>
          <a:srcRect t="26182" r="28343" b="11807"/>
          <a:stretch>
            <a:fillRect/>
          </a:stretch>
        </p:blipFill>
        <p:spPr bwMode="auto">
          <a:xfrm>
            <a:off x="4355976" y="764704"/>
            <a:ext cx="2433870" cy="2808312"/>
          </a:xfrm>
          <a:prstGeom prst="rect">
            <a:avLst/>
          </a:prstGeom>
          <a:noFill/>
        </p:spPr>
      </p:pic>
      <p:pic>
        <p:nvPicPr>
          <p:cNvPr id="26631" name="Picture 7" descr="D:\Проект Книжкина неделя\фото к проекту\IMG-20210322-WA0138.jpg"/>
          <p:cNvPicPr>
            <a:picLocks noChangeAspect="1" noChangeArrowheads="1"/>
          </p:cNvPicPr>
          <p:nvPr/>
        </p:nvPicPr>
        <p:blipFill>
          <a:blip r:embed="rId7" cstate="print"/>
          <a:srcRect t="13973" b="14766"/>
          <a:stretch>
            <a:fillRect/>
          </a:stretch>
        </p:blipFill>
        <p:spPr bwMode="auto">
          <a:xfrm>
            <a:off x="6372200" y="3068960"/>
            <a:ext cx="2448272" cy="3628892"/>
          </a:xfrm>
          <a:prstGeom prst="rect">
            <a:avLst/>
          </a:prstGeom>
          <a:noFill/>
        </p:spPr>
      </p:pic>
      <p:pic>
        <p:nvPicPr>
          <p:cNvPr id="26633" name="Picture 9" descr="D:\Проект Книжкина неделя\фото к проекту\IMG-20210325-WA0001.jpg"/>
          <p:cNvPicPr>
            <a:picLocks noChangeAspect="1" noChangeArrowheads="1"/>
          </p:cNvPicPr>
          <p:nvPr/>
        </p:nvPicPr>
        <p:blipFill>
          <a:blip r:embed="rId8" cstate="print"/>
          <a:srcRect t="9165" r="-1700" b="8979"/>
          <a:stretch>
            <a:fillRect/>
          </a:stretch>
        </p:blipFill>
        <p:spPr bwMode="auto">
          <a:xfrm>
            <a:off x="2843808" y="3645024"/>
            <a:ext cx="3489115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Проект Книжкина неделя\фото к проекту\IMG-20210322-WA0139.jpg"/>
          <p:cNvPicPr>
            <a:picLocks noChangeAspect="1" noChangeArrowheads="1"/>
          </p:cNvPicPr>
          <p:nvPr/>
        </p:nvPicPr>
        <p:blipFill>
          <a:blip r:embed="rId4" cstate="print"/>
          <a:srcRect t="15662" b="10038"/>
          <a:stretch>
            <a:fillRect/>
          </a:stretch>
        </p:blipFill>
        <p:spPr bwMode="auto">
          <a:xfrm>
            <a:off x="1043608" y="2924944"/>
            <a:ext cx="2393987" cy="3699792"/>
          </a:xfrm>
          <a:prstGeom prst="rect">
            <a:avLst/>
          </a:prstGeom>
          <a:noFill/>
        </p:spPr>
      </p:pic>
      <p:pic>
        <p:nvPicPr>
          <p:cNvPr id="5" name="Picture 5" descr="D:\Проект Книжкина неделя\фото к проекту\IMG-20210322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808312" cy="2805592"/>
          </a:xfrm>
          <a:prstGeom prst="rect">
            <a:avLst/>
          </a:prstGeom>
          <a:noFill/>
        </p:spPr>
      </p:pic>
      <p:pic>
        <p:nvPicPr>
          <p:cNvPr id="7" name="наст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 t="25200" r="21621" b="8651"/>
          <a:stretch>
            <a:fillRect/>
          </a:stretch>
        </p:blipFill>
        <p:spPr>
          <a:xfrm>
            <a:off x="4283968" y="3068960"/>
            <a:ext cx="4716016" cy="3577668"/>
          </a:xfrm>
          <a:prstGeom prst="rect">
            <a:avLst/>
          </a:prstGeom>
        </p:spPr>
      </p:pic>
      <p:pic>
        <p:nvPicPr>
          <p:cNvPr id="28674" name="Picture 2" descr="D:\Проект Книжкина неделя\фото к проекту\IMG-20210325-WA0002.jpg"/>
          <p:cNvPicPr>
            <a:picLocks noChangeAspect="1" noChangeArrowheads="1"/>
          </p:cNvPicPr>
          <p:nvPr/>
        </p:nvPicPr>
        <p:blipFill>
          <a:blip r:embed="rId7" cstate="print"/>
          <a:srcRect l="15311" t="10717" r="15792" b="18854"/>
          <a:stretch>
            <a:fillRect/>
          </a:stretch>
        </p:blipFill>
        <p:spPr bwMode="auto">
          <a:xfrm>
            <a:off x="3491880" y="0"/>
            <a:ext cx="3168352" cy="3238760"/>
          </a:xfrm>
          <a:prstGeom prst="rect">
            <a:avLst/>
          </a:prstGeom>
          <a:noFill/>
        </p:spPr>
      </p:pic>
      <p:pic>
        <p:nvPicPr>
          <p:cNvPr id="1026" name="Picture 2" descr="D:\Проект Книжкина неделя\фото к проекту\png-transparent-book-reading-illustration-owl-animals-photography-vertebrate.png"/>
          <p:cNvPicPr>
            <a:picLocks noChangeAspect="1" noChangeArrowheads="1"/>
          </p:cNvPicPr>
          <p:nvPr/>
        </p:nvPicPr>
        <p:blipFill>
          <a:blip r:embed="rId8" cstate="print"/>
          <a:srcRect l="14008" r="24359" b="1947"/>
          <a:stretch>
            <a:fillRect/>
          </a:stretch>
        </p:blipFill>
        <p:spPr bwMode="auto">
          <a:xfrm>
            <a:off x="6660232" y="548680"/>
            <a:ext cx="1584176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первый день реализации проекта к детям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пришла девочка Женя из сказки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принесла детям книги и рассказала детям о том, какие они бывают, о том , как нужно с ними обращаться.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нижки свои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55976" y="3717032"/>
            <a:ext cx="4560507" cy="2565285"/>
          </a:xfrm>
          <a:prstGeom prst="rect">
            <a:avLst/>
          </a:prstGeom>
        </p:spPr>
      </p:pic>
      <p:pic>
        <p:nvPicPr>
          <p:cNvPr id="2050" name="Picture 2" descr="D:\Проект Книжкина неделя\фото к проекту\png-transparent-the-animal-school-cartoon-bunny-hand-painted-rabbit-reading-and-sitting-watercolor-painting-mammal-paint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509120"/>
            <a:ext cx="2592288" cy="1872208"/>
          </a:xfrm>
          <a:prstGeom prst="rect">
            <a:avLst/>
          </a:prstGeom>
          <a:noFill/>
        </p:spPr>
      </p:pic>
      <p:pic>
        <p:nvPicPr>
          <p:cNvPr id="3" name="беседа про книги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>
                  <p14:trim end="116619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79512" y="1772816"/>
            <a:ext cx="4908376" cy="2760961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принесли из дома свои книги и была организована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на тему: «Моя любимая книжка»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Проект Книжкина неделя\фото к проекту\IMG_20210323_132220.jpg"/>
          <p:cNvPicPr>
            <a:picLocks noChangeAspect="1" noChangeArrowheads="1"/>
          </p:cNvPicPr>
          <p:nvPr/>
        </p:nvPicPr>
        <p:blipFill>
          <a:blip r:embed="rId2" cstate="print"/>
          <a:srcRect t="19170" r="82" b="5891"/>
          <a:stretch>
            <a:fillRect/>
          </a:stretch>
        </p:blipFill>
        <p:spPr bwMode="auto">
          <a:xfrm>
            <a:off x="827584" y="764704"/>
            <a:ext cx="3384376" cy="3384376"/>
          </a:xfrm>
          <a:prstGeom prst="rect">
            <a:avLst/>
          </a:prstGeom>
          <a:noFill/>
        </p:spPr>
      </p:pic>
      <p:pic>
        <p:nvPicPr>
          <p:cNvPr id="29699" name="Picture 3" descr="D:\Проект Книжкина неделя\фото к проекту\IMG_20210323_095631.jpg"/>
          <p:cNvPicPr>
            <a:picLocks noChangeAspect="1" noChangeArrowheads="1"/>
          </p:cNvPicPr>
          <p:nvPr/>
        </p:nvPicPr>
        <p:blipFill>
          <a:blip r:embed="rId3" cstate="print"/>
          <a:srcRect r="23171" b="19512"/>
          <a:stretch>
            <a:fillRect/>
          </a:stretch>
        </p:blipFill>
        <p:spPr bwMode="auto">
          <a:xfrm>
            <a:off x="4499992" y="836712"/>
            <a:ext cx="3672408" cy="2885463"/>
          </a:xfrm>
          <a:prstGeom prst="rect">
            <a:avLst/>
          </a:prstGeom>
          <a:noFill/>
        </p:spPr>
      </p:pic>
      <p:pic>
        <p:nvPicPr>
          <p:cNvPr id="29701" name="Picture 5" descr="D:\Проект Книжкина неделя\фото к проекту\IMG_20210323_095642.jpg"/>
          <p:cNvPicPr>
            <a:picLocks noChangeAspect="1" noChangeArrowheads="1"/>
          </p:cNvPicPr>
          <p:nvPr/>
        </p:nvPicPr>
        <p:blipFill>
          <a:blip r:embed="rId4" cstate="print"/>
          <a:srcRect l="18125" r="9377" b="37168"/>
          <a:stretch>
            <a:fillRect/>
          </a:stretch>
        </p:blipFill>
        <p:spPr bwMode="auto">
          <a:xfrm>
            <a:off x="4860032" y="3861048"/>
            <a:ext cx="4098917" cy="26642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07707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Предварительно была проведена беседа о правилах обращения с книгой, о том, что нельзя в ней рисовать, нельзя ее рвать, бросать.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течение всей недели мы, воспитатели, брали эти книги и читали ребятам, каждый хотел, чтобы именно его любимую книгу услышали все.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52529" cy="26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816652" cy="27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t="-2192" r="12468"/>
          <a:stretch>
            <a:fillRect/>
          </a:stretch>
        </p:blipFill>
        <p:spPr bwMode="auto">
          <a:xfrm>
            <a:off x="4644008" y="1556792"/>
            <a:ext cx="42763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ект Книжкина неделя\фото к проекту\img1.jpg"/>
          <p:cNvPicPr>
            <a:picLocks noChangeAspect="1" noChangeArrowheads="1"/>
          </p:cNvPicPr>
          <p:nvPr/>
        </p:nvPicPr>
        <p:blipFill>
          <a:blip r:embed="rId2" cstate="print"/>
          <a:srcRect l="3538" t="18500" r="8263" b="18501"/>
          <a:stretch>
            <a:fillRect/>
          </a:stretch>
        </p:blipFill>
        <p:spPr bwMode="auto">
          <a:xfrm>
            <a:off x="179512" y="0"/>
            <a:ext cx="6264696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3528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Из истории праздника…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этого праздника уходит в военный сорок третий, когда под  сводами Колонного зала Дома Союзов звенели ребячьи голоса. Это московская детвора собралась на встречу со своими любимыми писателями, некоторые из которых приехали прямо с фронта. Шла война, не хватало еды, в домах было холодно – а в Колонном зале дети слушали выступления любимых писателей и поэтов: Самуила Яковлевича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Маршака, Сергея Владимировича Михалкова,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Агнии Львовны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Михаила Михайловича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Пришвина, Льва Абрамовича Кассиля.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Так впервые отмечался этот весенний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праздник надежды.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роект Книжкина неделя\фото к проекту\IMG_20210323_171306.jpg"/>
          <p:cNvPicPr>
            <a:picLocks noChangeAspect="1" noChangeArrowheads="1"/>
          </p:cNvPicPr>
          <p:nvPr/>
        </p:nvPicPr>
        <p:blipFill>
          <a:blip r:embed="rId2" cstate="print"/>
          <a:srcRect l="21918" t="-457"/>
          <a:stretch>
            <a:fillRect/>
          </a:stretch>
        </p:blipFill>
        <p:spPr bwMode="auto">
          <a:xfrm>
            <a:off x="179512" y="188640"/>
            <a:ext cx="4104456" cy="3960440"/>
          </a:xfrm>
          <a:prstGeom prst="rect">
            <a:avLst/>
          </a:prstGeom>
          <a:noFill/>
        </p:spPr>
      </p:pic>
      <p:pic>
        <p:nvPicPr>
          <p:cNvPr id="30723" name="Picture 3" descr="D:\Проект Книжкина неделя\фото к проекту\IMG_20210323_17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36504" cy="3402378"/>
          </a:xfrm>
          <a:prstGeom prst="rect">
            <a:avLst/>
          </a:prstGeom>
          <a:noFill/>
        </p:spPr>
      </p:pic>
      <p:pic>
        <p:nvPicPr>
          <p:cNvPr id="5" name="Picture 4" descr="D:\Проект Книжкина неделя\фото к проекту\IMG_20210323_095638.jpg"/>
          <p:cNvPicPr>
            <a:picLocks noChangeAspect="1" noChangeArrowheads="1"/>
          </p:cNvPicPr>
          <p:nvPr/>
        </p:nvPicPr>
        <p:blipFill>
          <a:blip r:embed="rId4" cstate="print"/>
          <a:srcRect l="26351" t="5405" r="8784" b="13514"/>
          <a:stretch>
            <a:fillRect/>
          </a:stretch>
        </p:blipFill>
        <p:spPr bwMode="auto">
          <a:xfrm>
            <a:off x="2699792" y="3068960"/>
            <a:ext cx="3643605" cy="34158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течение всего проекта дети проявляли большой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интерес к книгам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Проект Книжкина неделя\фото к проекту\IMG_20210331_082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648405" cy="2736304"/>
          </a:xfrm>
          <a:prstGeom prst="rect">
            <a:avLst/>
          </a:prstGeom>
          <a:noFill/>
        </p:spPr>
      </p:pic>
      <p:pic>
        <p:nvPicPr>
          <p:cNvPr id="31747" name="Picture 3" descr="D:\Проект Книжкина неделя\фото к проекту\IMG_20210331_082657.jpg"/>
          <p:cNvPicPr>
            <a:picLocks noChangeAspect="1" noChangeArrowheads="1"/>
          </p:cNvPicPr>
          <p:nvPr/>
        </p:nvPicPr>
        <p:blipFill>
          <a:blip r:embed="rId3" cstate="print"/>
          <a:srcRect t="15459"/>
          <a:stretch>
            <a:fillRect/>
          </a:stretch>
        </p:blipFill>
        <p:spPr bwMode="auto">
          <a:xfrm>
            <a:off x="4067944" y="1052736"/>
            <a:ext cx="4211960" cy="2670627"/>
          </a:xfrm>
          <a:prstGeom prst="rect">
            <a:avLst/>
          </a:prstGeom>
          <a:noFill/>
        </p:spPr>
      </p:pic>
      <p:pic>
        <p:nvPicPr>
          <p:cNvPr id="31748" name="Picture 4" descr="D:\Проект Книжкина неделя\фото к проекту\IMG_20210331_082701.jpg"/>
          <p:cNvPicPr>
            <a:picLocks noChangeAspect="1" noChangeArrowheads="1"/>
          </p:cNvPicPr>
          <p:nvPr/>
        </p:nvPicPr>
        <p:blipFill>
          <a:blip r:embed="rId4" cstate="print"/>
          <a:srcRect t="12727" r="3182" b="9091"/>
          <a:stretch>
            <a:fillRect/>
          </a:stretch>
        </p:blipFill>
        <p:spPr bwMode="auto">
          <a:xfrm>
            <a:off x="1043608" y="3761656"/>
            <a:ext cx="5112567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плану проекта был проведен цикл непосредственно образовательной деятельности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05273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Лепка «Колобок катится по дорожке»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6" name="Picture 4" descr="D:\Проект Книжкина неделя\фото к проекту\IMG_20210323_163047.jpg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2411760" y="3861048"/>
            <a:ext cx="4680520" cy="2808312"/>
          </a:xfrm>
          <a:prstGeom prst="rect">
            <a:avLst/>
          </a:prstGeom>
          <a:noFill/>
        </p:spPr>
      </p:pic>
      <p:pic>
        <p:nvPicPr>
          <p:cNvPr id="33794" name="Picture 2" descr="D:\Проект Книжкина неделя\фото к проекту\IMG_20210323_16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72408" cy="2754306"/>
          </a:xfrm>
          <a:prstGeom prst="rect">
            <a:avLst/>
          </a:prstGeom>
          <a:noFill/>
        </p:spPr>
      </p:pic>
      <p:pic>
        <p:nvPicPr>
          <p:cNvPr id="33795" name="Picture 3" descr="D:\Проект Книжкина неделя\фото к проекту\IMG_20210323_160908.jpg"/>
          <p:cNvPicPr>
            <a:picLocks noChangeAspect="1" noChangeArrowheads="1"/>
          </p:cNvPicPr>
          <p:nvPr/>
        </p:nvPicPr>
        <p:blipFill>
          <a:blip r:embed="rId4" cstate="print"/>
          <a:srcRect l="21710" t="-2632" r="7237"/>
          <a:stretch>
            <a:fillRect/>
          </a:stretch>
        </p:blipFill>
        <p:spPr bwMode="auto">
          <a:xfrm>
            <a:off x="6156176" y="1628800"/>
            <a:ext cx="259228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0"/>
            <a:ext cx="559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«Самолет»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D:\Проект Книжкина неделя\фото к проекту\IMG-20210403-WA0005.jpg"/>
          <p:cNvPicPr>
            <a:picLocks noChangeAspect="1" noChangeArrowheads="1"/>
          </p:cNvPicPr>
          <p:nvPr/>
        </p:nvPicPr>
        <p:blipFill>
          <a:blip r:embed="rId2" cstate="print"/>
          <a:srcRect l="18336" t="16372" r="16178" b="20762"/>
          <a:stretch>
            <a:fillRect/>
          </a:stretch>
        </p:blipFill>
        <p:spPr bwMode="auto">
          <a:xfrm>
            <a:off x="395535" y="188639"/>
            <a:ext cx="2448273" cy="3133789"/>
          </a:xfrm>
          <a:prstGeom prst="rect">
            <a:avLst/>
          </a:prstGeom>
          <a:noFill/>
        </p:spPr>
      </p:pic>
      <p:pic>
        <p:nvPicPr>
          <p:cNvPr id="38915" name="Picture 3" descr="D:\Проект Книжкина неделя\фото к проекту\IMG-20210403-WA0006.jpg"/>
          <p:cNvPicPr>
            <a:picLocks noChangeAspect="1" noChangeArrowheads="1"/>
          </p:cNvPicPr>
          <p:nvPr/>
        </p:nvPicPr>
        <p:blipFill>
          <a:blip r:embed="rId3" cstate="print"/>
          <a:srcRect l="27463" t="10597" r="-2819" b="9925"/>
          <a:stretch>
            <a:fillRect/>
          </a:stretch>
        </p:blipFill>
        <p:spPr bwMode="auto">
          <a:xfrm>
            <a:off x="6372200" y="188639"/>
            <a:ext cx="2592288" cy="3645405"/>
          </a:xfrm>
          <a:prstGeom prst="rect">
            <a:avLst/>
          </a:prstGeom>
          <a:noFill/>
        </p:spPr>
      </p:pic>
      <p:pic>
        <p:nvPicPr>
          <p:cNvPr id="38916" name="Picture 4" descr="D:\Проект Книжкина неделя\фото к проекту\IMG-20210403-WA0007.jpg"/>
          <p:cNvPicPr>
            <a:picLocks noChangeAspect="1" noChangeArrowheads="1"/>
          </p:cNvPicPr>
          <p:nvPr/>
        </p:nvPicPr>
        <p:blipFill>
          <a:blip r:embed="rId4" cstate="print"/>
          <a:srcRect l="26542" t="23888"/>
          <a:stretch>
            <a:fillRect/>
          </a:stretch>
        </p:blipFill>
        <p:spPr bwMode="auto">
          <a:xfrm>
            <a:off x="827584" y="3140968"/>
            <a:ext cx="2520280" cy="3481791"/>
          </a:xfrm>
          <a:prstGeom prst="rect">
            <a:avLst/>
          </a:prstGeom>
          <a:noFill/>
        </p:spPr>
      </p:pic>
      <p:pic>
        <p:nvPicPr>
          <p:cNvPr id="38917" name="Picture 5" descr="D:\Проект Книжкина неделя\фото к проекту\IMG-20210403-WA0008.jpg"/>
          <p:cNvPicPr>
            <a:picLocks noChangeAspect="1" noChangeArrowheads="1"/>
          </p:cNvPicPr>
          <p:nvPr/>
        </p:nvPicPr>
        <p:blipFill>
          <a:blip r:embed="rId5" cstate="print"/>
          <a:srcRect l="7242" t="31985" r="1028" b="2839"/>
          <a:stretch>
            <a:fillRect/>
          </a:stretch>
        </p:blipFill>
        <p:spPr bwMode="auto">
          <a:xfrm>
            <a:off x="2915816" y="620688"/>
            <a:ext cx="3268363" cy="3096344"/>
          </a:xfrm>
          <a:prstGeom prst="rect">
            <a:avLst/>
          </a:prstGeom>
          <a:noFill/>
        </p:spPr>
      </p:pic>
      <p:pic>
        <p:nvPicPr>
          <p:cNvPr id="38918" name="Picture 6" descr="D:\Проект Книжкина неделя\фото к проекту\IMG_20210329_092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14096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Рисование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«Мой веселый, звонкий мяч»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4819" name="Picture 3" descr="D:\Проект Книжкина неделя\фото к проекту\IMG-20210330-WA0001.jpg"/>
          <p:cNvPicPr>
            <a:picLocks noChangeAspect="1" noChangeArrowheads="1"/>
          </p:cNvPicPr>
          <p:nvPr/>
        </p:nvPicPr>
        <p:blipFill>
          <a:blip r:embed="rId2" cstate="print"/>
          <a:srcRect l="28003" t="6667" r="22991" b="38660"/>
          <a:stretch>
            <a:fillRect/>
          </a:stretch>
        </p:blipFill>
        <p:spPr bwMode="auto">
          <a:xfrm>
            <a:off x="4644008" y="980728"/>
            <a:ext cx="3544199" cy="2965554"/>
          </a:xfrm>
          <a:prstGeom prst="rect">
            <a:avLst/>
          </a:prstGeom>
          <a:noFill/>
        </p:spPr>
      </p:pic>
      <p:pic>
        <p:nvPicPr>
          <p:cNvPr id="34818" name="Picture 2" descr="D:\Проект Книжкина неделя\фото к проекту\IMG_20210330_162852.jpg"/>
          <p:cNvPicPr>
            <a:picLocks noChangeAspect="1" noChangeArrowheads="1"/>
          </p:cNvPicPr>
          <p:nvPr/>
        </p:nvPicPr>
        <p:blipFill>
          <a:blip r:embed="rId3" cstate="print"/>
          <a:srcRect l="11405" r="1638" b="4349"/>
          <a:stretch>
            <a:fillRect/>
          </a:stretch>
        </p:blipFill>
        <p:spPr bwMode="auto">
          <a:xfrm>
            <a:off x="5076056" y="3501008"/>
            <a:ext cx="3888432" cy="3207956"/>
          </a:xfrm>
          <a:prstGeom prst="rect">
            <a:avLst/>
          </a:prstGeom>
          <a:noFill/>
        </p:spPr>
      </p:pic>
      <p:pic>
        <p:nvPicPr>
          <p:cNvPr id="34821" name="Picture 5" descr="D:\Проект Книжкина неделя\фото к проекту\IMG-20210330-WA0030.jpg"/>
          <p:cNvPicPr>
            <a:picLocks noChangeAspect="1" noChangeArrowheads="1"/>
          </p:cNvPicPr>
          <p:nvPr/>
        </p:nvPicPr>
        <p:blipFill>
          <a:blip r:embed="rId4" cstate="print"/>
          <a:srcRect l="16765" t="19559" r="29587" b="6674"/>
          <a:stretch>
            <a:fillRect/>
          </a:stretch>
        </p:blipFill>
        <p:spPr bwMode="auto">
          <a:xfrm>
            <a:off x="755576" y="908720"/>
            <a:ext cx="3240360" cy="3341621"/>
          </a:xfrm>
          <a:prstGeom prst="rect">
            <a:avLst/>
          </a:prstGeom>
          <a:noFill/>
        </p:spPr>
      </p:pic>
      <p:pic>
        <p:nvPicPr>
          <p:cNvPr id="34820" name="Picture 4" descr="D:\Проект Книжкина неделя\фото к проекту\IMG-20210330-WA0003.jpg"/>
          <p:cNvPicPr>
            <a:picLocks noChangeAspect="1" noChangeArrowheads="1"/>
          </p:cNvPicPr>
          <p:nvPr/>
        </p:nvPicPr>
        <p:blipFill>
          <a:blip r:embed="rId5" cstate="print"/>
          <a:srcRect l="19322" t="13639" r="12481" b="12102"/>
          <a:stretch>
            <a:fillRect/>
          </a:stretch>
        </p:blipFill>
        <p:spPr bwMode="auto">
          <a:xfrm>
            <a:off x="1043608" y="3933056"/>
            <a:ext cx="3312368" cy="2705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Аппликация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«Грузовик»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4" name="Picture 4" descr="D:\Проект Книжкина неделя\фото к проекту\IMG_20210331_092526.jpg"/>
          <p:cNvPicPr>
            <a:picLocks noChangeAspect="1" noChangeArrowheads="1"/>
          </p:cNvPicPr>
          <p:nvPr/>
        </p:nvPicPr>
        <p:blipFill>
          <a:blip r:embed="rId2" cstate="print"/>
          <a:srcRect l="23728" t="12500" r="13204" b="31818"/>
          <a:stretch>
            <a:fillRect/>
          </a:stretch>
        </p:blipFill>
        <p:spPr bwMode="auto">
          <a:xfrm>
            <a:off x="4499992" y="908720"/>
            <a:ext cx="4248472" cy="2813177"/>
          </a:xfrm>
          <a:prstGeom prst="rect">
            <a:avLst/>
          </a:prstGeom>
          <a:noFill/>
        </p:spPr>
      </p:pic>
      <p:pic>
        <p:nvPicPr>
          <p:cNvPr id="35845" name="Picture 5" descr="D:\Проект Книжкина неделя\фото к проекту\IMG_20210331_092530.jpg"/>
          <p:cNvPicPr>
            <a:picLocks noChangeAspect="1" noChangeArrowheads="1"/>
          </p:cNvPicPr>
          <p:nvPr/>
        </p:nvPicPr>
        <p:blipFill>
          <a:blip r:embed="rId3" cstate="print"/>
          <a:srcRect l="29545" t="9091" r="12500" b="25758"/>
          <a:stretch>
            <a:fillRect/>
          </a:stretch>
        </p:blipFill>
        <p:spPr bwMode="auto">
          <a:xfrm>
            <a:off x="395536" y="3501008"/>
            <a:ext cx="3672408" cy="3096344"/>
          </a:xfrm>
          <a:prstGeom prst="rect">
            <a:avLst/>
          </a:prstGeom>
          <a:noFill/>
        </p:spPr>
      </p:pic>
      <p:pic>
        <p:nvPicPr>
          <p:cNvPr id="35843" name="Picture 3" descr="D:\Проект Книжкина неделя\фото к проекту\IMG_20210331_092516.jpg"/>
          <p:cNvPicPr>
            <a:picLocks noChangeAspect="1" noChangeArrowheads="1"/>
          </p:cNvPicPr>
          <p:nvPr/>
        </p:nvPicPr>
        <p:blipFill>
          <a:blip r:embed="rId4" cstate="print"/>
          <a:srcRect r="4545" b="14545"/>
          <a:stretch>
            <a:fillRect/>
          </a:stretch>
        </p:blipFill>
        <p:spPr bwMode="auto">
          <a:xfrm>
            <a:off x="251520" y="980728"/>
            <a:ext cx="4104456" cy="2755849"/>
          </a:xfrm>
          <a:prstGeom prst="rect">
            <a:avLst/>
          </a:prstGeom>
          <a:noFill/>
        </p:spPr>
      </p:pic>
      <p:pic>
        <p:nvPicPr>
          <p:cNvPr id="35846" name="Picture 6" descr="D:\Проект Книжкина неделя\фото к проекту\IMG_20210331_093630.jpg"/>
          <p:cNvPicPr>
            <a:picLocks noChangeAspect="1" noChangeArrowheads="1"/>
          </p:cNvPicPr>
          <p:nvPr/>
        </p:nvPicPr>
        <p:blipFill>
          <a:blip r:embed="rId5" cstate="print"/>
          <a:srcRect l="11808" r="-1177" b="9285"/>
          <a:stretch>
            <a:fillRect/>
          </a:stretch>
        </p:blipFill>
        <p:spPr bwMode="auto">
          <a:xfrm>
            <a:off x="4283968" y="2924944"/>
            <a:ext cx="4860032" cy="36999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Конструирование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«Корабль»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66" name="Picture 2" descr="D:\Проект Книжкина неделя\фото к проекту\IMG-20210330-WA0012.jpg"/>
          <p:cNvPicPr>
            <a:picLocks noChangeAspect="1" noChangeArrowheads="1"/>
          </p:cNvPicPr>
          <p:nvPr/>
        </p:nvPicPr>
        <p:blipFill>
          <a:blip r:embed="rId2" cstate="print"/>
          <a:srcRect l="15005" r="7467" b="15595"/>
          <a:stretch>
            <a:fillRect/>
          </a:stretch>
        </p:blipFill>
        <p:spPr bwMode="auto">
          <a:xfrm>
            <a:off x="179512" y="692696"/>
            <a:ext cx="2033826" cy="2952328"/>
          </a:xfrm>
          <a:prstGeom prst="rect">
            <a:avLst/>
          </a:prstGeom>
          <a:noFill/>
        </p:spPr>
      </p:pic>
      <p:pic>
        <p:nvPicPr>
          <p:cNvPr id="36867" name="Picture 3" descr="D:\Проект Книжкина неделя\фото к проекту\IMG-20210330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2214246" cy="3024336"/>
          </a:xfrm>
          <a:prstGeom prst="rect">
            <a:avLst/>
          </a:prstGeom>
          <a:noFill/>
        </p:spPr>
      </p:pic>
      <p:pic>
        <p:nvPicPr>
          <p:cNvPr id="36869" name="Picture 5" descr="D:\Проект Книжкина неделя\фото к проекту\IMG-20210330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80728"/>
            <a:ext cx="2214246" cy="2952328"/>
          </a:xfrm>
          <a:prstGeom prst="rect">
            <a:avLst/>
          </a:prstGeom>
          <a:noFill/>
        </p:spPr>
      </p:pic>
      <p:pic>
        <p:nvPicPr>
          <p:cNvPr id="36871" name="Picture 7" descr="D:\Проект Книжкина неделя\фото к проекту\IMG-20210330-WA0028.jpg"/>
          <p:cNvPicPr>
            <a:picLocks noChangeAspect="1" noChangeArrowheads="1"/>
          </p:cNvPicPr>
          <p:nvPr/>
        </p:nvPicPr>
        <p:blipFill>
          <a:blip r:embed="rId5" cstate="print"/>
          <a:srcRect l="25011" r="11326"/>
          <a:stretch>
            <a:fillRect/>
          </a:stretch>
        </p:blipFill>
        <p:spPr bwMode="auto">
          <a:xfrm>
            <a:off x="4427984" y="980728"/>
            <a:ext cx="2322705" cy="2952328"/>
          </a:xfrm>
          <a:prstGeom prst="rect">
            <a:avLst/>
          </a:prstGeom>
          <a:noFill/>
        </p:spPr>
      </p:pic>
      <p:pic>
        <p:nvPicPr>
          <p:cNvPr id="36870" name="Picture 6" descr="D:\Проект Книжкина неделя\фото к проекту\IMG-20210330-WA0025.jpg"/>
          <p:cNvPicPr>
            <a:picLocks noChangeAspect="1" noChangeArrowheads="1"/>
          </p:cNvPicPr>
          <p:nvPr/>
        </p:nvPicPr>
        <p:blipFill>
          <a:blip r:embed="rId6" cstate="print"/>
          <a:srcRect r="37203"/>
          <a:stretch>
            <a:fillRect/>
          </a:stretch>
        </p:blipFill>
        <p:spPr bwMode="auto">
          <a:xfrm>
            <a:off x="6012160" y="3573016"/>
            <a:ext cx="2555776" cy="3052402"/>
          </a:xfrm>
          <a:prstGeom prst="rect">
            <a:avLst/>
          </a:prstGeom>
          <a:noFill/>
        </p:spPr>
      </p:pic>
      <p:pic>
        <p:nvPicPr>
          <p:cNvPr id="36868" name="Picture 4" descr="D:\Проект Книжкина неделя\фото к проекту\IMG-20210330-WA0019.jpg"/>
          <p:cNvPicPr>
            <a:picLocks noChangeAspect="1" noChangeArrowheads="1"/>
          </p:cNvPicPr>
          <p:nvPr/>
        </p:nvPicPr>
        <p:blipFill>
          <a:blip r:embed="rId7" cstate="print"/>
          <a:srcRect t="18023" r="-931" b="7480"/>
          <a:stretch>
            <a:fillRect/>
          </a:stretch>
        </p:blipFill>
        <p:spPr bwMode="auto">
          <a:xfrm>
            <a:off x="467543" y="3717032"/>
            <a:ext cx="4682843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0466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Художественно-эстетическое развитие.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Театрализованная деятельность: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драматизация сказки «Репка»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2" name="Picture 4" descr="D:\Проект Книжкина неделя\фото к проекту\IMG_20210331_095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416491" cy="3312368"/>
          </a:xfrm>
          <a:prstGeom prst="rect">
            <a:avLst/>
          </a:prstGeom>
          <a:noFill/>
        </p:spPr>
      </p:pic>
      <p:pic>
        <p:nvPicPr>
          <p:cNvPr id="37891" name="Picture 3" descr="D:\Проект Книжкина неделя\фото к проекту\IMG_20210331_09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0466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Физическое развитие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Утренняя зарядка с Таней. Игра «Перекати мяч»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Проект Книжкина неделя\фото к проекту\IMG-20210403-WA0002.jpg"/>
          <p:cNvPicPr>
            <a:picLocks noChangeAspect="1" noChangeArrowheads="1"/>
          </p:cNvPicPr>
          <p:nvPr/>
        </p:nvPicPr>
        <p:blipFill>
          <a:blip r:embed="rId2" cstate="print"/>
          <a:srcRect l="18541" t="19664" r="48591"/>
          <a:stretch>
            <a:fillRect/>
          </a:stretch>
        </p:blipFill>
        <p:spPr bwMode="auto">
          <a:xfrm>
            <a:off x="251520" y="908720"/>
            <a:ext cx="2448272" cy="3366042"/>
          </a:xfrm>
          <a:prstGeom prst="rect">
            <a:avLst/>
          </a:prstGeom>
          <a:noFill/>
        </p:spPr>
      </p:pic>
      <p:pic>
        <p:nvPicPr>
          <p:cNvPr id="1027" name="Picture 3" descr="D:\Проект Книжкина неделя\фото к проекту\IMG-20210403-WA0001.jpg"/>
          <p:cNvPicPr>
            <a:picLocks noChangeAspect="1" noChangeArrowheads="1"/>
          </p:cNvPicPr>
          <p:nvPr/>
        </p:nvPicPr>
        <p:blipFill>
          <a:blip r:embed="rId3" cstate="print"/>
          <a:srcRect l="12411" t="13055" r="22547" b="4886"/>
          <a:stretch>
            <a:fillRect/>
          </a:stretch>
        </p:blipFill>
        <p:spPr bwMode="auto">
          <a:xfrm>
            <a:off x="2843808" y="1124744"/>
            <a:ext cx="3600400" cy="2555123"/>
          </a:xfrm>
          <a:prstGeom prst="rect">
            <a:avLst/>
          </a:prstGeom>
          <a:noFill/>
        </p:spPr>
      </p:pic>
      <p:pic>
        <p:nvPicPr>
          <p:cNvPr id="1028" name="Picture 4" descr="D:\Проект Книжкина неделя\фото к проекту\IMG_20210401_163302.jpg"/>
          <p:cNvPicPr>
            <a:picLocks noChangeAspect="1" noChangeArrowheads="1"/>
          </p:cNvPicPr>
          <p:nvPr/>
        </p:nvPicPr>
        <p:blipFill>
          <a:blip r:embed="rId4" cstate="print"/>
          <a:srcRect t="-640" r="14286" b="10597"/>
          <a:stretch>
            <a:fillRect/>
          </a:stretch>
        </p:blipFill>
        <p:spPr bwMode="auto">
          <a:xfrm>
            <a:off x="5122630" y="2924944"/>
            <a:ext cx="4021370" cy="3168352"/>
          </a:xfrm>
          <a:prstGeom prst="rect">
            <a:avLst/>
          </a:prstGeom>
          <a:noFill/>
        </p:spPr>
      </p:pic>
      <p:pic>
        <p:nvPicPr>
          <p:cNvPr id="1029" name="Picture 5" descr="D:\Проект Книжкина неделя\фото к проекту\IMG_20210401_163752.jpg"/>
          <p:cNvPicPr>
            <a:picLocks noChangeAspect="1" noChangeArrowheads="1"/>
          </p:cNvPicPr>
          <p:nvPr/>
        </p:nvPicPr>
        <p:blipFill>
          <a:blip r:embed="rId5" cstate="print"/>
          <a:srcRect t="11881" r="1492" b="32673"/>
          <a:stretch>
            <a:fillRect/>
          </a:stretch>
        </p:blipFill>
        <p:spPr bwMode="auto">
          <a:xfrm>
            <a:off x="179512" y="4077072"/>
            <a:ext cx="5184576" cy="2188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закрепления прочитанных сказок проводились дидактические игры: «Угадай сказку», «Составь сказку» (по картинкам), «Собери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сказке, разрезные картинки по сказкам и т. д.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Проект Книжкина неделя\фото к проекту\IMG-20210330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D:\Проект Книжкина неделя\фото к проекту\IMG-2021033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599045" cy="2699284"/>
          </a:xfrm>
          <a:prstGeom prst="rect">
            <a:avLst/>
          </a:prstGeom>
          <a:noFill/>
        </p:spPr>
      </p:pic>
      <p:pic>
        <p:nvPicPr>
          <p:cNvPr id="1028" name="Picture 4" descr="D:\Проект Книжкина неделя\фото к проекту\IMG-20210330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019600" cy="3014700"/>
          </a:xfrm>
          <a:prstGeom prst="rect">
            <a:avLst/>
          </a:prstGeom>
          <a:noFill/>
        </p:spPr>
      </p:pic>
      <p:pic>
        <p:nvPicPr>
          <p:cNvPr id="1029" name="Picture 5" descr="D:\Проект Книжкина неделя\фото к проекту\IMG-2021033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4536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Продолжался он всего один день, и участвовали в нём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москвичи и ленинградцы. Но уже на следующий год праздник длился неделю, и его стали проводить во всех городах и сёлах нашей страны. Во время одного из таких праздников, на его открытии, перед ребятами выступил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инициатор Недели детской книги, писатель Лев Кассиль.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 он так: «Дорогие ребята, поздравляю вас с днем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Книжкиных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именин!». С тех самых пор Неделю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детской книги стали называть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Книжкиными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именинами. Этот прекрасный добрый праздник, который взрослые в трудное время сумели устроить для детей,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теперь отмечается ежегодно.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 Книжкина неделя\фото к проекту\IMG-20210330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67064" cy="2825298"/>
          </a:xfrm>
          <a:prstGeom prst="rect">
            <a:avLst/>
          </a:prstGeom>
          <a:noFill/>
        </p:spPr>
      </p:pic>
      <p:pic>
        <p:nvPicPr>
          <p:cNvPr id="2052" name="Picture 4" descr="D:\Проект Книжкина неделя\фото к проекту\IMG_20210330_165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968552" cy="3726414"/>
          </a:xfrm>
          <a:prstGeom prst="rect">
            <a:avLst/>
          </a:prstGeom>
          <a:noFill/>
        </p:spPr>
      </p:pic>
      <p:pic>
        <p:nvPicPr>
          <p:cNvPr id="2051" name="Picture 3" descr="D:\Проект Книжкина неделя\фото к проекту\IMG_20210330_165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404997" cy="33037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Даже на прогулке вспоминали знакомые стихотворения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прогул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9551" y="1268760"/>
            <a:ext cx="5939852" cy="424847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404664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ситуация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«Книжка заболела».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Ребята узнали, как можно отремонтировать книгу и попробовали совместно с воспитателем «вылечить» книгу с помощью скотча, ножниц и бумаги.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роект Книжкина неделя\фото к проекту\IMG_20210401_103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888432" cy="2916324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51520" y="260648"/>
            <a:ext cx="4824536" cy="25922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Книжка – это не игрушка,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– лучшая подружка!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Береги ее малышка –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 всем расскажет книжка!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Проект Книжкина неделя\фото к проекту\IMG_20210401_103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ект Книжкина неделя\фото к проекту\IMG_20210401_103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32448" cy="3024336"/>
          </a:xfrm>
          <a:prstGeom prst="rect">
            <a:avLst/>
          </a:prstGeom>
          <a:noFill/>
        </p:spPr>
      </p:pic>
      <p:pic>
        <p:nvPicPr>
          <p:cNvPr id="4099" name="Picture 3" descr="D:\Проект Книжкина неделя\фото к проекту\IMG_20210401_103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3960440" cy="2970330"/>
          </a:xfrm>
          <a:prstGeom prst="rect">
            <a:avLst/>
          </a:prstGeom>
          <a:noFill/>
        </p:spPr>
      </p:pic>
      <p:pic>
        <p:nvPicPr>
          <p:cNvPr id="4100" name="Picture 4" descr="D:\Проект Книжкина неделя\фото к проекту\IMG_20210401_104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4176464" cy="3132348"/>
          </a:xfrm>
          <a:prstGeom prst="rect">
            <a:avLst/>
          </a:prstGeom>
          <a:noFill/>
        </p:spPr>
      </p:pic>
      <p:pic>
        <p:nvPicPr>
          <p:cNvPr id="4101" name="Picture 5" descr="D:\Проект Книжкина неделя\фото к проекту\IMG_20210401_104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56992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51216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Итогом проекта стало развлечение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Книжкины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именины», на котором дети вспоминали знакомые сказки, сказочных героев.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гости приходили Маша-растеряша, Колобок, Репка, Медведь и Буратино.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авай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2897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19672" y="3933056"/>
            <a:ext cx="4392488" cy="2470775"/>
          </a:xfrm>
          <a:prstGeom prst="rect">
            <a:avLst/>
          </a:prstGeom>
        </p:spPr>
      </p:pic>
      <p:pic>
        <p:nvPicPr>
          <p:cNvPr id="3" name="начало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3">
                  <p14:trim end="21123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1520" y="1700809"/>
            <a:ext cx="4480499" cy="2520280"/>
          </a:xfrm>
          <a:prstGeom prst="rect">
            <a:avLst/>
          </a:prstGeom>
        </p:spPr>
      </p:pic>
      <p:pic>
        <p:nvPicPr>
          <p:cNvPr id="5" name="маша книга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4">
                  <p14:trim end="9372.999900000001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860031" y="1772816"/>
            <a:ext cx="4096455" cy="230425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лобок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32110.9999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4640517" cy="2610290"/>
          </a:xfrm>
          <a:prstGeom prst="rect">
            <a:avLst/>
          </a:prstGeom>
        </p:spPr>
      </p:pic>
      <p:pic>
        <p:nvPicPr>
          <p:cNvPr id="5" name="медведь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3">
                  <p14:trim end="113621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51520" y="3429000"/>
            <a:ext cx="4844540" cy="2725053"/>
          </a:xfrm>
          <a:prstGeom prst="rect">
            <a:avLst/>
          </a:prstGeom>
        </p:spPr>
      </p:pic>
      <p:pic>
        <p:nvPicPr>
          <p:cNvPr id="4" name="репка.mp4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72000" y="2101791"/>
            <a:ext cx="4368485" cy="2457273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уратино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30873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95536" y="3397935"/>
            <a:ext cx="5256584" cy="2956828"/>
          </a:xfrm>
          <a:prstGeom prst="rect">
            <a:avLst/>
          </a:prstGeom>
        </p:spPr>
      </p:pic>
      <p:pic>
        <p:nvPicPr>
          <p:cNvPr id="4" name="стихи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11760" y="260648"/>
            <a:ext cx="5248584" cy="295232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конце развлечения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Имениница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подарила ребятам книжки и угостила конфетками.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Проект Книжкина неделя\фото к проекту\IMG_20210401_10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608512" cy="3456384"/>
          </a:xfrm>
          <a:prstGeom prst="rect">
            <a:avLst/>
          </a:prstGeom>
          <a:noFill/>
        </p:spPr>
      </p:pic>
      <p:pic>
        <p:nvPicPr>
          <p:cNvPr id="5122" name="Picture 2" descr="D:\Проект Книжкина неделя\фото к проекту\Videoframe_20210404_004150_com.huawei.himovie.overs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464496" cy="2511279"/>
          </a:xfrm>
          <a:prstGeom prst="rect">
            <a:avLst/>
          </a:prstGeom>
          <a:noFill/>
        </p:spPr>
      </p:pic>
      <p:pic>
        <p:nvPicPr>
          <p:cNvPr id="5124" name="Picture 4" descr="D:\Проект Книжкина неделя\фото к проекту\IMG_20210401_10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итогом проекта стала выставка книг, сделанных своими руками «Книжки-самоделки». Ожидания оправдали себя: большая часть родителей откликнулась на предложение по изготовлению с детьми рукотворной книжки и очень творчески и старательно подошла к этому заданию. Выставка получилась очень интересной. Уходя домой, родители с детьми с большим интересом рассматривали самодельные книжки, которые будем использовать в дальнейшем в 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образовательном процессе.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прислали нам фото процесса изготовления книжек: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Проект Книжкина неделя\фото к проект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3222948" cy="3222948"/>
          </a:xfrm>
          <a:prstGeom prst="rect">
            <a:avLst/>
          </a:prstGeom>
          <a:noFill/>
        </p:spPr>
      </p:pic>
      <p:pic>
        <p:nvPicPr>
          <p:cNvPr id="6149" name="Picture 5" descr="D:\Проект Книжкина неделя\фото к проекту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Проект Книжкина неделя\фото к проекту\4.jpg"/>
          <p:cNvPicPr>
            <a:picLocks noChangeAspect="1" noChangeArrowheads="1"/>
          </p:cNvPicPr>
          <p:nvPr/>
        </p:nvPicPr>
        <p:blipFill>
          <a:blip r:embed="rId2" cstate="print"/>
          <a:srcRect t="9756" r="2439" b="9756"/>
          <a:stretch>
            <a:fillRect/>
          </a:stretch>
        </p:blipFill>
        <p:spPr bwMode="auto">
          <a:xfrm>
            <a:off x="3779912" y="0"/>
            <a:ext cx="3491297" cy="2880320"/>
          </a:xfrm>
          <a:prstGeom prst="rect">
            <a:avLst/>
          </a:prstGeom>
          <a:noFill/>
        </p:spPr>
      </p:pic>
      <p:pic>
        <p:nvPicPr>
          <p:cNvPr id="7172" name="Picture 4" descr="D:\Проект Книжкина неделя\фото к проекту\5.jpg"/>
          <p:cNvPicPr>
            <a:picLocks noChangeAspect="1" noChangeArrowheads="1"/>
          </p:cNvPicPr>
          <p:nvPr/>
        </p:nvPicPr>
        <p:blipFill>
          <a:blip r:embed="rId3" cstate="print"/>
          <a:srcRect l="8029" t="1606" r="2050" b="10079"/>
          <a:stretch>
            <a:fillRect/>
          </a:stretch>
        </p:blipFill>
        <p:spPr bwMode="auto">
          <a:xfrm>
            <a:off x="5076056" y="2852936"/>
            <a:ext cx="3852936" cy="3784134"/>
          </a:xfrm>
          <a:prstGeom prst="rect">
            <a:avLst/>
          </a:prstGeom>
          <a:noFill/>
        </p:spPr>
      </p:pic>
      <p:pic>
        <p:nvPicPr>
          <p:cNvPr id="7173" name="Picture 5" descr="D:\Проект Книжкина неделя\фото к проекту\6.jpg"/>
          <p:cNvPicPr>
            <a:picLocks noChangeAspect="1" noChangeArrowheads="1"/>
          </p:cNvPicPr>
          <p:nvPr/>
        </p:nvPicPr>
        <p:blipFill>
          <a:blip r:embed="rId4" cstate="print"/>
          <a:srcRect l="8161" t="-2720" r="7504"/>
          <a:stretch>
            <a:fillRect/>
          </a:stretch>
        </p:blipFill>
        <p:spPr bwMode="auto">
          <a:xfrm>
            <a:off x="323528" y="0"/>
            <a:ext cx="2764324" cy="3366964"/>
          </a:xfrm>
          <a:prstGeom prst="rect">
            <a:avLst/>
          </a:prstGeom>
          <a:noFill/>
        </p:spPr>
      </p:pic>
      <p:pic>
        <p:nvPicPr>
          <p:cNvPr id="7170" name="Picture 2" descr="D:\Проект Книжкина неделя\фото к проекту\3.jpg"/>
          <p:cNvPicPr>
            <a:picLocks noChangeAspect="1" noChangeArrowheads="1"/>
          </p:cNvPicPr>
          <p:nvPr/>
        </p:nvPicPr>
        <p:blipFill>
          <a:blip r:embed="rId5" cstate="print"/>
          <a:srcRect l="16181" r="8238"/>
          <a:stretch>
            <a:fillRect/>
          </a:stretch>
        </p:blipFill>
        <p:spPr bwMode="auto">
          <a:xfrm>
            <a:off x="2051720" y="3068960"/>
            <a:ext cx="2736304" cy="3620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39552" y="980728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Общеизвестно воздействие художественной литературы на формирование личности ребенка. Велика ее роль и в развитии речи дошкольника.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современные информационные технологии, особым способом воздействуя на людей, ослабили интерес к книге и желание работать с ней. Ведь книга требует напряжения мысли, анализа прочитанного, будит творческое сознание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читателя, способствует генерации и освоению новых идей, но при условии внимательного и вдумчивого отношения к ней и систематического чтения. Художественная литература открывает и объясняет ребенку жизнь общества и природы, мир человеческих чувств и взаимоотношений. Она развивает мышление и воображение ребенка, обобщает его эмоции, дает прекрасные образцы русского литературного языка.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книга остается одним из главных средств воспитания детей. 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младшего возраста в недостаточной степени имеют представление о книге, её важном значение в жизни человека. Отсутствует интерес у детей к книгам. Участие детей в проекте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неделя.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именины»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позволит максимально обогатить знания и представления о книге, её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значимости, развить связную речь, творческие способности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детей. Необходимо опираться на самостоятельность,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инициативу, активность и творчество самих ребят.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Очень важно показать, что книга - верный друг.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это то, что получилось: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Проект Книжкина неделя\фото к проекту\IMG_20210401_160659.jpg"/>
          <p:cNvPicPr>
            <a:picLocks noChangeAspect="1" noChangeArrowheads="1"/>
          </p:cNvPicPr>
          <p:nvPr/>
        </p:nvPicPr>
        <p:blipFill>
          <a:blip r:embed="rId2" cstate="print"/>
          <a:srcRect l="14894" t="9574" r="23404" b="12234"/>
          <a:stretch>
            <a:fillRect/>
          </a:stretch>
        </p:blipFill>
        <p:spPr bwMode="auto">
          <a:xfrm>
            <a:off x="6804248" y="188640"/>
            <a:ext cx="2088232" cy="3528392"/>
          </a:xfrm>
          <a:prstGeom prst="rect">
            <a:avLst/>
          </a:prstGeom>
          <a:noFill/>
        </p:spPr>
      </p:pic>
      <p:pic>
        <p:nvPicPr>
          <p:cNvPr id="8196" name="Picture 4" descr="D:\Проект Книжкина неделя\фото к проекту\IMG_20210401_160819.jpg"/>
          <p:cNvPicPr>
            <a:picLocks noChangeAspect="1" noChangeArrowheads="1"/>
          </p:cNvPicPr>
          <p:nvPr/>
        </p:nvPicPr>
        <p:blipFill>
          <a:blip r:embed="rId3" cstate="print"/>
          <a:srcRect l="14634" t="1829" r="9756"/>
          <a:stretch>
            <a:fillRect/>
          </a:stretch>
        </p:blipFill>
        <p:spPr bwMode="auto">
          <a:xfrm>
            <a:off x="4572000" y="1124744"/>
            <a:ext cx="2232248" cy="3864429"/>
          </a:xfrm>
          <a:prstGeom prst="rect">
            <a:avLst/>
          </a:prstGeom>
          <a:noFill/>
        </p:spPr>
      </p:pic>
      <p:pic>
        <p:nvPicPr>
          <p:cNvPr id="8197" name="Picture 5" descr="D:\Проект Книжкина неделя\фото к проекту\IMG_20210401_160931.jpg"/>
          <p:cNvPicPr>
            <a:picLocks noChangeAspect="1" noChangeArrowheads="1"/>
          </p:cNvPicPr>
          <p:nvPr/>
        </p:nvPicPr>
        <p:blipFill>
          <a:blip r:embed="rId4" cstate="print"/>
          <a:srcRect l="7895" t="9118" r="10527" b="11935"/>
          <a:stretch>
            <a:fillRect/>
          </a:stretch>
        </p:blipFill>
        <p:spPr bwMode="auto">
          <a:xfrm>
            <a:off x="2339752" y="3212976"/>
            <a:ext cx="2399667" cy="3096344"/>
          </a:xfrm>
          <a:prstGeom prst="rect">
            <a:avLst/>
          </a:prstGeom>
          <a:noFill/>
        </p:spPr>
      </p:pic>
      <p:pic>
        <p:nvPicPr>
          <p:cNvPr id="8194" name="Picture 2" descr="D:\Проект Книжкина неделя\фото к проекту\IMG_20210401_160542.jpg"/>
          <p:cNvPicPr>
            <a:picLocks noChangeAspect="1" noChangeArrowheads="1"/>
          </p:cNvPicPr>
          <p:nvPr/>
        </p:nvPicPr>
        <p:blipFill>
          <a:blip r:embed="rId5" cstate="print"/>
          <a:srcRect l="14286" t="4592" r="18367" b="2041"/>
          <a:stretch>
            <a:fillRect/>
          </a:stretch>
        </p:blipFill>
        <p:spPr bwMode="auto">
          <a:xfrm>
            <a:off x="395536" y="404664"/>
            <a:ext cx="2376264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Проект Книжкина неделя\фото к проекту\IMG_20210401_162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924944"/>
            <a:ext cx="4992554" cy="3744416"/>
          </a:xfrm>
          <a:prstGeom prst="rect">
            <a:avLst/>
          </a:prstGeom>
          <a:noFill/>
        </p:spPr>
      </p:pic>
      <p:pic>
        <p:nvPicPr>
          <p:cNvPr id="9218" name="Picture 2" descr="D:\Проект Книжкина неделя\фото к проекту\IMG_20210401_161237_1.jpg"/>
          <p:cNvPicPr>
            <a:picLocks noChangeAspect="1" noChangeArrowheads="1"/>
          </p:cNvPicPr>
          <p:nvPr/>
        </p:nvPicPr>
        <p:blipFill>
          <a:blip r:embed="rId3" cstate="print"/>
          <a:srcRect l="14085" t="21094" r="25000" b="25000"/>
          <a:stretch>
            <a:fillRect/>
          </a:stretch>
        </p:blipFill>
        <p:spPr bwMode="auto">
          <a:xfrm>
            <a:off x="1619672" y="260648"/>
            <a:ext cx="2929352" cy="3456384"/>
          </a:xfrm>
          <a:prstGeom prst="rect">
            <a:avLst/>
          </a:prstGeom>
          <a:noFill/>
        </p:spPr>
      </p:pic>
      <p:pic>
        <p:nvPicPr>
          <p:cNvPr id="9219" name="Picture 3" descr="D:\Проект Книжкина неделя\фото к проекту\IMG_20210401_160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996952"/>
            <a:ext cx="6888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D:\Проект Книжкина неделя\фото к проекту\2kqmvxh16bswwsw4w0wo8csw80c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72408" cy="2686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 интереса у детей к детской книге через творческую и познавательную деятельность.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95536" y="134076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 ПРОЕКТА: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Развитие у детей устойчивого интереса к книге как к источнику знаний.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Расширение представлений детей о многообразии форм книг.</a:t>
            </a: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Формирование у детей познавательных умений: умение наблюдать, сравнивать, творчески перерабатывать полученную в ходе исследования информацию; самовыражаться в разных видах деятельности.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Воспитание бережного отношения, любви к книгам.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Способствовать всестороннему развитию речи детей.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Формирование у родителей понятия важности их 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участия в формировании книжной культуры детей.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Создание условий для активного внедрения 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литературного опыта в творческую деятельность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воспитанников.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4208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познавательно- творческий,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 - краткосрочный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95536" y="62068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УЧАСТНИКИ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ПРОЕКТА: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endParaRPr lang="ru-RU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527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первой младшей группы, воспитатели, родители воспитанников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3645024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ОБЛАСТИ: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506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развитие, речевое развитие, социально-коммуникативное развитие, физическое развитие, художественно-эстетическое развитие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914400" y="18864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ОЖИДАЕМЫЙ РЕЗУЛЬТАТ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7992888" cy="61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 проведения проекта 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неделя.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Книжкины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именины» ожидается повышение интереса детей к художественной литературе,  возрождение домашнего чтения,  повышение культуры речи педагогов, родителей и детей.</a:t>
            </a:r>
          </a:p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проекта педагоги смогут: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повысить свое педагогическое мастерство, самообразование;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обогатить развивающую среду дидактическими играми, наглядными пособиями по теме;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расширить круг взаимодействия с родителями;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испытать педагогическую радость от интересной, увлекательной совместной деятельности.</a:t>
            </a:r>
          </a:p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проекта дети смогут: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понимать важность книги в жизни человека;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бережно относиться к книге – источнику знаний;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получить положительно эмоциональный отклик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общения с книгой.</a:t>
            </a:r>
          </a:p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проекта родители смогут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стать активными и заинтересованными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участниками педагогического процесса.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деятельность, беседы с рассматриванием картинок, чтение художественной литературы, продуктивная деятельность.</a:t>
            </a:r>
          </a:p>
          <a:p>
            <a:pPr algn="just"/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беседы, рекомендации, наглядные информационные материалы, выполнение творческих заданий.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115616" y="18864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РЕАЛИЗАЦИИ ПРОЕКТА: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1520" y="2636912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РАЗВИВАЮЩАЯ ПРЕДМЕТНО-ПРОСТРАНСТВЕННАЯ СРЕДА ДЛЯ РЕАЛИЗАЦИИ ПРОЕКТА:</a:t>
            </a:r>
            <a:endParaRPr kumimoji="0" lang="ru-RU" sz="20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068960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теме: разрезные картинки по сказкам, «А кто потом?»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художественная литература для чтения: сказки, энциклопедии, стихотворения и пр.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Картины и иллюстрации к произведениям.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Видеозаписи и аудиозаписи.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Наборы разных видов театра (настольный,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кукольный).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продуктивной деятельности.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343399"/>
            <a:ext cx="851977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подготовительный: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Определение цели и задач проекта.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Сбор информационного материала: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художественной литературы (сказки, стихи, загадки); изготовление дидактических игр по теме, наглядных пособий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Опрос родителей на тему: «Читаем вместе».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Привлечение родителей к участию в тематических выставках.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Составление перспективного плана мероприятий.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основной: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Проводятся запланированные мероприятия для реализации проекта: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картин, иллюстраций к сказкам, игры-драматизации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по сказкам, художественно-эстетическая деятельность (аппликация, рисование, лепка).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заключительный: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023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Итоговое мероприятие – развлечение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Книжкины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именины»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023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творческих работ детей и их родителей на тему: «Книжки-самоделки»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 подведение итогов по реализации проекта.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фотоотчет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195736" y="260648"/>
            <a:ext cx="662473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ПРОЕКТА: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1570</Words>
  <Application>Microsoft Office PowerPoint</Application>
  <PresentationFormat>Экран (4:3)</PresentationFormat>
  <Paragraphs>167</Paragraphs>
  <Slides>42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Schoolbook</vt:lpstr>
      <vt:lpstr>Times New Roman</vt:lpstr>
      <vt:lpstr>Wingdings</vt:lpstr>
      <vt:lpstr>Тема Office</vt:lpstr>
      <vt:lpstr>МУНИЦИПАЛЬНОЕ ДОШКОЛЬНОЕ ОБРАЗОВАТЕЛЬНОЕ УЧРЕЖДЕНИЕ «КРАСНОГОРСКИЙ ДЕТСКИЙ САД»</vt:lpstr>
      <vt:lpstr>                       Из истории праздника… История этого праздника уходит в военный сорок третий, когда под  сводами Колонного зала Дома Союзов звенели ребячьи голоса. Это московская детвора собралась на встречу со своими любимыми писателями, некоторые из которых приехали прямо с фронта. Шла война, не хватало еды, в домах было холодно – а в Колонном зале дети слушали выступления любимых писателей и поэтов: Самуила Яковлевича  Маршака, Сергея Владимировича Михалкова,  Агнии Львовны Барто, Михаила Михайловича  Пришвина, Льва Абрамовича Кассиля.       Так впервые отмечался этот весенний                          праздник надежды. </vt:lpstr>
      <vt:lpstr>Продолжался он всего один день, и участвовали в нём  только москвичи и ленинградцы. Но уже на следующий год праздник длился неделю, и его стали проводить во всех городах и сёлах нашей страны. Во время одного из таких праздников, на его открытии, перед ребятами выступил  инициатор Недели детской книги, писатель Лев Кассиль.  Начал он так: «Дорогие ребята, поздравляю вас с днем  Книжкиных именин!». С тех самых пор Неделю  детской книги стали называть Книжкиными  именинами. Этот прекрасный добрый праздник, который взрослые в трудное время сумели устроить для детей,  теперь отмечается ежегодно. </vt:lpstr>
      <vt:lpstr>АКТУАЛЬНОСТЬ:</vt:lpstr>
      <vt:lpstr>ЦЕЛЬ ПРОЕКТА:</vt:lpstr>
      <vt:lpstr>ВИД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первый день реализации проекта к детям  пришла девочка Женя из сказки «Цветик-семицветик».  Она принесла детям книги и рассказала детям о том, какие они бывают, о том , как нужно с ними обращаться.</vt:lpstr>
      <vt:lpstr>Презентация PowerPoint</vt:lpstr>
      <vt:lpstr>Презентация PowerPoint</vt:lpstr>
      <vt:lpstr>Презентация PowerPoint</vt:lpstr>
      <vt:lpstr>В течение всего проекта дети проявляли большой  интерес к книгам</vt:lpstr>
      <vt:lpstr>Согласно плану проекта был проведен цикл непосредственно образовательной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Даже на прогулке вспоминали знакомые стихотворения</vt:lpstr>
      <vt:lpstr>Презентация PowerPoint</vt:lpstr>
      <vt:lpstr>Презентация PowerPoint</vt:lpstr>
      <vt:lpstr>Итогом проекта стало развлечение «Книжкины именины», на котором дети вспоминали знакомые сказки, сказочных героев.  В гости приходили Маша-растеряша, Колобок, Репка, Медведь и Буратино. </vt:lpstr>
      <vt:lpstr>Презентация PowerPoint</vt:lpstr>
      <vt:lpstr>Презентация PowerPoint</vt:lpstr>
      <vt:lpstr>В конце развлечения Имениница подарила ребятам книжки и угостила конфетками.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84</cp:revision>
  <dcterms:created xsi:type="dcterms:W3CDTF">2014-06-15T09:49:01Z</dcterms:created>
  <dcterms:modified xsi:type="dcterms:W3CDTF">2021-04-08T06:37:13Z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3200582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