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63" r:id="rId2"/>
    <p:sldId id="256" r:id="rId3"/>
    <p:sldId id="258" r:id="rId4"/>
    <p:sldId id="257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1" r:id="rId14"/>
    <p:sldId id="268" r:id="rId15"/>
    <p:sldId id="262" r:id="rId16"/>
    <p:sldId id="274" r:id="rId17"/>
    <p:sldId id="275" r:id="rId18"/>
    <p:sldId id="276" r:id="rId19"/>
    <p:sldId id="277" r:id="rId20"/>
    <p:sldId id="278" r:id="rId21"/>
    <p:sldId id="282" r:id="rId22"/>
    <p:sldId id="279" r:id="rId23"/>
    <p:sldId id="280" r:id="rId24"/>
    <p:sldId id="281" r:id="rId25"/>
    <p:sldId id="285" r:id="rId26"/>
    <p:sldId id="284" r:id="rId27"/>
    <p:sldId id="283" r:id="rId28"/>
    <p:sldId id="286" r:id="rId29"/>
    <p:sldId id="289" r:id="rId30"/>
    <p:sldId id="288" r:id="rId31"/>
    <p:sldId id="287" r:id="rId32"/>
    <p:sldId id="291" r:id="rId33"/>
    <p:sldId id="290" r:id="rId34"/>
    <p:sldId id="292" r:id="rId35"/>
    <p:sldId id="293" r:id="rId36"/>
    <p:sldId id="294" r:id="rId37"/>
    <p:sldId id="298" r:id="rId38"/>
    <p:sldId id="296" r:id="rId39"/>
    <p:sldId id="297" r:id="rId40"/>
    <p:sldId id="299" r:id="rId41"/>
    <p:sldId id="295" r:id="rId42"/>
    <p:sldId id="300" r:id="rId43"/>
    <p:sldId id="302" r:id="rId4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40C46"/>
    <a:srgbClr val="63D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9592E1C-31A5-405C-A95B-B9EBB3733B1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9399E68-9B87-4992-89AE-54917F4AA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99E68-9B87-4992-89AE-54917F4AA0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4.jpeg"/><Relationship Id="rId2" Type="http://schemas.openxmlformats.org/officeDocument/2006/relationships/video" Target="file:///D:\&#1087;&#1088;&#1086;&#1077;&#1082;&#1090;%20&#1076;&#1077;&#1085;&#1100;%20&#1074;&#1077;&#1089;&#1077;&#1085;&#1085;&#1077;&#1075;&#1086;\&#1087;&#1086;&#1089;&#1083;&#1086;&#1074;&#1080;&#1094;&#1099;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&#1087;&#1086;&#1089;&#1083;&#1086;&#1074;&#1080;&#1094;&#1099;.mp4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media" Target="file:///D:\&#1087;&#1088;&#1086;&#1077;&#1082;&#1090;%20&#1076;&#1077;&#1085;&#1100;%20&#1074;&#1077;&#1089;&#1077;&#1085;&#1085;&#1077;&#1075;&#1086;\1.mp4" TargetMode="External"/><Relationship Id="rId7" Type="http://schemas.openxmlformats.org/officeDocument/2006/relationships/image" Target="../media/image2.jpeg"/><Relationship Id="rId2" Type="http://schemas.openxmlformats.org/officeDocument/2006/relationships/video" Target="file:///D:\&#1087;&#1088;&#1086;&#1077;&#1082;&#1090;%20&#1076;&#1077;&#1085;&#1100;%20&#1074;&#1077;&#1089;&#1077;&#1085;&#1085;&#1077;&#1075;&#1086;\&#1055;&#1086;&#1079;&#1076;&#1088;&#1072;&#1074;&#1083;&#1077;&#1085;&#1085;&#1080;&#1077;%20%20%20&#1089;%20&#1087;&#1088;&#1072;&#1079;&#1076;&#1085;&#1080;&#1082;&#1086;&#1084;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&#1055;&#1086;&#1079;&#1076;&#1088;&#1072;&#1074;&#1083;&#1077;&#1085;&#1085;&#1080;&#1077;%20%20%20&#1089;%20&#1087;&#1088;&#1072;&#1079;&#1076;&#1085;&#1080;&#1082;&#1086;&#1084;.mp4" TargetMode="Externa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1.jpeg"/><Relationship Id="rId4" Type="http://schemas.openxmlformats.org/officeDocument/2006/relationships/video" Target="file:///D:\&#1087;&#1088;&#1086;&#1077;&#1082;&#1090;%20&#1076;&#1077;&#1085;&#1100;%20&#1074;&#1077;&#1089;&#1077;&#1085;&#1085;&#1077;&#1075;&#1086;\1.mp4" TargetMode="External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1.jpeg"/><Relationship Id="rId2" Type="http://schemas.openxmlformats.org/officeDocument/2006/relationships/video" Target="file:///D:\&#1087;&#1088;&#1086;&#1077;&#1082;&#1090;%20&#1076;&#1077;&#1085;&#1100;%20&#1074;&#1077;&#1089;&#1077;&#1085;&#1085;&#1077;&#1075;&#1086;\&#1088;&#1091;&#1095;&#1077;&#1077;&#1082;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&#1088;&#1091;&#1095;&#1077;&#1077;&#1082;.mp4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4.jpeg"/><Relationship Id="rId2" Type="http://schemas.openxmlformats.org/officeDocument/2006/relationships/video" Target="file:///D:\&#1087;&#1088;&#1086;&#1077;&#1082;&#1090;%20&#1076;&#1077;&#1085;&#1100;%20&#1074;&#1077;&#1089;&#1077;&#1085;&#1085;&#1077;&#1075;&#1086;\&#1090;&#1072;&#1085;&#1077;&#1094;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&#1090;&#1072;&#1085;&#1077;&#1094;.mp4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D:\&#1087;&#1088;&#1086;&#1077;&#1082;&#1090;%20&#1076;&#1077;&#1085;&#1100;%20&#1074;&#1077;&#1089;&#1077;&#1085;&#1085;&#1077;&#1075;&#1086;\XiaoYing_Video_1617450732091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XiaoYing_Video_1617450732091.mp4" TargetMode="Externa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6.jpeg"/><Relationship Id="rId2" Type="http://schemas.openxmlformats.org/officeDocument/2006/relationships/video" Target="file:///D:\&#1087;&#1088;&#1086;&#1077;&#1082;&#1090;%20&#1076;&#1077;&#1085;&#1100;%20&#1074;&#1077;&#1089;&#1077;&#1085;&#1085;&#1077;&#1075;&#1086;\XiaoYing_Video_1617451860045.mp4" TargetMode="External"/><Relationship Id="rId1" Type="http://schemas.microsoft.com/office/2007/relationships/media" Target="file:///D:\&#1087;&#1088;&#1086;&#1077;&#1082;&#1090;%20&#1076;&#1077;&#1085;&#1100;%20&#1074;&#1077;&#1089;&#1077;&#1085;&#1085;&#1077;&#1075;&#1086;\XiaoYing_Video_1617451860045.mp4" TargetMode="Externa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3" Type="http://schemas.openxmlformats.org/officeDocument/2006/relationships/audio"/><Relationship Id="rId1" Target="../media/media1.mp3" Type="http://schemas.microsoft.com/office/2007/relationships/media"/><Relationship Id="rId6" Target="../media/image4.png" Type="http://schemas.openxmlformats.org/officeDocument/2006/relationships/image"/><Relationship Id="rId5" Target="../media/image3.jpeg" Type="http://schemas.openxmlformats.org/officeDocument/2006/relationships/image"/><Relationship Id="rId4" Target="../notesSlides/notesSlide1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10Pro\Desktop\0ef1ac540887d20b367a0ee3bafd9e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532440" cy="72008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«Красногорский детский сад»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4006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5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5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15.03.2021 г. по 05.04.2021 г.</a:t>
            </a:r>
          </a:p>
          <a:p>
            <a:pPr algn="ctr"/>
            <a:r>
              <a:rPr lang="ru-RU" sz="4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«Традиции наших предков.</a:t>
            </a:r>
          </a:p>
          <a:p>
            <a:pPr algn="ctr"/>
            <a:r>
              <a:rPr lang="ru-RU" sz="4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весеннего равноденствия»   </a:t>
            </a:r>
            <a:r>
              <a:rPr lang="ru-RU" sz="35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ctr"/>
            <a:r>
              <a:rPr lang="ru-RU" sz="2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старшая,</a:t>
            </a:r>
          </a:p>
          <a:p>
            <a:pPr algn="ctr"/>
            <a:r>
              <a:rPr lang="ru-RU" sz="2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подготовительная к школе группа </a:t>
            </a:r>
            <a:r>
              <a:rPr lang="ru-RU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Подготовили воспитатели: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    Туманова В.Б. – </a:t>
            </a:r>
            <a:r>
              <a:rPr lang="ru-RU" sz="2300" dirty="0" smtClean="0">
                <a:solidFill>
                  <a:srgbClr val="002060"/>
                </a:solidFill>
              </a:rPr>
              <a:t>высшая квалификационная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категория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    </a:t>
            </a:r>
            <a:r>
              <a:rPr lang="ru-RU" sz="2400" dirty="0" err="1" smtClean="0">
                <a:solidFill>
                  <a:srgbClr val="002060"/>
                </a:solidFill>
              </a:rPr>
              <a:t>Гафткович</a:t>
            </a:r>
            <a:r>
              <a:rPr lang="ru-RU" sz="2400" dirty="0" smtClean="0">
                <a:solidFill>
                  <a:srgbClr val="002060"/>
                </a:solidFill>
              </a:rPr>
              <a:t> Е.А.              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41" y="1196752"/>
            <a:ext cx="860755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«Тематический день в детском саду»</a:t>
            </a:r>
          </a:p>
          <a:p>
            <a:pPr algn="ctr"/>
            <a:endParaRPr lang="ru-RU" sz="5400" b="1" cap="none" spc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064896" cy="5904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НОД: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«Мы - друзья природы».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 на темы: «Как вести себя в природе, чтобы не навредить ей», «Животные и птицы – это наши друзья»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«Традиции наших предков», «Народный календарь природы»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Ситуации: «Что бы ты сделал, если бы увидел как мальчик ломает разрушает гнезда птиц? Топчет цветы?»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ознакомление детей с поговорками, загадками о природе, животных, растениях, природных явлениях, закличками о весне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заучивание пословиц, поговорок и закличек о весне.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064896" cy="5904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НОД «Какие традиции и праздники были у наших предков?»</a:t>
            </a:r>
          </a:p>
          <a:p>
            <a:pPr algn="just"/>
            <a:r>
              <a:rPr lang="ru-RU" sz="24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Ситуативные разговоры: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«Как мы вместе отдыхали?», «Как вы помогаете своим дедушкам и бабушкам?» (Игра «Хорошо – плохо»)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Беседа: «Как вести себя в природе», «Мы друзья природы»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Просмотр видеороликов: «О жаворонках», «О праздниках и традициях предков»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064896" cy="63367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развитие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НОД  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«День весеннего равноденствия. Жаворонки»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Разучивание  танцев к празднику.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Прослушивание: «Звуки природы», «Звуки леса», «Пение птиц. Жаворонки», «Русские народные песни.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Раскраски «Времена года», «На лугу», «Кто живет в море?», «Кто живет в лесу?» , «Народные праздники»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«День весеннего равноденствия»</a:t>
            </a:r>
            <a:endParaRPr lang="ru-RU" sz="28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Заучивание пословиц, поговорок, закличек о весне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и рассматривание иллюстраций по теме проекта: «Экологические сказки», «Народные праздники и традиции», «Жаворонки из теста»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Рисование на тему: «Весна пришла», «Жаворонки»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Лепка из соленого теста и раскрашивание краской «Жаворонки»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Лепка из теста и выпекание «Жаворонки»</a:t>
            </a:r>
          </a:p>
          <a:p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7704856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ctr"/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 утренней гимнастики «Весна в лесу»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 бодрящей гимнастики после сна «Весна»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Пальчиковая гимнастика  «Весна», «Подснежник»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Артикуляционная гимнастика «Сосулька тает», «Лучик», «Капель стучит по крыше», « Лопаются почки на деревьях», «Ветерок»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Беседы на тему: «Обрядовые игры на праздниках у предков» разучивание правила игр.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Подвижные игры: «Ручеек», «</a:t>
            </a:r>
            <a:r>
              <a:rPr lang="ru-RU" sz="26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палки» </a:t>
            </a:r>
          </a:p>
          <a:p>
            <a:endParaRPr lang="ru-RU" sz="2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64896" cy="49685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праздника 22 марта – День весеннего равноденствия, Праздник Жаворонков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Коллективная выпечка «Жаворонков»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традиций предков: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«Угощение испеченными жаворонками всех в детском саду»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«Попалась монетка в жаворонке, будешь богатым»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«У кого попалось зерно в жаворонке, тот первым начинает засеивать поля»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0"/>
            <a:ext cx="6035040" cy="803920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3. Заключительный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547664" y="0"/>
            <a:ext cx="6035040" cy="648072"/>
          </a:xfrm>
          <a:prstGeom prst="rect">
            <a:avLst/>
          </a:prstGeo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all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РЕАЛИЗАЦИЯ ПРОЕКТА</a:t>
            </a:r>
            <a:endParaRPr kumimoji="0" lang="ru-RU" sz="3200" b="1" i="0" u="none" strike="noStrike" kern="1200" cap="all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3529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«Все звери, люди, птицы радуются весне.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Наступает оттепель, солнце ярче светит»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pic>
        <p:nvPicPr>
          <p:cNvPr id="1027" name="Picture 3" descr="D:\IMG_20210318_113519.jpg"/>
          <p:cNvPicPr>
            <a:picLocks noChangeAspect="1" noChangeArrowheads="1"/>
          </p:cNvPicPr>
          <p:nvPr/>
        </p:nvPicPr>
        <p:blipFill>
          <a:blip r:embed="rId3" cstate="print"/>
          <a:srcRect l="20000" t="-2222"/>
          <a:stretch>
            <a:fillRect/>
          </a:stretch>
        </p:blipFill>
        <p:spPr bwMode="auto">
          <a:xfrm>
            <a:off x="179512" y="1772816"/>
            <a:ext cx="3456384" cy="3312368"/>
          </a:xfrm>
          <a:prstGeom prst="rect">
            <a:avLst/>
          </a:prstGeom>
          <a:noFill/>
        </p:spPr>
      </p:pic>
      <p:pic>
        <p:nvPicPr>
          <p:cNvPr id="1029" name="Picture 5" descr="D:\IMG_20210318_113553.jpg"/>
          <p:cNvPicPr>
            <a:picLocks noChangeAspect="1" noChangeArrowheads="1"/>
          </p:cNvPicPr>
          <p:nvPr/>
        </p:nvPicPr>
        <p:blipFill>
          <a:blip r:embed="rId4" cstate="print"/>
          <a:srcRect l="15000" r="10000"/>
          <a:stretch>
            <a:fillRect/>
          </a:stretch>
        </p:blipFill>
        <p:spPr bwMode="auto">
          <a:xfrm>
            <a:off x="2915816" y="3356992"/>
            <a:ext cx="3240360" cy="3240360"/>
          </a:xfrm>
          <a:prstGeom prst="rect">
            <a:avLst/>
          </a:prstGeom>
          <a:noFill/>
        </p:spPr>
      </p:pic>
      <p:pic>
        <p:nvPicPr>
          <p:cNvPr id="1028" name="Picture 4" descr="D:\IMG_20210318_113529.jpg"/>
          <p:cNvPicPr>
            <a:picLocks noChangeAspect="1" noChangeArrowheads="1"/>
          </p:cNvPicPr>
          <p:nvPr/>
        </p:nvPicPr>
        <p:blipFill>
          <a:blip r:embed="rId5" cstate="print"/>
          <a:srcRect l="22566" r="7325"/>
          <a:stretch>
            <a:fillRect/>
          </a:stretch>
        </p:blipFill>
        <p:spPr bwMode="auto">
          <a:xfrm>
            <a:off x="5868144" y="1844824"/>
            <a:ext cx="309634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D:\IMG_20210318_113601.jpg"/>
          <p:cNvPicPr>
            <a:picLocks noChangeAspect="1" noChangeArrowheads="1"/>
          </p:cNvPicPr>
          <p:nvPr/>
        </p:nvPicPr>
        <p:blipFill>
          <a:blip r:embed="rId3" cstate="print"/>
          <a:srcRect l="26163"/>
          <a:stretch>
            <a:fillRect/>
          </a:stretch>
        </p:blipFill>
        <p:spPr bwMode="auto">
          <a:xfrm>
            <a:off x="611560" y="260648"/>
            <a:ext cx="3190122" cy="3240360"/>
          </a:xfrm>
          <a:prstGeom prst="rect">
            <a:avLst/>
          </a:prstGeom>
          <a:noFill/>
        </p:spPr>
      </p:pic>
      <p:pic>
        <p:nvPicPr>
          <p:cNvPr id="2051" name="Picture 3" descr="D:\IMG_20210318_113631.jpg"/>
          <p:cNvPicPr>
            <a:picLocks noChangeAspect="1" noChangeArrowheads="1"/>
          </p:cNvPicPr>
          <p:nvPr/>
        </p:nvPicPr>
        <p:blipFill>
          <a:blip r:embed="rId4" cstate="print"/>
          <a:srcRect l="27767" r="10530"/>
          <a:stretch>
            <a:fillRect/>
          </a:stretch>
        </p:blipFill>
        <p:spPr bwMode="auto">
          <a:xfrm>
            <a:off x="5652120" y="188640"/>
            <a:ext cx="2880320" cy="3501008"/>
          </a:xfrm>
          <a:prstGeom prst="rect">
            <a:avLst/>
          </a:prstGeom>
          <a:noFill/>
        </p:spPr>
      </p:pic>
      <p:pic>
        <p:nvPicPr>
          <p:cNvPr id="2052" name="Picture 4" descr="D:\IMG_20210318_113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573016"/>
            <a:ext cx="4128459" cy="3096344"/>
          </a:xfrm>
          <a:prstGeom prst="rect">
            <a:avLst/>
          </a:prstGeom>
          <a:noFill/>
        </p:spPr>
      </p:pic>
      <p:pic>
        <p:nvPicPr>
          <p:cNvPr id="2053" name="Picture 5" descr="D:\IMG_20210318_113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D:\IMG_20210318_113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800533" cy="3600400"/>
          </a:xfrm>
          <a:prstGeom prst="rect">
            <a:avLst/>
          </a:prstGeom>
          <a:noFill/>
        </p:spPr>
      </p:pic>
      <p:pic>
        <p:nvPicPr>
          <p:cNvPr id="3075" name="Picture 3" descr="D:\IMG_20210318_113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5112568" cy="383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352928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«Снег на солнце тает и ручьем стекает,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 нам весна лишь заглянула –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снег ладошку окунула!»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pic>
        <p:nvPicPr>
          <p:cNvPr id="4099" name="Picture 3" descr="D:\IMG_20210319_15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644008" cy="3483006"/>
          </a:xfrm>
          <a:prstGeom prst="rect">
            <a:avLst/>
          </a:prstGeom>
          <a:noFill/>
        </p:spPr>
      </p:pic>
      <p:pic>
        <p:nvPicPr>
          <p:cNvPr id="4098" name="Picture 2" descr="D:\IMG_20210319_154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60851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:\IMG_20210319_15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4320480" cy="3240360"/>
          </a:xfrm>
          <a:prstGeom prst="rect">
            <a:avLst/>
          </a:prstGeom>
          <a:noFill/>
        </p:spPr>
      </p:pic>
      <p:pic>
        <p:nvPicPr>
          <p:cNvPr id="5124" name="Picture 4" descr="D:\IMG_20210319_15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39598"/>
            <a:ext cx="4608512" cy="3456384"/>
          </a:xfrm>
          <a:prstGeom prst="rect">
            <a:avLst/>
          </a:prstGeom>
          <a:noFill/>
        </p:spPr>
      </p:pic>
      <p:pic>
        <p:nvPicPr>
          <p:cNvPr id="5123" name="Picture 3" descr="D:\IMG_20210319_154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4320480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звуки - весны))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92280" y="5466928"/>
            <a:ext cx="304800" cy="3048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7704856" cy="61206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весеннего равноденствия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марта по астрологическому календарю «день весеннего солнцестояния». В этот день пути Земли и Солнца пересекаются,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день равен ночи. Только в дни равноденствий лучи Солнца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падают на Землю под прямым углом к оси её вращения..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«Жаворонки»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весеннее равноденствие - 22 марта - приходится древний славянский праздник «Жаворонки», который многие уже не помнят и мало кто вообще знает. И это очень печально, потому что этот праздник имеет свой интересный смысл, свою историю и свои обычаи.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Откуда же он пошел и чем он так примечателен?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Считалось, что в этот день возвращаются на родину жаворонки,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за ними летят и другие перелетные птицы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«Жаворонок небо пашет».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«Жаворонок за собой сорок птиц привел».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«Увидел скворца – весна у крыльца».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Сколько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проталинков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столько и жаворонков».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Зима кончается – весна начинается!».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78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4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«Мишка вышел из берлоги, огляделся на пороге….»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Бодрящая гимнастика после сна</a:t>
            </a:r>
          </a:p>
        </p:txBody>
      </p:sp>
      <p:pic>
        <p:nvPicPr>
          <p:cNvPr id="6146" name="Picture 2" descr="D:\IMG_20210319_150124.jpg"/>
          <p:cNvPicPr>
            <a:picLocks noChangeAspect="1" noChangeArrowheads="1"/>
          </p:cNvPicPr>
          <p:nvPr/>
        </p:nvPicPr>
        <p:blipFill>
          <a:blip r:embed="rId3" cstate="print"/>
          <a:srcRect t="25287"/>
          <a:stretch>
            <a:fillRect/>
          </a:stretch>
        </p:blipFill>
        <p:spPr bwMode="auto">
          <a:xfrm>
            <a:off x="179512" y="3861048"/>
            <a:ext cx="4561984" cy="2556284"/>
          </a:xfrm>
          <a:prstGeom prst="rect">
            <a:avLst/>
          </a:prstGeom>
          <a:noFill/>
        </p:spPr>
      </p:pic>
      <p:pic>
        <p:nvPicPr>
          <p:cNvPr id="6147" name="Picture 3" descr="D:\IMG_20210319_150155.jpg"/>
          <p:cNvPicPr>
            <a:picLocks noChangeAspect="1" noChangeArrowheads="1"/>
          </p:cNvPicPr>
          <p:nvPr/>
        </p:nvPicPr>
        <p:blipFill>
          <a:blip r:embed="rId4" cstate="print"/>
          <a:srcRect t="19394" r="-1818"/>
          <a:stretch>
            <a:fillRect/>
          </a:stretch>
        </p:blipFill>
        <p:spPr bwMode="auto">
          <a:xfrm>
            <a:off x="0" y="908720"/>
            <a:ext cx="4760107" cy="2826315"/>
          </a:xfrm>
          <a:prstGeom prst="rect">
            <a:avLst/>
          </a:prstGeom>
          <a:noFill/>
        </p:spPr>
      </p:pic>
      <p:pic>
        <p:nvPicPr>
          <p:cNvPr id="6148" name="Picture 4" descr="D:\IMG_20210319_15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908720"/>
            <a:ext cx="3960440" cy="2970330"/>
          </a:xfrm>
          <a:prstGeom prst="rect">
            <a:avLst/>
          </a:prstGeom>
          <a:noFill/>
        </p:spPr>
      </p:pic>
      <p:pic>
        <p:nvPicPr>
          <p:cNvPr id="6149" name="Picture 5" descr="D:\IMG_20210319_150331.jpg"/>
          <p:cNvPicPr>
            <a:picLocks noChangeAspect="1" noChangeArrowheads="1"/>
          </p:cNvPicPr>
          <p:nvPr/>
        </p:nvPicPr>
        <p:blipFill>
          <a:blip r:embed="rId6" cstate="print"/>
          <a:srcRect t="11364" r="-4818"/>
          <a:stretch>
            <a:fillRect/>
          </a:stretch>
        </p:blipFill>
        <p:spPr bwMode="auto">
          <a:xfrm>
            <a:off x="4716016" y="3717032"/>
            <a:ext cx="442798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1" name="Picture 3" descr="D:\IMG_20210319_15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3132348"/>
          </a:xfrm>
          <a:prstGeom prst="rect">
            <a:avLst/>
          </a:prstGeom>
          <a:noFill/>
        </p:spPr>
      </p:pic>
      <p:pic>
        <p:nvPicPr>
          <p:cNvPr id="7172" name="Picture 4" descr="D:\IMG_20210319_150417.jpg"/>
          <p:cNvPicPr>
            <a:picLocks noChangeAspect="1" noChangeArrowheads="1"/>
          </p:cNvPicPr>
          <p:nvPr/>
        </p:nvPicPr>
        <p:blipFill>
          <a:blip r:embed="rId4" cstate="print"/>
          <a:srcRect l="26563" t="4167" r="25000" b="25000"/>
          <a:stretch>
            <a:fillRect/>
          </a:stretch>
        </p:blipFill>
        <p:spPr bwMode="auto">
          <a:xfrm>
            <a:off x="2555776" y="3291953"/>
            <a:ext cx="3251396" cy="3566047"/>
          </a:xfrm>
          <a:prstGeom prst="rect">
            <a:avLst/>
          </a:prstGeom>
          <a:noFill/>
        </p:spPr>
      </p:pic>
      <p:pic>
        <p:nvPicPr>
          <p:cNvPr id="7170" name="Picture 2" descr="D:\IMG_20210319_150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525012" cy="339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D:\IMG_20210325_15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128459" cy="3096344"/>
          </a:xfrm>
          <a:prstGeom prst="rect">
            <a:avLst/>
          </a:prstGeom>
          <a:noFill/>
        </p:spPr>
      </p:pic>
      <p:pic>
        <p:nvPicPr>
          <p:cNvPr id="8195" name="Picture 3" descr="D:\IMG_20210325_152041.jpg"/>
          <p:cNvPicPr>
            <a:picLocks noChangeAspect="1" noChangeArrowheads="1"/>
          </p:cNvPicPr>
          <p:nvPr/>
        </p:nvPicPr>
        <p:blipFill>
          <a:blip r:embed="rId4" cstate="print"/>
          <a:srcRect l="15750" t="-2100" b="7601"/>
          <a:stretch>
            <a:fillRect/>
          </a:stretch>
        </p:blipFill>
        <p:spPr bwMode="auto">
          <a:xfrm>
            <a:off x="4499992" y="188640"/>
            <a:ext cx="4211960" cy="3543237"/>
          </a:xfrm>
          <a:prstGeom prst="rect">
            <a:avLst/>
          </a:prstGeom>
          <a:noFill/>
        </p:spPr>
      </p:pic>
      <p:pic>
        <p:nvPicPr>
          <p:cNvPr id="5" name="Picture 5" descr="D:\IMG_20210319_15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284984"/>
            <a:ext cx="4764022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«В народе говорили, что в этот день зима кончается, весна начинается, день с ночью меряется – равняется»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</a:p>
        </p:txBody>
      </p:sp>
      <p:pic>
        <p:nvPicPr>
          <p:cNvPr id="9218" name="Picture 2" descr="D:\IMG_20210319_160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556792"/>
            <a:ext cx="3312368" cy="2484276"/>
          </a:xfrm>
          <a:prstGeom prst="rect">
            <a:avLst/>
          </a:prstGeom>
          <a:noFill/>
        </p:spPr>
      </p:pic>
      <p:pic>
        <p:nvPicPr>
          <p:cNvPr id="9219" name="Picture 3" descr="C:\Users\Win10Pro\Desktop\IMG-20210319-WA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84784"/>
            <a:ext cx="3672408" cy="2754306"/>
          </a:xfrm>
          <a:prstGeom prst="rect">
            <a:avLst/>
          </a:prstGeom>
          <a:noFill/>
        </p:spPr>
      </p:pic>
      <p:pic>
        <p:nvPicPr>
          <p:cNvPr id="9220" name="Picture 4" descr="C:\Users\Win10Pro\Desktop\IMG-20210319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689648"/>
            <a:ext cx="4224469" cy="3168352"/>
          </a:xfrm>
          <a:prstGeom prst="rect">
            <a:avLst/>
          </a:prstGeom>
          <a:noFill/>
        </p:spPr>
      </p:pic>
      <p:pic>
        <p:nvPicPr>
          <p:cNvPr id="8" name="пословицы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52120" y="43651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17281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«Жаворонки ноги тонки, прилетите к нам…»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художественно-эстетическому развитию.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раскрашивание красками «Жаворонки»</a:t>
            </a:r>
          </a:p>
        </p:txBody>
      </p:sp>
      <p:pic>
        <p:nvPicPr>
          <p:cNvPr id="10242" name="Picture 2" descr="D:\IMG_20210318_093918.jpg"/>
          <p:cNvPicPr>
            <a:picLocks noChangeAspect="1" noChangeArrowheads="1"/>
          </p:cNvPicPr>
          <p:nvPr/>
        </p:nvPicPr>
        <p:blipFill>
          <a:blip r:embed="rId3" cstate="print"/>
          <a:srcRect b="18954"/>
          <a:stretch>
            <a:fillRect/>
          </a:stretch>
        </p:blipFill>
        <p:spPr bwMode="auto">
          <a:xfrm>
            <a:off x="611560" y="1844824"/>
            <a:ext cx="3672408" cy="2232248"/>
          </a:xfrm>
          <a:prstGeom prst="rect">
            <a:avLst/>
          </a:prstGeom>
          <a:noFill/>
        </p:spPr>
      </p:pic>
      <p:pic>
        <p:nvPicPr>
          <p:cNvPr id="10243" name="Picture 3" descr="D:\IMG_20210318_093924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5076056" y="1916832"/>
            <a:ext cx="3840427" cy="2304256"/>
          </a:xfrm>
          <a:prstGeom prst="rect">
            <a:avLst/>
          </a:prstGeom>
          <a:noFill/>
        </p:spPr>
      </p:pic>
      <p:pic>
        <p:nvPicPr>
          <p:cNvPr id="10244" name="Picture 4" descr="D:\IMG_20210318_093936.jpg"/>
          <p:cNvPicPr>
            <a:picLocks noChangeAspect="1" noChangeArrowheads="1"/>
          </p:cNvPicPr>
          <p:nvPr/>
        </p:nvPicPr>
        <p:blipFill>
          <a:blip r:embed="rId5" cstate="print"/>
          <a:srcRect b="17220"/>
          <a:stretch>
            <a:fillRect/>
          </a:stretch>
        </p:blipFill>
        <p:spPr bwMode="auto">
          <a:xfrm>
            <a:off x="395536" y="4220326"/>
            <a:ext cx="4248472" cy="2637674"/>
          </a:xfrm>
          <a:prstGeom prst="rect">
            <a:avLst/>
          </a:prstGeom>
          <a:noFill/>
        </p:spPr>
      </p:pic>
      <p:pic>
        <p:nvPicPr>
          <p:cNvPr id="10245" name="Picture 5" descr="D:\IMG_20210318_093942.jpg"/>
          <p:cNvPicPr>
            <a:picLocks noChangeAspect="1" noChangeArrowheads="1"/>
          </p:cNvPicPr>
          <p:nvPr/>
        </p:nvPicPr>
        <p:blipFill>
          <a:blip r:embed="rId6" cstate="print"/>
          <a:srcRect b="12710"/>
          <a:stretch>
            <a:fillRect/>
          </a:stretch>
        </p:blipFill>
        <p:spPr bwMode="auto">
          <a:xfrm>
            <a:off x="4860032" y="4265712"/>
            <a:ext cx="395964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D:\IMG_20210318_093945.jpg"/>
          <p:cNvPicPr>
            <a:picLocks noChangeAspect="1" noChangeArrowheads="1"/>
          </p:cNvPicPr>
          <p:nvPr/>
        </p:nvPicPr>
        <p:blipFill>
          <a:blip r:embed="rId3" cstate="print"/>
          <a:srcRect l="37500" r="6250" b="22222"/>
          <a:stretch>
            <a:fillRect/>
          </a:stretch>
        </p:blipFill>
        <p:spPr bwMode="auto">
          <a:xfrm>
            <a:off x="683568" y="620688"/>
            <a:ext cx="3541251" cy="3672408"/>
          </a:xfrm>
          <a:prstGeom prst="rect">
            <a:avLst/>
          </a:prstGeom>
          <a:noFill/>
        </p:spPr>
      </p:pic>
      <p:pic>
        <p:nvPicPr>
          <p:cNvPr id="11267" name="Picture 3" descr="D:\IMG_20210318_093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104456" cy="3078342"/>
          </a:xfrm>
          <a:prstGeom prst="rect">
            <a:avLst/>
          </a:prstGeom>
          <a:noFill/>
        </p:spPr>
      </p:pic>
      <p:pic>
        <p:nvPicPr>
          <p:cNvPr id="11268" name="Picture 4" descr="D:\IMG_20210318_094000.jpg"/>
          <p:cNvPicPr>
            <a:picLocks noChangeAspect="1" noChangeArrowheads="1"/>
          </p:cNvPicPr>
          <p:nvPr/>
        </p:nvPicPr>
        <p:blipFill>
          <a:blip r:embed="rId5" cstate="print"/>
          <a:srcRect l="14425" r="7678" b="21141"/>
          <a:stretch>
            <a:fillRect/>
          </a:stretch>
        </p:blipFill>
        <p:spPr bwMode="auto">
          <a:xfrm>
            <a:off x="4644008" y="3501008"/>
            <a:ext cx="388843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D:\IMG_20210319_165345.jpg"/>
          <p:cNvPicPr>
            <a:picLocks noChangeAspect="1" noChangeArrowheads="1"/>
          </p:cNvPicPr>
          <p:nvPr/>
        </p:nvPicPr>
        <p:blipFill>
          <a:blip r:embed="rId3" cstate="print"/>
          <a:srcRect l="17478" r="14551"/>
          <a:stretch>
            <a:fillRect/>
          </a:stretch>
        </p:blipFill>
        <p:spPr bwMode="auto">
          <a:xfrm>
            <a:off x="0" y="0"/>
            <a:ext cx="3096344" cy="3416569"/>
          </a:xfrm>
          <a:prstGeom prst="rect">
            <a:avLst/>
          </a:prstGeom>
          <a:noFill/>
        </p:spPr>
      </p:pic>
      <p:pic>
        <p:nvPicPr>
          <p:cNvPr id="12291" name="Picture 3" descr="D:\IMG_20210319_165412.jpg"/>
          <p:cNvPicPr>
            <a:picLocks noChangeAspect="1" noChangeArrowheads="1"/>
          </p:cNvPicPr>
          <p:nvPr/>
        </p:nvPicPr>
        <p:blipFill>
          <a:blip r:embed="rId4" cstate="print"/>
          <a:srcRect l="17843" r="9685"/>
          <a:stretch>
            <a:fillRect/>
          </a:stretch>
        </p:blipFill>
        <p:spPr bwMode="auto">
          <a:xfrm>
            <a:off x="5975648" y="188640"/>
            <a:ext cx="3168352" cy="3278875"/>
          </a:xfrm>
          <a:prstGeom prst="rect">
            <a:avLst/>
          </a:prstGeom>
          <a:noFill/>
        </p:spPr>
      </p:pic>
      <p:pic>
        <p:nvPicPr>
          <p:cNvPr id="12292" name="Picture 4" descr="D:\IMG_20210319_165456.jpg"/>
          <p:cNvPicPr>
            <a:picLocks noChangeAspect="1" noChangeArrowheads="1"/>
          </p:cNvPicPr>
          <p:nvPr/>
        </p:nvPicPr>
        <p:blipFill>
          <a:blip r:embed="rId5" cstate="print"/>
          <a:srcRect l="20380" t="-1087" b="8696"/>
          <a:stretch>
            <a:fillRect/>
          </a:stretch>
        </p:blipFill>
        <p:spPr bwMode="auto">
          <a:xfrm>
            <a:off x="251520" y="3429000"/>
            <a:ext cx="3744416" cy="3258792"/>
          </a:xfrm>
          <a:prstGeom prst="rect">
            <a:avLst/>
          </a:prstGeom>
          <a:noFill/>
        </p:spPr>
      </p:pic>
      <p:pic>
        <p:nvPicPr>
          <p:cNvPr id="12293" name="Picture 5" descr="D:\IMG_20210319_165515.jpg"/>
          <p:cNvPicPr>
            <a:picLocks noChangeAspect="1" noChangeArrowheads="1"/>
          </p:cNvPicPr>
          <p:nvPr/>
        </p:nvPicPr>
        <p:blipFill>
          <a:blip r:embed="rId6" cstate="print"/>
          <a:srcRect l="4444" r="2222" b="14074"/>
          <a:stretch>
            <a:fillRect/>
          </a:stretch>
        </p:blipFill>
        <p:spPr bwMode="auto">
          <a:xfrm>
            <a:off x="4355976" y="3501008"/>
            <a:ext cx="4588648" cy="3168352"/>
          </a:xfrm>
          <a:prstGeom prst="rect">
            <a:avLst/>
          </a:prstGeom>
          <a:noFill/>
        </p:spPr>
      </p:pic>
      <p:pic>
        <p:nvPicPr>
          <p:cNvPr id="12294" name="Picture 6" descr="D:\IMG_20210319_165533.jpg"/>
          <p:cNvPicPr>
            <a:picLocks noChangeAspect="1" noChangeArrowheads="1"/>
          </p:cNvPicPr>
          <p:nvPr/>
        </p:nvPicPr>
        <p:blipFill>
          <a:blip r:embed="rId7" cstate="print"/>
          <a:srcRect l="10417" t="-2778"/>
          <a:stretch>
            <a:fillRect/>
          </a:stretch>
        </p:blipFill>
        <p:spPr bwMode="auto">
          <a:xfrm>
            <a:off x="2987823" y="836712"/>
            <a:ext cx="3180029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C:\Users\Win10Pro\Desktop\IMG-20210326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08912" cy="615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 «День весеннего равноденствия. Жаворонки»</a:t>
            </a:r>
          </a:p>
        </p:txBody>
      </p:sp>
      <p:pic>
        <p:nvPicPr>
          <p:cNvPr id="4" name="Поздравленние   с праздником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5536" y="836712"/>
            <a:ext cx="2520280" cy="2520280"/>
          </a:xfrm>
          <a:prstGeom prst="rect">
            <a:avLst/>
          </a:prstGeom>
        </p:spPr>
      </p:pic>
      <p:pic>
        <p:nvPicPr>
          <p:cNvPr id="6" name="1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23528" y="3501008"/>
            <a:ext cx="4008107" cy="3006080"/>
          </a:xfrm>
          <a:prstGeom prst="rect">
            <a:avLst/>
          </a:prstGeom>
        </p:spPr>
      </p:pic>
      <p:pic>
        <p:nvPicPr>
          <p:cNvPr id="14339" name="Picture 3" descr="C:\Users\Win10Pro\Desktop\Новая папка\IMG-20210322-WA00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573016"/>
            <a:ext cx="4115611" cy="3086708"/>
          </a:xfrm>
          <a:prstGeom prst="rect">
            <a:avLst/>
          </a:prstGeom>
          <a:noFill/>
        </p:spPr>
      </p:pic>
      <p:pic>
        <p:nvPicPr>
          <p:cNvPr id="14338" name="Picture 2" descr="C:\Users\Win10Pro\Desktop\Новая папка\IMG-20210322-WA00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980728"/>
            <a:ext cx="5724128" cy="322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C:\Users\Win10Pro\Desktop\Новая папка\IMG-20210322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896544" cy="3672408"/>
          </a:xfrm>
          <a:prstGeom prst="rect">
            <a:avLst/>
          </a:prstGeom>
          <a:noFill/>
        </p:spPr>
      </p:pic>
      <p:pic>
        <p:nvPicPr>
          <p:cNvPr id="15364" name="Picture 4" descr="C:\Users\Win10Pro\Desktop\Новая папка\IMG-20210322-WA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2664296" cy="3552395"/>
          </a:xfrm>
          <a:prstGeom prst="rect">
            <a:avLst/>
          </a:prstGeom>
          <a:noFill/>
        </p:spPr>
      </p:pic>
      <p:pic>
        <p:nvPicPr>
          <p:cNvPr id="15363" name="Picture 3" descr="C:\Users\Win10Pro\Desktop\Новая папка\IMG-20210322-WA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73016"/>
            <a:ext cx="5328980" cy="3001715"/>
          </a:xfrm>
          <a:prstGeom prst="rect">
            <a:avLst/>
          </a:prstGeom>
          <a:noFill/>
        </p:spPr>
      </p:pic>
      <p:pic>
        <p:nvPicPr>
          <p:cNvPr id="15365" name="Picture 5" descr="C:\Users\Win10Pro\Desktop\Новая папка\IMG-20210322-WA0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3743061" cy="2807296"/>
          </a:xfrm>
          <a:prstGeom prst="rect">
            <a:avLst/>
          </a:prstGeom>
          <a:noFill/>
        </p:spPr>
      </p:pic>
      <p:sp>
        <p:nvSpPr>
          <p:cNvPr id="8" name="Текст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692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этот праздник в старину устраивались большие гуляния. Люди в этот день пекли жаворонков.</a:t>
            </a:r>
          </a:p>
        </p:txBody>
      </p:sp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4" y="11267"/>
            <a:ext cx="9328779" cy="6858000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179512" y="1052736"/>
            <a:ext cx="8568952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7432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Необходимость приобщения молодого поколения к национальной культуре трактуется народной мудростью: наше сегодня, как никогда наше прошлое, также творит традиции будущего. </a:t>
            </a:r>
          </a:p>
          <a:p>
            <a:pPr marL="27432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скажут о них наши потомки? Наши дети должны хорошо знать не только историю Российского государства, но и традиции национальной культуры, осознавать, понимать и активно участвовать в возрождении национальной культуры. </a:t>
            </a:r>
          </a:p>
          <a:p>
            <a:pPr marL="27432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Самореализовать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себя, как личность любящую свою Родину, свой народ и все что связано с народной культурой: русские народные танцы, обычаи и русский дух свободы творчества в русской пляске, или устный народный фольклор- считалки, стихи, </a:t>
            </a:r>
            <a:r>
              <a:rPr kumimoji="0" lang="ru-RU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потешки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прибаутки, пусть это будут народные игры, в которые дети очень любят играть.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648072"/>
          </a:xfrm>
        </p:spPr>
        <p:txBody>
          <a:bodyPr/>
          <a:lstStyle/>
          <a:p>
            <a:pPr algn="ctr"/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проекта:</a:t>
            </a:r>
            <a:endParaRPr lang="ru-RU" sz="36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835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7" name="Picture 3" descr="C:\Users\Win10Pro\Desktop\Новая папка\IMG-20210322-WA0061.jpg"/>
          <p:cNvPicPr>
            <a:picLocks noChangeAspect="1" noChangeArrowheads="1"/>
          </p:cNvPicPr>
          <p:nvPr/>
        </p:nvPicPr>
        <p:blipFill>
          <a:blip r:embed="rId3" cstate="print"/>
          <a:srcRect l="9375" r="625" b="25000"/>
          <a:stretch>
            <a:fillRect/>
          </a:stretch>
        </p:blipFill>
        <p:spPr bwMode="auto">
          <a:xfrm>
            <a:off x="395536" y="1124744"/>
            <a:ext cx="4147661" cy="2592288"/>
          </a:xfrm>
          <a:prstGeom prst="rect">
            <a:avLst/>
          </a:prstGeom>
          <a:noFill/>
        </p:spPr>
      </p:pic>
      <p:pic>
        <p:nvPicPr>
          <p:cNvPr id="16388" name="Picture 4" descr="C:\Users\Win10Pro\Desktop\Новая папка\IMG-20210322-WA0066.jpg"/>
          <p:cNvPicPr>
            <a:picLocks noChangeAspect="1" noChangeArrowheads="1"/>
          </p:cNvPicPr>
          <p:nvPr/>
        </p:nvPicPr>
        <p:blipFill>
          <a:blip r:embed="rId4" cstate="print"/>
          <a:srcRect t="14246" r="-3286" b="24020"/>
          <a:stretch>
            <a:fillRect/>
          </a:stretch>
        </p:blipFill>
        <p:spPr bwMode="auto">
          <a:xfrm>
            <a:off x="1475656" y="3717032"/>
            <a:ext cx="6585962" cy="2952328"/>
          </a:xfrm>
          <a:prstGeom prst="rect">
            <a:avLst/>
          </a:prstGeom>
          <a:noFill/>
        </p:spPr>
      </p:pic>
      <p:pic>
        <p:nvPicPr>
          <p:cNvPr id="16389" name="Picture 5" descr="C:\Users\Win10Pro\Desktop\Новая папка\IMG-20210322-WA0075.jpg"/>
          <p:cNvPicPr>
            <a:picLocks noChangeAspect="1" noChangeArrowheads="1"/>
          </p:cNvPicPr>
          <p:nvPr/>
        </p:nvPicPr>
        <p:blipFill>
          <a:blip r:embed="rId5" cstate="print"/>
          <a:srcRect l="17150" r="9964" b="25684"/>
          <a:stretch>
            <a:fillRect/>
          </a:stretch>
        </p:blipFill>
        <p:spPr bwMode="auto">
          <a:xfrm>
            <a:off x="5004048" y="1052736"/>
            <a:ext cx="3484079" cy="2664296"/>
          </a:xfrm>
          <a:prstGeom prst="rect">
            <a:avLst/>
          </a:prstGeom>
          <a:noFill/>
        </p:spPr>
      </p:pic>
      <p:sp>
        <p:nvSpPr>
          <p:cNvPr id="8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же праздник без игр….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«Перетяни палку»</a:t>
            </a:r>
          </a:p>
        </p:txBody>
      </p:sp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«Ручеек»</a:t>
            </a:r>
          </a:p>
        </p:txBody>
      </p:sp>
      <p:pic>
        <p:nvPicPr>
          <p:cNvPr id="17410" name="Picture 2" descr="C:\Users\Win10Pro\Desktop\Новая папка\IMG-20210322-WA0080.jpg"/>
          <p:cNvPicPr>
            <a:picLocks noChangeAspect="1" noChangeArrowheads="1"/>
          </p:cNvPicPr>
          <p:nvPr/>
        </p:nvPicPr>
        <p:blipFill>
          <a:blip r:embed="rId5" cstate="print"/>
          <a:srcRect l="31893" t="69" r="7476"/>
          <a:stretch>
            <a:fillRect/>
          </a:stretch>
        </p:blipFill>
        <p:spPr bwMode="auto">
          <a:xfrm>
            <a:off x="323528" y="764704"/>
            <a:ext cx="3635896" cy="3375515"/>
          </a:xfrm>
          <a:prstGeom prst="rect">
            <a:avLst/>
          </a:prstGeom>
          <a:noFill/>
        </p:spPr>
      </p:pic>
      <p:pic>
        <p:nvPicPr>
          <p:cNvPr id="17411" name="Picture 3" descr="C:\Users\Win10Pro\Desktop\Новая папка\IMG-20210322-WA0087.jpg"/>
          <p:cNvPicPr>
            <a:picLocks noChangeAspect="1" noChangeArrowheads="1"/>
          </p:cNvPicPr>
          <p:nvPr/>
        </p:nvPicPr>
        <p:blipFill>
          <a:blip r:embed="rId6" cstate="print"/>
          <a:srcRect l="22664" t="13412" r="29849" b="13780"/>
          <a:stretch>
            <a:fillRect/>
          </a:stretch>
        </p:blipFill>
        <p:spPr bwMode="auto">
          <a:xfrm>
            <a:off x="4788024" y="908720"/>
            <a:ext cx="3744416" cy="3233814"/>
          </a:xfrm>
          <a:prstGeom prst="rect">
            <a:avLst/>
          </a:prstGeom>
          <a:noFill/>
        </p:spPr>
      </p:pic>
      <p:pic>
        <p:nvPicPr>
          <p:cNvPr id="6" name="ручеек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11760" y="4221088"/>
            <a:ext cx="4224776" cy="2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692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водили хороводы, песни пели, устраивали пляски</a:t>
            </a:r>
          </a:p>
        </p:txBody>
      </p:sp>
      <p:pic>
        <p:nvPicPr>
          <p:cNvPr id="18434" name="Picture 2" descr="C:\Users\Win10Pro\Desktop\Новая папка\IMG-20210322-WA0116.jpg"/>
          <p:cNvPicPr>
            <a:picLocks noChangeAspect="1" noChangeArrowheads="1"/>
          </p:cNvPicPr>
          <p:nvPr/>
        </p:nvPicPr>
        <p:blipFill>
          <a:blip r:embed="rId5" cstate="print"/>
          <a:srcRect l="22674" t="20126" r="29711" b="15469"/>
          <a:stretch>
            <a:fillRect/>
          </a:stretch>
        </p:blipFill>
        <p:spPr bwMode="auto">
          <a:xfrm>
            <a:off x="179513" y="764704"/>
            <a:ext cx="4320480" cy="3291795"/>
          </a:xfrm>
          <a:prstGeom prst="rect">
            <a:avLst/>
          </a:prstGeom>
          <a:noFill/>
        </p:spPr>
      </p:pic>
      <p:pic>
        <p:nvPicPr>
          <p:cNvPr id="18435" name="Picture 3" descr="C:\Users\Win10Pro\Desktop\Новая папка\IMG-20210322-WA0119.jpg"/>
          <p:cNvPicPr>
            <a:picLocks noChangeAspect="1" noChangeArrowheads="1"/>
          </p:cNvPicPr>
          <p:nvPr/>
        </p:nvPicPr>
        <p:blipFill>
          <a:blip r:embed="rId6" cstate="print"/>
          <a:srcRect l="45564" t="19729" r="9983" b="19110"/>
          <a:stretch>
            <a:fillRect/>
          </a:stretch>
        </p:blipFill>
        <p:spPr bwMode="auto">
          <a:xfrm>
            <a:off x="4644008" y="764704"/>
            <a:ext cx="4283968" cy="3320076"/>
          </a:xfrm>
          <a:prstGeom prst="rect">
            <a:avLst/>
          </a:prstGeom>
          <a:noFill/>
        </p:spPr>
      </p:pic>
      <p:pic>
        <p:nvPicPr>
          <p:cNvPr id="6" name="танец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83768" y="4221088"/>
            <a:ext cx="421861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C:\Users\Win10Pro\Desktop\Новая папка\IMG-20210322-WA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064896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традиции люди угощали всех в округе испеченными жаворонками…</a:t>
            </a:r>
          </a:p>
        </p:txBody>
      </p:sp>
      <p:pic>
        <p:nvPicPr>
          <p:cNvPr id="20482" name="Picture 2" descr="C:\Users\Win10Pro\Desktop\Новая папка\IMG-20210322-WA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600400" cy="4800533"/>
          </a:xfrm>
          <a:prstGeom prst="rect">
            <a:avLst/>
          </a:prstGeom>
          <a:noFill/>
        </p:spPr>
      </p:pic>
      <p:pic>
        <p:nvPicPr>
          <p:cNvPr id="20483" name="Picture 3" descr="C:\Users\Win10Pro\Desktop\Новая папка\IMG-20210322-WA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618402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9807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жаворонки быстрее прилетели и весну принесли, люди пели песенки, которые назывались «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XiaoYing_Video_161745073209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4396558" cy="2476498"/>
          </a:xfrm>
          <a:prstGeom prst="rect">
            <a:avLst/>
          </a:prstGeom>
        </p:spPr>
      </p:pic>
      <p:pic>
        <p:nvPicPr>
          <p:cNvPr id="21506" name="Picture 2" descr="C:\Users\Win10Pro\Desktop\IMG_20210322_1105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4584509" cy="3438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9807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праздника дети вместе с родителями дома пекли жаворонков</a:t>
            </a:r>
          </a:p>
        </p:txBody>
      </p:sp>
      <p:pic>
        <p:nvPicPr>
          <p:cNvPr id="22530" name="Picture 2" descr="C:\Users\Win10Pro\Desktop\Новая папка\IMG-20210322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592288" cy="3456384"/>
          </a:xfrm>
          <a:prstGeom prst="rect">
            <a:avLst/>
          </a:prstGeom>
          <a:noFill/>
        </p:spPr>
      </p:pic>
      <p:pic>
        <p:nvPicPr>
          <p:cNvPr id="22531" name="Picture 3" descr="C:\Users\Win10Pro\Desktop\Новая папка\IMG-20210322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2591888" cy="3455851"/>
          </a:xfrm>
          <a:prstGeom prst="rect">
            <a:avLst/>
          </a:prstGeom>
          <a:noFill/>
        </p:spPr>
      </p:pic>
      <p:pic>
        <p:nvPicPr>
          <p:cNvPr id="22532" name="Picture 4" descr="C:\Users\Win10Pro\Desktop\Новая папка\IMG-20210322-WA0014.jpg"/>
          <p:cNvPicPr>
            <a:picLocks noChangeAspect="1" noChangeArrowheads="1"/>
          </p:cNvPicPr>
          <p:nvPr/>
        </p:nvPicPr>
        <p:blipFill>
          <a:blip r:embed="rId5" cstate="print"/>
          <a:srcRect t="24378" r="-2514" b="19364"/>
          <a:stretch>
            <a:fillRect/>
          </a:stretch>
        </p:blipFill>
        <p:spPr bwMode="auto">
          <a:xfrm>
            <a:off x="5940152" y="548680"/>
            <a:ext cx="3149150" cy="2304256"/>
          </a:xfrm>
          <a:prstGeom prst="rect">
            <a:avLst/>
          </a:prstGeom>
          <a:noFill/>
        </p:spPr>
      </p:pic>
      <p:pic>
        <p:nvPicPr>
          <p:cNvPr id="22533" name="Picture 5" descr="C:\Users\Win10Pro\Desktop\Новая папка\IMG-20210322-WA0002.jpg"/>
          <p:cNvPicPr>
            <a:picLocks noChangeAspect="1" noChangeArrowheads="1"/>
          </p:cNvPicPr>
          <p:nvPr/>
        </p:nvPicPr>
        <p:blipFill>
          <a:blip r:embed="rId6" cstate="print"/>
          <a:srcRect r="-2718" b="29043"/>
          <a:stretch>
            <a:fillRect/>
          </a:stretch>
        </p:blipFill>
        <p:spPr bwMode="auto">
          <a:xfrm>
            <a:off x="4860032" y="3429000"/>
            <a:ext cx="3518105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XiaoYing_Video_16174518600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260648"/>
            <a:ext cx="2376264" cy="3168352"/>
          </a:xfrm>
          <a:prstGeom prst="rect">
            <a:avLst/>
          </a:prstGeom>
        </p:spPr>
      </p:pic>
      <p:pic>
        <p:nvPicPr>
          <p:cNvPr id="25602" name="Picture 2" descr="D:\IMG_20210321_154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60648"/>
            <a:ext cx="4224469" cy="3168352"/>
          </a:xfrm>
          <a:prstGeom prst="rect">
            <a:avLst/>
          </a:prstGeom>
          <a:noFill/>
        </p:spPr>
      </p:pic>
      <p:pic>
        <p:nvPicPr>
          <p:cNvPr id="25603" name="Picture 3" descr="D:\IMG_20210321_1548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501008"/>
            <a:ext cx="3840427" cy="2880320"/>
          </a:xfrm>
          <a:prstGeom prst="rect">
            <a:avLst/>
          </a:prstGeom>
          <a:noFill/>
        </p:spPr>
      </p:pic>
      <p:pic>
        <p:nvPicPr>
          <p:cNvPr id="25604" name="Picture 4" descr="D:\IMG_20210321_154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212976"/>
            <a:ext cx="4283968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C:\Users\Win10Pro\Desktop\Новая папка\IMG-20210320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294366" cy="4392488"/>
          </a:xfrm>
          <a:prstGeom prst="rect">
            <a:avLst/>
          </a:prstGeom>
          <a:noFill/>
        </p:spPr>
      </p:pic>
      <p:pic>
        <p:nvPicPr>
          <p:cNvPr id="24579" name="Picture 3" descr="C:\Users\Win10Pro\Desktop\Новая папка\IMG-20210320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3113946" cy="4151928"/>
          </a:xfrm>
          <a:prstGeom prst="rect">
            <a:avLst/>
          </a:prstGeom>
          <a:noFill/>
        </p:spPr>
      </p:pic>
      <p:pic>
        <p:nvPicPr>
          <p:cNvPr id="24580" name="Picture 4" descr="C:\Users\Win10Pro\Desktop\Новая папка\IMG-20210320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66156"/>
            <a:ext cx="2807912" cy="4803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8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496944" cy="764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Коллективная выпечка жаворонков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Традиция «Гадание»</a:t>
            </a:r>
          </a:p>
        </p:txBody>
      </p:sp>
      <p:pic>
        <p:nvPicPr>
          <p:cNvPr id="26626" name="Picture 2" descr="D:\IMG_20210329_153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836712"/>
            <a:ext cx="3936437" cy="2952328"/>
          </a:xfrm>
          <a:prstGeom prst="rect">
            <a:avLst/>
          </a:prstGeom>
          <a:noFill/>
        </p:spPr>
      </p:pic>
      <p:pic>
        <p:nvPicPr>
          <p:cNvPr id="26627" name="Picture 3" descr="D:\IMG_20210329_153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4067944" cy="3050958"/>
          </a:xfrm>
          <a:prstGeom prst="rect">
            <a:avLst/>
          </a:prstGeom>
          <a:noFill/>
        </p:spPr>
      </p:pic>
      <p:pic>
        <p:nvPicPr>
          <p:cNvPr id="26628" name="Picture 4" descr="D:\IMG_20210329_153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888432" cy="2916324"/>
          </a:xfrm>
          <a:prstGeom prst="rect">
            <a:avLst/>
          </a:prstGeom>
          <a:noFill/>
        </p:spPr>
      </p:pic>
      <p:pic>
        <p:nvPicPr>
          <p:cNvPr id="26629" name="Picture 5" descr="D:\IMG_20210329_153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3936437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5253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«базиса культуры» на основе ознакомления с бытом и жизнью родного народа, его характером, присущими ему нравственными ценностями, традициями, особенностями культуры.</a:t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*Создание системы работы по приобщению детей к истокам русской народной культуры через русские народные подвижные игры.</a:t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*Привлечение родителей в воспитательно-образовательный процесс через знакомство и участие в русских народных праздниках, знакомство с их обычаями и традициями.</a:t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*Создание условий для самостоятельного отражения полученных знаний, умений детьми.</a:t>
            </a:r>
            <a:b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*Формирование интереса и любви к русской национальной культуре, народному творчеству, обычаям, традициям, обрядам, народному календарю, к народным играм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 descr="D:\IMG_20210329_15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60440" cy="2970330"/>
          </a:xfrm>
          <a:prstGeom prst="rect">
            <a:avLst/>
          </a:prstGeom>
          <a:noFill/>
        </p:spPr>
      </p:pic>
      <p:pic>
        <p:nvPicPr>
          <p:cNvPr id="27651" name="Picture 3" descr="D:\IMG_20210329_154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0648"/>
            <a:ext cx="4176464" cy="3132348"/>
          </a:xfrm>
          <a:prstGeom prst="rect">
            <a:avLst/>
          </a:prstGeom>
          <a:noFill/>
        </p:spPr>
      </p:pic>
      <p:pic>
        <p:nvPicPr>
          <p:cNvPr id="27652" name="Picture 4" descr="D:\IMG_20210329_154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4224470" cy="3168352"/>
          </a:xfrm>
          <a:prstGeom prst="rect">
            <a:avLst/>
          </a:prstGeom>
          <a:noFill/>
        </p:spPr>
      </p:pic>
      <p:pic>
        <p:nvPicPr>
          <p:cNvPr id="27653" name="Picture 5" descr="D:\IMG_20210329_155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212976"/>
            <a:ext cx="422447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6" name="Picture 4" descr="D:\IMG_20210329_16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8640"/>
            <a:ext cx="4283968" cy="3212976"/>
          </a:xfrm>
          <a:prstGeom prst="rect">
            <a:avLst/>
          </a:prstGeom>
          <a:noFill/>
        </p:spPr>
      </p:pic>
      <p:pic>
        <p:nvPicPr>
          <p:cNvPr id="23557" name="Picture 5" descr="D:\IMG_20210329_162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128459" cy="3096344"/>
          </a:xfrm>
          <a:prstGeom prst="rect">
            <a:avLst/>
          </a:prstGeom>
          <a:noFill/>
        </p:spPr>
      </p:pic>
      <p:pic>
        <p:nvPicPr>
          <p:cNvPr id="23558" name="Picture 6" descr="D:\IMG_20210329_162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176464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5" name="Picture 3" descr="D:\IMG_20210329_162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5040560" cy="3780420"/>
          </a:xfrm>
          <a:prstGeom prst="rect">
            <a:avLst/>
          </a:prstGeom>
          <a:noFill/>
        </p:spPr>
      </p:pic>
      <p:pic>
        <p:nvPicPr>
          <p:cNvPr id="23554" name="Picture 2" descr="C:\Users\Win10Pro\Desktop\IMG-20210329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829100" cy="5105467"/>
          </a:xfrm>
          <a:prstGeom prst="rect">
            <a:avLst/>
          </a:prstGeom>
          <a:noFill/>
        </p:spPr>
      </p:pic>
      <p:sp>
        <p:nvSpPr>
          <p:cNvPr id="5" name="Текст 8"/>
          <p:cNvSpPr>
            <a:spLocks noGrp="1"/>
          </p:cNvSpPr>
          <p:nvPr>
            <p:ph type="body" idx="1"/>
          </p:nvPr>
        </p:nvSpPr>
        <p:spPr>
          <a:xfrm>
            <a:off x="4139952" y="188640"/>
            <a:ext cx="4824536" cy="21602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Жаворонок с монетой оказался у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Ульяны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жаворонок с семенами у Арины</a:t>
            </a:r>
          </a:p>
        </p:txBody>
      </p:sp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6147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208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звуки - весны))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92280" y="5466928"/>
            <a:ext cx="304800" cy="304800"/>
          </a:xfrm>
          <a:prstGeom prst="rect">
            <a:avLst/>
          </a:prstGeom>
        </p:spPr>
      </p:pic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7632848" cy="59766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ctr"/>
            <a:r>
              <a:rPr lang="ru-RU" sz="24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воспитанники старшей, подготовительной к школе группы, воспитатели, родители.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построен на основе главных методических принципов: учет возрастных особенностей детей, доступность материала, постепенность его усложнения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/>
            <a:r>
              <a:rPr lang="ru-RU" sz="22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Познакомясь с обрядовыми праздниками, у детей надолго сохранится в душе радость от праздничных событий, будут рассказывать в семье о своих впечатлениях. Ребенок будет легче входить в окружающий мир, полнее ощутит прелести родной природы, усвоит представления народа о красоте , морали, познакомится с обычаями и обрядами.</a:t>
            </a:r>
          </a:p>
          <a:p>
            <a:pPr algn="ctr"/>
            <a:r>
              <a:rPr lang="ru-RU" sz="22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надеемся, что  добрые семена взрастут в детских душах, и наши дети вырастут добрыми и умными, хорошими гражданами родной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786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4" y="11267"/>
            <a:ext cx="9328779" cy="6858000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179512" y="1052736"/>
            <a:ext cx="8568952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43800" cy="4032448"/>
          </a:xfrm>
        </p:spPr>
        <p:txBody>
          <a:bodyPr/>
          <a:lstStyle/>
          <a:p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Этапы проекта:</a:t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Подготовительный этап</a:t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2. Основной этап</a:t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r>
              <a:rPr lang="ru-RU" sz="36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3. Заключительный эта</a:t>
            </a:r>
            <a:endParaRPr lang="ru-RU" sz="3600" b="1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4835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64896" cy="4968552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Постановка целей и задач, изучение понятий, касающихся темы проекта;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Разработка перспективного плана организации мероприятий по теме проекта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(разработка занятий, бесед, подбор художественной литературы);</a:t>
            </a:r>
            <a:endParaRPr lang="ru-RU" sz="24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Подготовка цикла тематических занятий;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развивающей среды;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Подбор игр;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Подготовительная работа с родителями детей.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035040" cy="803920"/>
          </a:xfrm>
        </p:spPr>
        <p:txBody>
          <a:bodyPr/>
          <a:lstStyle/>
          <a:p>
            <a:pPr algn="ctr"/>
            <a:r>
              <a:rPr lang="ru-RU" sz="3200" b="1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1. Подготовительный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7704856" cy="345638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проекта через образовательные области: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035040" cy="803920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2. Основной </a:t>
            </a:r>
            <a:r>
              <a:rPr lang="ru-RU" sz="3200" b="1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8712968" cy="59766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НОД 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«Весна», «Птицы»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Беседа: 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 празднике весеннего равноденствия» (с показом презентации), 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«Наш дом, наша планета - её надо любить и беречь». 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рассматривание иллюстраций о весне, весенних явлениях; рассматривание первоцветов;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наблюдение за неживой природой, изменениями, происходящими с наступлением весны;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рассматривание иллюстраций на тему охраны природы;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рассматривание картин «Лес», «Луг», «Пруд»;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Исследовательская деятельность: игры с водой, экспериментирование с водой и землёй.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игры: «Мир растений», «Дикие и домашние животные», «Времена года», «Когда это бывает?», «Что такое хорошо?», лото «Мир птиц»,«Кто где живет», «Посели в домики».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0"/>
            <a:ext cx="6035040" cy="57606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РЕАЛИЗАЦИИ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78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684</TotalTime>
  <Words>849</Words>
  <Application>Microsoft Office PowerPoint</Application>
  <PresentationFormat>Экран (4:3)</PresentationFormat>
  <Paragraphs>148</Paragraphs>
  <Slides>43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Calibri</vt:lpstr>
      <vt:lpstr>Palatino Linotype</vt:lpstr>
      <vt:lpstr>Times New Roman</vt:lpstr>
      <vt:lpstr>Wingdings</vt:lpstr>
      <vt:lpstr>Базовая</vt:lpstr>
      <vt:lpstr>Муниципальное дошкольное образовательное учреждение «Красногорский детский сад»</vt:lpstr>
      <vt:lpstr>Презентация PowerPoint</vt:lpstr>
      <vt:lpstr>Актуальность проекта:</vt:lpstr>
      <vt:lpstr>   Цель проекта: Формирование у детей дошкольного возраста «базиса культуры» на основе ознакомления с бытом и жизнью родного народа, его характером, присущими ему нравственными ценностями, традициями, особенностями культуры. Задачи проекта:  *Создание системы работы по приобщению детей к истокам русской народной культуры через русские народные подвижные игры. *Привлечение родителей в воспитательно-образовательный процесс через знакомство и участие в русских народных праздниках, знакомство с их обычаями и традициями. *Создание условий для самостоятельного отражения полученных знаний, умений детьми. *Формирование интереса и любви к русской национальной культуре, народному творчеству, обычаям, традициям, обрядам, народному календарю, к народным играм и т.д.</vt:lpstr>
      <vt:lpstr>Презентация PowerPoint</vt:lpstr>
      <vt:lpstr>             Этапы проекта:  1. Подготовительный этап   2. Основной этап  3. Заключительный эта</vt:lpstr>
      <vt:lpstr>1. Подготовительный этап</vt:lpstr>
      <vt:lpstr>2. Основной этап</vt:lpstr>
      <vt:lpstr>ПЛАН РЕАЛИЗАЦИИ: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Заключительный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Выполните задание!</dc:title>
  <dc:creator>Света</dc:creator>
  <cp:lastModifiedBy>User</cp:lastModifiedBy>
  <cp:revision>89</cp:revision>
  <dcterms:created xsi:type="dcterms:W3CDTF">2014-03-19T14:34:56Z</dcterms:created>
  <dcterms:modified xsi:type="dcterms:W3CDTF">2021-04-05T06:35:19Z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7953907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