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72" r:id="rId6"/>
    <p:sldId id="264" r:id="rId7"/>
    <p:sldId id="267" r:id="rId8"/>
    <p:sldId id="270" r:id="rId9"/>
    <p:sldId id="262" r:id="rId10"/>
    <p:sldId id="268" r:id="rId11"/>
    <p:sldId id="274" r:id="rId12"/>
    <p:sldId id="276" r:id="rId13"/>
    <p:sldId id="277" r:id="rId14"/>
    <p:sldId id="278" r:id="rId15"/>
    <p:sldId id="279" r:id="rId16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0158PICu1Xy1Dq1jb58PIC21_PIC2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latin typeface="Adine Kirnberg" pitchFamily="2" charset="0"/>
              </a:rPr>
              <a:t>Презентация в средней группе</a:t>
            </a:r>
            <a:br>
              <a:rPr lang="ru-RU" sz="8000" dirty="0" smtClean="0">
                <a:latin typeface="Adine Kirnberg" pitchFamily="2" charset="0"/>
              </a:rPr>
            </a:br>
            <a:r>
              <a:rPr lang="ru-RU" sz="8000" dirty="0" smtClean="0">
                <a:latin typeface="Adine Kirnberg" pitchFamily="2" charset="0"/>
              </a:rPr>
              <a:t>на тему: </a:t>
            </a:r>
            <a:br>
              <a:rPr lang="ru-RU" sz="8000" dirty="0" smtClean="0">
                <a:latin typeface="Adine Kirnberg" pitchFamily="2" charset="0"/>
              </a:rPr>
            </a:br>
            <a:r>
              <a:rPr lang="ru-RU" sz="8000" dirty="0" smtClean="0">
                <a:latin typeface="Adine Kirnberg" pitchFamily="2" charset="0"/>
              </a:rPr>
              <a:t>«Что нам осень принесла»</a:t>
            </a:r>
            <a:endParaRPr lang="ru-RU" sz="8000" dirty="0">
              <a:latin typeface="Adine Kirnberg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4941168"/>
            <a:ext cx="4752528" cy="151216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Воспитатели:</a:t>
            </a:r>
          </a:p>
          <a:p>
            <a:r>
              <a:rPr lang="ru-RU" dirty="0" err="1" smtClean="0">
                <a:solidFill>
                  <a:srgbClr val="0070C0"/>
                </a:solidFill>
              </a:rPr>
              <a:t>Цифренец</a:t>
            </a:r>
            <a:r>
              <a:rPr lang="ru-RU" dirty="0" smtClean="0">
                <a:solidFill>
                  <a:srgbClr val="0070C0"/>
                </a:solidFill>
              </a:rPr>
              <a:t> Ю.А.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Аверьянова Т.Ю.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0158PICu1Xy1Dq1jb58PIC21_PIC2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274638"/>
            <a:ext cx="3275856" cy="5962674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Gabriola" pitchFamily="82" charset="0"/>
              </a:rPr>
              <a:t>Зорко смотрит капитан,</a:t>
            </a:r>
            <a:br>
              <a:rPr lang="ru-RU" sz="3600" dirty="0" smtClean="0">
                <a:latin typeface="Gabriola" pitchFamily="82" charset="0"/>
              </a:rPr>
            </a:br>
            <a:r>
              <a:rPr lang="ru-RU" sz="3600" dirty="0" smtClean="0">
                <a:latin typeface="Gabriola" pitchFamily="82" charset="0"/>
              </a:rPr>
              <a:t>Видит в море бьёт фонтан,</a:t>
            </a:r>
            <a:br>
              <a:rPr lang="ru-RU" sz="3600" dirty="0" smtClean="0">
                <a:latin typeface="Gabriola" pitchFamily="82" charset="0"/>
              </a:rPr>
            </a:br>
            <a:r>
              <a:rPr lang="ru-RU" sz="3600" dirty="0" smtClean="0">
                <a:latin typeface="Gabriola" pitchFamily="82" charset="0"/>
              </a:rPr>
              <a:t>Он команду подаёт:</a:t>
            </a:r>
            <a:br>
              <a:rPr lang="ru-RU" sz="3600" dirty="0" smtClean="0">
                <a:latin typeface="Gabriola" pitchFamily="82" charset="0"/>
              </a:rPr>
            </a:br>
            <a:r>
              <a:rPr lang="ru-RU" sz="3600" dirty="0" smtClean="0">
                <a:latin typeface="Gabriola" pitchFamily="82" charset="0"/>
              </a:rPr>
              <a:t>- Кит по курсу!</a:t>
            </a:r>
            <a:br>
              <a:rPr lang="ru-RU" sz="3600" dirty="0" smtClean="0">
                <a:latin typeface="Gabriola" pitchFamily="82" charset="0"/>
              </a:rPr>
            </a:br>
            <a:r>
              <a:rPr lang="ru-RU" sz="3600" dirty="0" smtClean="0">
                <a:latin typeface="Gabriola" pitchFamily="82" charset="0"/>
              </a:rPr>
              <a:t>Полный ход!</a:t>
            </a:r>
            <a:endParaRPr lang="ru-RU" sz="3600" dirty="0">
              <a:latin typeface="Gabriola" pitchFamily="82" charset="0"/>
            </a:endParaRPr>
          </a:p>
        </p:txBody>
      </p:sp>
      <p:pic>
        <p:nvPicPr>
          <p:cNvPr id="5" name="Рисунок 4" descr="IMG202010291032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548680"/>
            <a:ext cx="5832648" cy="511256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0158PICu1Xy1Dq1jb58PIC21_PIC2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92696"/>
            <a:ext cx="3816424" cy="5544616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Gabriola" pitchFamily="82" charset="0"/>
              </a:rPr>
              <a:t>Совёнок, совёнок – </a:t>
            </a:r>
            <a:br>
              <a:rPr lang="ru-RU" sz="4000" dirty="0" smtClean="0">
                <a:latin typeface="Gabriola" pitchFamily="82" charset="0"/>
              </a:rPr>
            </a:br>
            <a:r>
              <a:rPr lang="ru-RU" sz="4000" dirty="0" smtClean="0">
                <a:latin typeface="Gabriola" pitchFamily="82" charset="0"/>
              </a:rPr>
              <a:t>Трудный ребёнок.</a:t>
            </a:r>
            <a:br>
              <a:rPr lang="ru-RU" sz="4000" dirty="0" smtClean="0">
                <a:latin typeface="Gabriola" pitchFamily="82" charset="0"/>
              </a:rPr>
            </a:br>
            <a:r>
              <a:rPr lang="ru-RU" sz="4000" dirty="0" smtClean="0">
                <a:latin typeface="Gabriola" pitchFamily="82" charset="0"/>
              </a:rPr>
              <a:t>Ухает, хохочет,</a:t>
            </a:r>
            <a:br>
              <a:rPr lang="ru-RU" sz="4000" dirty="0" smtClean="0">
                <a:latin typeface="Gabriola" pitchFamily="82" charset="0"/>
              </a:rPr>
            </a:br>
            <a:r>
              <a:rPr lang="ru-RU" sz="4000" dirty="0" smtClean="0">
                <a:latin typeface="Gabriola" pitchFamily="82" charset="0"/>
              </a:rPr>
              <a:t>Ночами спать не хочет.</a:t>
            </a:r>
            <a:br>
              <a:rPr lang="ru-RU" sz="4000" dirty="0" smtClean="0">
                <a:latin typeface="Gabriola" pitchFamily="82" charset="0"/>
              </a:rPr>
            </a:br>
            <a:r>
              <a:rPr lang="ru-RU" sz="4000" dirty="0" smtClean="0">
                <a:latin typeface="Gabriola" pitchFamily="82" charset="0"/>
              </a:rPr>
              <a:t>Пугает он детишек – </a:t>
            </a:r>
            <a:br>
              <a:rPr lang="ru-RU" sz="4000" dirty="0" smtClean="0">
                <a:latin typeface="Gabriola" pitchFamily="82" charset="0"/>
              </a:rPr>
            </a:br>
            <a:r>
              <a:rPr lang="ru-RU" sz="4000" dirty="0" smtClean="0">
                <a:latin typeface="Gabriola" pitchFamily="82" charset="0"/>
              </a:rPr>
              <a:t>Бурундуков и мышек.</a:t>
            </a:r>
            <a:endParaRPr lang="ru-RU" sz="4000" dirty="0">
              <a:latin typeface="Gabriola" pitchFamily="82" charset="0"/>
            </a:endParaRPr>
          </a:p>
        </p:txBody>
      </p:sp>
      <p:pic>
        <p:nvPicPr>
          <p:cNvPr id="5" name="Рисунок 4" descr="IMG202010291032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116632"/>
            <a:ext cx="5040560" cy="61653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0158PICu1Xy1Dq1jb58PIC21_PIC2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888432" cy="639472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Gabriola" pitchFamily="82" charset="0"/>
              </a:rPr>
              <a:t>Мы с тобою принесём</a:t>
            </a:r>
            <a:br>
              <a:rPr lang="ru-RU" sz="3600" dirty="0" smtClean="0">
                <a:latin typeface="Gabriola" pitchFamily="82" charset="0"/>
              </a:rPr>
            </a:br>
            <a:r>
              <a:rPr lang="ru-RU" sz="3600" dirty="0" smtClean="0">
                <a:latin typeface="Gabriola" pitchFamily="82" charset="0"/>
              </a:rPr>
              <a:t>Тыкву с огорода.</a:t>
            </a:r>
            <a:br>
              <a:rPr lang="ru-RU" sz="3600" dirty="0" smtClean="0">
                <a:latin typeface="Gabriola" pitchFamily="82" charset="0"/>
              </a:rPr>
            </a:br>
            <a:r>
              <a:rPr lang="ru-RU" sz="3600" dirty="0" smtClean="0">
                <a:latin typeface="Gabriola" pitchFamily="82" charset="0"/>
              </a:rPr>
              <a:t>Сядем мы поближе к ней,</a:t>
            </a:r>
            <a:br>
              <a:rPr lang="ru-RU" sz="3600" dirty="0" smtClean="0">
                <a:latin typeface="Gabriola" pitchFamily="82" charset="0"/>
              </a:rPr>
            </a:br>
            <a:r>
              <a:rPr lang="ru-RU" sz="3600" dirty="0" smtClean="0">
                <a:latin typeface="Gabriola" pitchFamily="82" charset="0"/>
              </a:rPr>
              <a:t>и приложим уши.</a:t>
            </a:r>
            <a:br>
              <a:rPr lang="ru-RU" sz="3600" dirty="0" smtClean="0">
                <a:latin typeface="Gabriola" pitchFamily="82" charset="0"/>
              </a:rPr>
            </a:br>
            <a:r>
              <a:rPr lang="ru-RU" sz="3600" dirty="0" smtClean="0">
                <a:latin typeface="Gabriola" pitchFamily="82" charset="0"/>
              </a:rPr>
              <a:t>Прибегайте к нам скорей,</a:t>
            </a:r>
            <a:br>
              <a:rPr lang="ru-RU" sz="3600" dirty="0" smtClean="0">
                <a:latin typeface="Gabriola" pitchFamily="82" charset="0"/>
              </a:rPr>
            </a:br>
            <a:r>
              <a:rPr lang="ru-RU" sz="3600" dirty="0" smtClean="0">
                <a:latin typeface="Gabriola" pitchFamily="82" charset="0"/>
              </a:rPr>
              <a:t>Лето в тыкве слушать!</a:t>
            </a:r>
            <a:endParaRPr lang="ru-RU" sz="3600" dirty="0">
              <a:latin typeface="Gabriola" pitchFamily="82" charset="0"/>
            </a:endParaRPr>
          </a:p>
        </p:txBody>
      </p:sp>
      <p:pic>
        <p:nvPicPr>
          <p:cNvPr id="5" name="Рисунок 4" descr="IMG202010291035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524" y="116632"/>
            <a:ext cx="5367084" cy="59320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0158PICu1Xy1Dq1jb58PIC21_PIC2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2952328" cy="597666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Gabriola" pitchFamily="82" charset="0"/>
              </a:rPr>
              <a:t>Если на деревьях листья пожелтели,</a:t>
            </a:r>
            <a:br>
              <a:rPr lang="ru-RU" sz="2800" dirty="0" smtClean="0">
                <a:latin typeface="Gabriola" pitchFamily="82" charset="0"/>
              </a:rPr>
            </a:br>
            <a:r>
              <a:rPr lang="ru-RU" sz="2800" dirty="0" smtClean="0">
                <a:latin typeface="Gabriola" pitchFamily="82" charset="0"/>
              </a:rPr>
              <a:t>Если в край далёкий птицы улетели,</a:t>
            </a:r>
            <a:br>
              <a:rPr lang="ru-RU" sz="2800" dirty="0" smtClean="0">
                <a:latin typeface="Gabriola" pitchFamily="82" charset="0"/>
              </a:rPr>
            </a:br>
            <a:r>
              <a:rPr lang="ru-RU" sz="2800" dirty="0" smtClean="0">
                <a:latin typeface="Gabriola" pitchFamily="82" charset="0"/>
              </a:rPr>
              <a:t>Если небо хмурое, если дождик льётся,</a:t>
            </a:r>
            <a:br>
              <a:rPr lang="ru-RU" sz="2800" dirty="0" smtClean="0">
                <a:latin typeface="Gabriola" pitchFamily="82" charset="0"/>
              </a:rPr>
            </a:br>
            <a:r>
              <a:rPr lang="ru-RU" sz="2800" dirty="0" smtClean="0">
                <a:latin typeface="Gabriola" pitchFamily="82" charset="0"/>
              </a:rPr>
              <a:t>Это время года ОСЕНЬЮ зовётся!!!</a:t>
            </a:r>
            <a:endParaRPr lang="ru-RU" sz="2800" dirty="0">
              <a:latin typeface="Gabriola" pitchFamily="82" charset="0"/>
            </a:endParaRPr>
          </a:p>
        </p:txBody>
      </p:sp>
      <p:pic>
        <p:nvPicPr>
          <p:cNvPr id="5" name="Рисунок 4" descr="IMG202010291035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116632"/>
            <a:ext cx="6048672" cy="525658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0158PICu1Xy1Dq1jb58PIC21_PIC2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274638"/>
            <a:ext cx="3491880" cy="596267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Gabriola" pitchFamily="82" charset="0"/>
              </a:rPr>
              <a:t>Часы исправно… Отмеряют Осень нашу!</a:t>
            </a:r>
            <a:br>
              <a:rPr lang="ru-RU" sz="3600" dirty="0" smtClean="0">
                <a:latin typeface="Gabriola" pitchFamily="82" charset="0"/>
              </a:rPr>
            </a:br>
            <a:r>
              <a:rPr lang="ru-RU" sz="3600" dirty="0" smtClean="0">
                <a:latin typeface="Gabriola" pitchFamily="82" charset="0"/>
              </a:rPr>
              <a:t>Четвертая по счету…</a:t>
            </a:r>
            <a:br>
              <a:rPr lang="ru-RU" sz="3600" dirty="0" smtClean="0">
                <a:latin typeface="Gabriola" pitchFamily="82" charset="0"/>
              </a:rPr>
            </a:br>
            <a:r>
              <a:rPr lang="ru-RU" sz="3600" dirty="0" smtClean="0">
                <a:latin typeface="Gabriola" pitchFamily="82" charset="0"/>
              </a:rPr>
              <a:t>У осени весна!</a:t>
            </a:r>
            <a:br>
              <a:rPr lang="ru-RU" sz="3600" dirty="0" smtClean="0">
                <a:latin typeface="Gabriola" pitchFamily="82" charset="0"/>
              </a:rPr>
            </a:br>
            <a:r>
              <a:rPr lang="ru-RU" sz="3600" dirty="0" smtClean="0">
                <a:latin typeface="Gabriola" pitchFamily="82" charset="0"/>
              </a:rPr>
              <a:t>Мы наше небо –  цветами радуги раскрасим!</a:t>
            </a:r>
            <a:br>
              <a:rPr lang="ru-RU" sz="3600" dirty="0" smtClean="0">
                <a:latin typeface="Gabriola" pitchFamily="82" charset="0"/>
              </a:rPr>
            </a:br>
            <a:r>
              <a:rPr lang="ru-RU" sz="3600" dirty="0" smtClean="0">
                <a:latin typeface="Gabriola" pitchFamily="82" charset="0"/>
              </a:rPr>
              <a:t>Мы счастливы… Осень стрелки подвела!!!</a:t>
            </a:r>
            <a:endParaRPr lang="ru-RU" sz="3600" dirty="0">
              <a:latin typeface="Gabriola" pitchFamily="82" charset="0"/>
            </a:endParaRPr>
          </a:p>
        </p:txBody>
      </p:sp>
      <p:pic>
        <p:nvPicPr>
          <p:cNvPr id="5" name="Рисунок 4" descr="IMG202010291031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6632"/>
            <a:ext cx="5544616" cy="655272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0158PICu1Xy1Dq1jb58PIC21_PIC2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r>
              <a:rPr lang="ru-RU" sz="6600" dirty="0" smtClean="0">
                <a:latin typeface="Gabriola" pitchFamily="82" charset="0"/>
              </a:rPr>
              <a:t>СПАСИБО ЗА ВНИМАНИЕ!</a:t>
            </a:r>
            <a:endParaRPr lang="ru-RU" sz="6600" dirty="0"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0158PICu1Xy1Dq1jb58PIC21_PIC2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Gabriola" pitchFamily="82" charset="0"/>
              </a:rPr>
              <a:t>Осень в гости к нам пришла,</a:t>
            </a:r>
            <a:br>
              <a:rPr lang="ru-RU" sz="6000" dirty="0" smtClean="0">
                <a:latin typeface="Gabriola" pitchFamily="82" charset="0"/>
              </a:rPr>
            </a:br>
            <a:r>
              <a:rPr lang="ru-RU" sz="6000" dirty="0" smtClean="0">
                <a:latin typeface="Gabriola" pitchFamily="82" charset="0"/>
              </a:rPr>
              <a:t>И дождей и лужиц много принесла.</a:t>
            </a:r>
            <a:br>
              <a:rPr lang="ru-RU" sz="6000" dirty="0" smtClean="0">
                <a:latin typeface="Gabriola" pitchFamily="82" charset="0"/>
              </a:rPr>
            </a:br>
            <a:r>
              <a:rPr lang="ru-RU" sz="6000" dirty="0" smtClean="0">
                <a:latin typeface="Gabriola" pitchFamily="82" charset="0"/>
              </a:rPr>
              <a:t>А ещё подарков разных:</a:t>
            </a:r>
            <a:br>
              <a:rPr lang="ru-RU" sz="6000" dirty="0" smtClean="0">
                <a:latin typeface="Gabriola" pitchFamily="82" charset="0"/>
              </a:rPr>
            </a:br>
            <a:r>
              <a:rPr lang="ru-RU" sz="6000" dirty="0" smtClean="0">
                <a:latin typeface="Gabriola" pitchFamily="82" charset="0"/>
              </a:rPr>
              <a:t>Много фруктов, овощей.</a:t>
            </a:r>
            <a:endParaRPr lang="ru-RU" sz="6000" dirty="0"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0158PICu1Xy1Dq1jb58PIC21_PIC2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r>
              <a:rPr lang="ru-RU" sz="6600" dirty="0" smtClean="0">
                <a:latin typeface="Gabriola" pitchFamily="82" charset="0"/>
              </a:rPr>
              <a:t>Можно взять газеты, книжки</a:t>
            </a:r>
            <a:br>
              <a:rPr lang="ru-RU" sz="6600" dirty="0" smtClean="0">
                <a:latin typeface="Gabriola" pitchFamily="82" charset="0"/>
              </a:rPr>
            </a:br>
            <a:r>
              <a:rPr lang="ru-RU" sz="6600" dirty="0" smtClean="0">
                <a:latin typeface="Gabriola" pitchFamily="82" charset="0"/>
              </a:rPr>
              <a:t>Засушить листву,</a:t>
            </a:r>
            <a:br>
              <a:rPr lang="ru-RU" sz="6600" dirty="0" smtClean="0">
                <a:latin typeface="Gabriola" pitchFamily="82" charset="0"/>
              </a:rPr>
            </a:br>
            <a:r>
              <a:rPr lang="ru-RU" sz="6600" dirty="0" smtClean="0">
                <a:latin typeface="Gabriola" pitchFamily="82" charset="0"/>
              </a:rPr>
              <a:t>А потом собрать из листьев Бабочку или Сову</a:t>
            </a:r>
            <a:endParaRPr lang="ru-RU" sz="6600" dirty="0"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0158PICu1Xy1Dq1jb58PIC21_PIC2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endParaRPr lang="ru-RU" sz="6600" dirty="0">
              <a:latin typeface="Gabriola" pitchFamily="82" charset="0"/>
            </a:endParaRPr>
          </a:p>
        </p:txBody>
      </p:sp>
      <p:pic>
        <p:nvPicPr>
          <p:cNvPr id="5" name="Рисунок 4" descr="IMG202010291032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619672" y="-963488"/>
            <a:ext cx="5976664" cy="82809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0158PICu1Xy1Dq1jb58PIC21_PIC2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endParaRPr lang="ru-RU" sz="6600" dirty="0">
              <a:latin typeface="Gabriola" pitchFamily="82" charset="0"/>
            </a:endParaRPr>
          </a:p>
        </p:txBody>
      </p:sp>
      <p:pic>
        <p:nvPicPr>
          <p:cNvPr id="5" name="Рисунок 4" descr="IMG202010291030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16632"/>
            <a:ext cx="7128792" cy="67413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0158PICu1Xy1Dq1jb58PIC21_PIC2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274638"/>
            <a:ext cx="4067944" cy="5962674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Gabriola" pitchFamily="82" charset="0"/>
              </a:rPr>
              <a:t>Осень кормит урожаем</a:t>
            </a:r>
            <a:br>
              <a:rPr lang="ru-RU" sz="4000" dirty="0" smtClean="0">
                <a:latin typeface="Gabriola" pitchFamily="82" charset="0"/>
              </a:rPr>
            </a:br>
            <a:r>
              <a:rPr lang="ru-RU" sz="4000" dirty="0" smtClean="0">
                <a:latin typeface="Gabriola" pitchFamily="82" charset="0"/>
              </a:rPr>
              <a:t>Птиц, зверей и нас с тобой.</a:t>
            </a:r>
            <a:br>
              <a:rPr lang="ru-RU" sz="4000" dirty="0" smtClean="0">
                <a:latin typeface="Gabriola" pitchFamily="82" charset="0"/>
              </a:rPr>
            </a:br>
            <a:r>
              <a:rPr lang="ru-RU" sz="4000" dirty="0" smtClean="0">
                <a:latin typeface="Gabriola" pitchFamily="82" charset="0"/>
              </a:rPr>
              <a:t>И в садах, и в огороде, и в лесу, и у воды.</a:t>
            </a:r>
            <a:br>
              <a:rPr lang="ru-RU" sz="4000" dirty="0" smtClean="0">
                <a:latin typeface="Gabriola" pitchFamily="82" charset="0"/>
              </a:rPr>
            </a:br>
            <a:r>
              <a:rPr lang="ru-RU" sz="4000" dirty="0" smtClean="0">
                <a:latin typeface="Gabriola" pitchFamily="82" charset="0"/>
              </a:rPr>
              <a:t>Приготовила природа всевозможные плоды.</a:t>
            </a:r>
            <a:endParaRPr lang="ru-RU" sz="4000" dirty="0">
              <a:latin typeface="Gabriola" pitchFamily="82" charset="0"/>
            </a:endParaRPr>
          </a:p>
        </p:txBody>
      </p:sp>
      <p:pic>
        <p:nvPicPr>
          <p:cNvPr id="5" name="Рисунок 4" descr="IMG202010291031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4896544" cy="58326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0158PICu1Xy1Dq1jb58PIC21_PIC2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779912" cy="639472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Gabriola" pitchFamily="82" charset="0"/>
              </a:rPr>
              <a:t>Запустила осень петуха в наши края,</a:t>
            </a:r>
            <a:br>
              <a:rPr lang="ru-RU" sz="3600" dirty="0" smtClean="0">
                <a:latin typeface="Gabriola" pitchFamily="82" charset="0"/>
              </a:rPr>
            </a:br>
            <a:r>
              <a:rPr lang="ru-RU" sz="3600" dirty="0" smtClean="0">
                <a:latin typeface="Gabriola" pitchFamily="82" charset="0"/>
              </a:rPr>
              <a:t>Он бежит по лесу, смотри, да не зевай.</a:t>
            </a:r>
            <a:br>
              <a:rPr lang="ru-RU" sz="3600" dirty="0" smtClean="0">
                <a:latin typeface="Gabriola" pitchFamily="82" charset="0"/>
              </a:rPr>
            </a:br>
            <a:r>
              <a:rPr lang="ru-RU" sz="3600" dirty="0" smtClean="0">
                <a:latin typeface="Gabriola" pitchFamily="82" charset="0"/>
              </a:rPr>
              <a:t>Поклевав рябинки, оставил рыжий след,</a:t>
            </a:r>
            <a:br>
              <a:rPr lang="ru-RU" sz="3600" dirty="0" smtClean="0">
                <a:latin typeface="Gabriola" pitchFamily="82" charset="0"/>
              </a:rPr>
            </a:br>
            <a:r>
              <a:rPr lang="ru-RU" sz="3600" dirty="0" smtClean="0">
                <a:latin typeface="Gabriola" pitchFamily="82" charset="0"/>
              </a:rPr>
              <a:t>А в кудрявых берёзах золотистый цвет.</a:t>
            </a:r>
            <a:br>
              <a:rPr lang="ru-RU" sz="3600" dirty="0" smtClean="0">
                <a:latin typeface="Gabriola" pitchFamily="82" charset="0"/>
              </a:rPr>
            </a:br>
            <a:r>
              <a:rPr lang="ru-RU" sz="3600" dirty="0" smtClean="0">
                <a:latin typeface="Gabriola" pitchFamily="82" charset="0"/>
              </a:rPr>
              <a:t>Пурпурные перья клену подарил….</a:t>
            </a:r>
            <a:endParaRPr lang="ru-RU" sz="3600" dirty="0">
              <a:latin typeface="Gabriola" pitchFamily="82" charset="0"/>
            </a:endParaRPr>
          </a:p>
        </p:txBody>
      </p:sp>
      <p:pic>
        <p:nvPicPr>
          <p:cNvPr id="5" name="Рисунок 4" descr="IMG202010291033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04664"/>
            <a:ext cx="5256584" cy="59046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0158PICu1Xy1Dq1jb58PIC21_PIC2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3635896" cy="5962674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Gabriola" pitchFamily="82" charset="0"/>
              </a:rPr>
              <a:t>Достаёт половичок,</a:t>
            </a:r>
            <a:br>
              <a:rPr lang="ru-RU" sz="4000" dirty="0" smtClean="0">
                <a:latin typeface="Gabriola" pitchFamily="82" charset="0"/>
              </a:rPr>
            </a:br>
            <a:r>
              <a:rPr lang="ru-RU" sz="4000" dirty="0" smtClean="0">
                <a:latin typeface="Gabriola" pitchFamily="82" charset="0"/>
              </a:rPr>
              <a:t>На раскисшей грядке</a:t>
            </a:r>
            <a:br>
              <a:rPr lang="ru-RU" sz="4000" dirty="0" smtClean="0">
                <a:latin typeface="Gabriola" pitchFamily="82" charset="0"/>
              </a:rPr>
            </a:br>
            <a:r>
              <a:rPr lang="ru-RU" sz="4000" dirty="0" smtClean="0">
                <a:latin typeface="Gabriola" pitchFamily="82" charset="0"/>
              </a:rPr>
              <a:t>Делает зарядку</a:t>
            </a:r>
            <a:br>
              <a:rPr lang="ru-RU" sz="4000" dirty="0" smtClean="0">
                <a:latin typeface="Gabriola" pitchFamily="82" charset="0"/>
              </a:rPr>
            </a:br>
            <a:r>
              <a:rPr lang="ru-RU" sz="4000" dirty="0" smtClean="0">
                <a:latin typeface="Gabriola" pitchFamily="82" charset="0"/>
              </a:rPr>
              <a:t>Любит мокнуть с головой,</a:t>
            </a:r>
            <a:br>
              <a:rPr lang="ru-RU" sz="4000" dirty="0" smtClean="0">
                <a:latin typeface="Gabriola" pitchFamily="82" charset="0"/>
              </a:rPr>
            </a:br>
            <a:r>
              <a:rPr lang="ru-RU" sz="4000" dirty="0" smtClean="0">
                <a:latin typeface="Gabriola" pitchFamily="82" charset="0"/>
              </a:rPr>
              <a:t>Ведь червяк он – Дождевой.</a:t>
            </a:r>
            <a:endParaRPr lang="ru-RU" sz="4000" dirty="0">
              <a:latin typeface="Gabriola" pitchFamily="82" charset="0"/>
            </a:endParaRPr>
          </a:p>
        </p:txBody>
      </p:sp>
      <p:pic>
        <p:nvPicPr>
          <p:cNvPr id="5" name="Рисунок 4" descr="IMG202010291034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260648"/>
            <a:ext cx="5400600" cy="48245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0158PICu1Xy1Dq1jb58PIC21_PIC2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4427984" cy="5962674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Gabriola" pitchFamily="82" charset="0"/>
              </a:rPr>
              <a:t>Так устроена природа:</a:t>
            </a:r>
            <a:br>
              <a:rPr lang="ru-RU" sz="3600" dirty="0" smtClean="0">
                <a:latin typeface="Gabriola" pitchFamily="82" charset="0"/>
              </a:rPr>
            </a:br>
            <a:r>
              <a:rPr lang="ru-RU" sz="3600" dirty="0" smtClean="0">
                <a:latin typeface="Gabriola" pitchFamily="82" charset="0"/>
              </a:rPr>
              <a:t>Нет без пчел в природе мёда,</a:t>
            </a:r>
            <a:br>
              <a:rPr lang="ru-RU" sz="3600" dirty="0" smtClean="0">
                <a:latin typeface="Gabriola" pitchFamily="82" charset="0"/>
              </a:rPr>
            </a:br>
            <a:r>
              <a:rPr lang="ru-RU" sz="3600" dirty="0" smtClean="0">
                <a:latin typeface="Gabriola" pitchFamily="82" charset="0"/>
              </a:rPr>
              <a:t>Без цветочков нету пчел – </a:t>
            </a:r>
            <a:br>
              <a:rPr lang="ru-RU" sz="3600" dirty="0" smtClean="0">
                <a:latin typeface="Gabriola" pitchFamily="82" charset="0"/>
              </a:rPr>
            </a:br>
            <a:r>
              <a:rPr lang="ru-RU" sz="3600" dirty="0" smtClean="0">
                <a:latin typeface="Gabriola" pitchFamily="82" charset="0"/>
              </a:rPr>
              <a:t>Это мы давно учли!</a:t>
            </a:r>
            <a:br>
              <a:rPr lang="ru-RU" sz="3600" dirty="0" smtClean="0">
                <a:latin typeface="Gabriola" pitchFamily="82" charset="0"/>
              </a:rPr>
            </a:br>
            <a:r>
              <a:rPr lang="ru-RU" sz="3600" dirty="0" smtClean="0">
                <a:latin typeface="Gabriola" pitchFamily="82" charset="0"/>
              </a:rPr>
              <a:t>Лета ждать уже не долго,</a:t>
            </a:r>
            <a:br>
              <a:rPr lang="ru-RU" sz="3600" dirty="0" smtClean="0">
                <a:latin typeface="Gabriola" pitchFamily="82" charset="0"/>
              </a:rPr>
            </a:br>
            <a:r>
              <a:rPr lang="ru-RU" sz="3600" dirty="0" smtClean="0">
                <a:latin typeface="Gabriola" pitchFamily="82" charset="0"/>
              </a:rPr>
              <a:t>Прилетай скорее пчелка,</a:t>
            </a:r>
            <a:br>
              <a:rPr lang="ru-RU" sz="3600" dirty="0" smtClean="0">
                <a:latin typeface="Gabriola" pitchFamily="82" charset="0"/>
              </a:rPr>
            </a:br>
            <a:r>
              <a:rPr lang="ru-RU" sz="3600" dirty="0" smtClean="0">
                <a:latin typeface="Gabriola" pitchFamily="82" charset="0"/>
              </a:rPr>
              <a:t>Дай нам с каждого цветка</a:t>
            </a:r>
            <a:br>
              <a:rPr lang="ru-RU" sz="3600" dirty="0" smtClean="0">
                <a:latin typeface="Gabriola" pitchFamily="82" charset="0"/>
              </a:rPr>
            </a:br>
            <a:r>
              <a:rPr lang="ru-RU" sz="3600" dirty="0" smtClean="0">
                <a:latin typeface="Gabriola" pitchFamily="82" charset="0"/>
              </a:rPr>
              <a:t>Килограмма два медка.</a:t>
            </a:r>
            <a:endParaRPr lang="ru-RU" sz="3600" dirty="0">
              <a:latin typeface="Gabriola" pitchFamily="82" charset="0"/>
            </a:endParaRPr>
          </a:p>
        </p:txBody>
      </p:sp>
      <p:pic>
        <p:nvPicPr>
          <p:cNvPr id="5" name="Рисунок 4" descr="IMG202010291034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6632"/>
            <a:ext cx="4680520" cy="475252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70</Words>
  <Application>Microsoft Office PowerPoint</Application>
  <PresentationFormat>Экран 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в средней группе на тему:  «Что нам осень принесла»</vt:lpstr>
      <vt:lpstr>Осень в гости к нам пришла, И дождей и лужиц много принесла. А ещё подарков разных: Много фруктов, овощей.</vt:lpstr>
      <vt:lpstr>Можно взять газеты, книжки Засушить листву, А потом собрать из листьев Бабочку или Сову</vt:lpstr>
      <vt:lpstr>Слайд 4</vt:lpstr>
      <vt:lpstr>Слайд 5</vt:lpstr>
      <vt:lpstr>Осень кормит урожаем Птиц, зверей и нас с тобой. И в садах, и в огороде, и в лесу, и у воды. Приготовила природа всевозможные плоды.</vt:lpstr>
      <vt:lpstr>Запустила осень петуха в наши края, Он бежит по лесу, смотри, да не зевай. Поклевав рябинки, оставил рыжий след, А в кудрявых берёзах золотистый цвет. Пурпурные перья клену подарил….</vt:lpstr>
      <vt:lpstr>Достаёт половичок, На раскисшей грядке Делает зарядку Любит мокнуть с головой, Ведь червяк он – Дождевой.</vt:lpstr>
      <vt:lpstr>Так устроена природа: Нет без пчел в природе мёда, Без цветочков нету пчел –  Это мы давно учли! Лета ждать уже не долго, Прилетай скорее пчелка, Дай нам с каждого цветка Килограмма два медка.</vt:lpstr>
      <vt:lpstr>Зорко смотрит капитан, Видит в море бьёт фонтан, Он команду подаёт: - Кит по курсу! Полный ход!</vt:lpstr>
      <vt:lpstr>Совёнок, совёнок –  Трудный ребёнок. Ухает, хохочет, Ночами спать не хочет. Пугает он детишек –  Бурундуков и мышек.</vt:lpstr>
      <vt:lpstr>Мы с тобою принесём Тыкву с огорода. Сядем мы поближе к ней, и приложим уши. Прибегайте к нам скорей, Лето в тыкве слушать!</vt:lpstr>
      <vt:lpstr>Если на деревьях листья пожелтели, Если в край далёкий птицы улетели, Если небо хмурое, если дождик льётся, Это время года ОСЕНЬЮ зовётся!!!</vt:lpstr>
      <vt:lpstr>Часы исправно… Отмеряют Осень нашу! Четвертая по счету… У осени весна! Мы наше небо –  цветами радуги раскрасим! Мы счастливы… Осень стрелки подвела!!!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в средней группе на тему:  «Что нам осень принесла»</dc:title>
  <dc:creator>Пользователь</dc:creator>
  <cp:lastModifiedBy>Пользователь</cp:lastModifiedBy>
  <cp:revision>14</cp:revision>
  <dcterms:created xsi:type="dcterms:W3CDTF">2020-10-29T07:41:26Z</dcterms:created>
  <dcterms:modified xsi:type="dcterms:W3CDTF">2020-10-29T10:38:57Z</dcterms:modified>
</cp:coreProperties>
</file>