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8" r:id="rId3"/>
    <p:sldId id="267" r:id="rId4"/>
    <p:sldId id="269" r:id="rId5"/>
    <p:sldId id="278" r:id="rId6"/>
    <p:sldId id="271" r:id="rId7"/>
    <p:sldId id="279" r:id="rId8"/>
    <p:sldId id="272" r:id="rId9"/>
    <p:sldId id="273" r:id="rId10"/>
    <p:sldId id="274" r:id="rId11"/>
    <p:sldId id="275" r:id="rId12"/>
    <p:sldId id="27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A6539CE-5BFB-4AD0-8111-2FAEDAF8DF25}">
          <p14:sldIdLst>
            <p14:sldId id="258"/>
            <p14:sldId id="268"/>
            <p14:sldId id="267"/>
            <p14:sldId id="269"/>
            <p14:sldId id="278"/>
            <p14:sldId id="271"/>
            <p14:sldId id="279"/>
            <p14:sldId id="272"/>
            <p14:sldId id="273"/>
            <p14:sldId id="274"/>
            <p14:sldId id="275"/>
            <p14:sldId id="277"/>
          </p14:sldIdLst>
        </p14:section>
        <p14:section name="Раздел без заголовка" id="{ADB1C354-12E1-4300-9B54-20EB02DBFCD0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2544" y="-8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ЦДО\Desktop\партия\depositphotos_22565521-stock-illustration-camping-theme-frame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16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Организация палаточного лагеря</a:t>
            </a:r>
            <a:r>
              <a:rPr lang="ru-RU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ЦДО\Desktop\партия\img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6407"/>
            <a:ext cx="9144000" cy="685800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67544" y="1052736"/>
            <a:ext cx="777686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Внутренняя документация (журналы)</a:t>
            </a:r>
          </a:p>
          <a:p>
            <a:pPr lvl="0"/>
            <a:endParaRPr lang="ru-RU" sz="20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 все виды инструктажей должны вестись журналы регистрации инструктажей и выдачи инструкций, в том числе журнал регистрации инструктажей с детьми.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2800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Бракеражный</a:t>
            </a:r>
            <a:r>
              <a:rPr lang="ru-RU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журнал готовой продукции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2800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Бракеражный</a:t>
            </a:r>
            <a:r>
              <a:rPr lang="ru-RU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журнал для пищевых продуктов и продовольственного сырья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Журнал «Здоровья»</a:t>
            </a:r>
          </a:p>
          <a:p>
            <a:pPr lvl="0"/>
            <a:endParaRPr lang="ru-RU" sz="28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105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ЦДО\Desktop\партия\img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88640"/>
            <a:ext cx="8229600" cy="95436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Требуемые ресурсы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1000108"/>
            <a:ext cx="712879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2000" b="1" u="sng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Туристический инвентарь:</a:t>
            </a:r>
            <a:r>
              <a:rPr lang="ru-RU" sz="2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жилые</a:t>
            </a:r>
            <a:r>
              <a:rPr lang="ru-RU" sz="2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палатки, москитные шатры для проведения мастер классов, палатка-столовая, палатка-кухня, палатка для оказания первой медицинской помощи, палатка для хранения инвентаря,   коврики, спальные мешки, пластиковые столы и стулья.</a:t>
            </a:r>
          </a:p>
          <a:p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2000" b="1" u="sng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Спортивный инвентарь:</a:t>
            </a:r>
            <a:r>
              <a:rPr lang="ru-RU" sz="2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футбольные и волейбольные мячи, волейбольная сетка и т.д.;</a:t>
            </a:r>
          </a:p>
          <a:p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2000" b="1" u="sng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Инвентарь для проведения культурно-развлекательных мероприятий:</a:t>
            </a:r>
            <a:r>
              <a:rPr lang="ru-RU" sz="2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акустические колонки, микшер и микрофонами, ноутбук с музыкальными программами, проектор, экран, фотоаппарат.</a:t>
            </a:r>
          </a:p>
          <a:p>
            <a:r>
              <a:rPr lang="ru-RU" sz="2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2000" b="1" u="sng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Хозяйственный инвентарь:</a:t>
            </a:r>
            <a:r>
              <a:rPr lang="ru-RU" sz="2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костровое оборудование с необходимым количеством котлов и кухонным принадлежностями, переносная душевая кабина, бензиновый генератор и осветительные приборы, холодильник для хранения пищевых проб, АДПИ, огнетушители, дежурная автомашина, уличный туалет, волчатник для ограждения территории лагеря.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5999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ЦДО\Desktop\партия\img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04664"/>
            <a:ext cx="8229600" cy="73833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Зоны палаточного лагеря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1196752"/>
            <a:ext cx="712879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Жилая зона: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алатки для воспитанников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Палатки руководителя и обслуживающего персонала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Палатка для оказания первой медицинской помощи.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 startAt="2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Физкультурно-спортивная зона: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Площадка для игр и проведения мероприятий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Административно-хозяйственная зона: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Столовая для приёма пищи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Кухня для приготовления пищи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Палатка-склад для хранения снаряжения и инвентаря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Санитарно-бытовая зона: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Умывальники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Туалет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5813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ЦДО\Desktop\партия\depositphotos_76232029-stock-illustration-background-abstract-green-camping-touris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26" y="8166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ru-RU" sz="2800" dirty="0">
                <a:solidFill>
                  <a:srgbClr val="C00000"/>
                </a:solidFill>
                <a:ea typeface="+mn-ea"/>
                <a:cs typeface="+mn-cs"/>
              </a:rPr>
              <a:t/>
            </a:r>
            <a:br>
              <a:rPr lang="ru-RU" sz="2800" dirty="0">
                <a:solidFill>
                  <a:srgbClr val="C00000"/>
                </a:solidFill>
                <a:ea typeface="+mn-ea"/>
                <a:cs typeface="+mn-cs"/>
              </a:rPr>
            </a:br>
            <a:endParaRPr lang="ru-RU" i="1" u="sng" dirty="0">
              <a:solidFill>
                <a:srgbClr val="0033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32656"/>
            <a:ext cx="7772400" cy="1500187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проведению лагеря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35896" y="1497620"/>
            <a:ext cx="5400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Необходимо не менее чем за 2 месяца  до начала открытия палаточного лагеря поставить в известность орган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</a:t>
            </a:r>
            <a:r>
              <a:rPr lang="ru-RU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оспотребнадзора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о планируемых сроках открытия лагеря, режиме работы, количестве детей.</a:t>
            </a:r>
          </a:p>
          <a:p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 30 дней до начала работы лагеря предоставить документы в соответствии с требованиями санитарно-эпидемиологических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правил и нормативов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502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ЦДО\Desktop\партия\depositphotos_76232029-stock-illustration-background-abstract-green-camping-touris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2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ru-RU" sz="2800" dirty="0">
                <a:solidFill>
                  <a:srgbClr val="C00000"/>
                </a:solidFill>
                <a:ea typeface="+mn-ea"/>
                <a:cs typeface="+mn-cs"/>
              </a:rPr>
              <a:t/>
            </a:r>
            <a:br>
              <a:rPr lang="ru-RU" sz="2800" dirty="0">
                <a:solidFill>
                  <a:srgbClr val="C00000"/>
                </a:solidFill>
                <a:ea typeface="+mn-ea"/>
                <a:cs typeface="+mn-cs"/>
              </a:rPr>
            </a:br>
            <a:endParaRPr lang="ru-RU" i="1" u="sng" dirty="0">
              <a:solidFill>
                <a:srgbClr val="0033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32656"/>
            <a:ext cx="7772400" cy="1500187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со службами участвующими в открытии палаточного лагеря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79912" y="1412776"/>
            <a:ext cx="496855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 Министерство семейной и демографической политики.</a:t>
            </a:r>
            <a:b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 Территориальный отдел управления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</a:t>
            </a:r>
            <a:r>
              <a:rPr lang="ru-RU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оспотребнадзора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по Тверской области.</a:t>
            </a:r>
          </a:p>
          <a:p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 Филиал ФБУЗ «Центр гигиены и эпидемиологии в тверской области»</a:t>
            </a:r>
          </a:p>
          <a:p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 ЕДДС Администрации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униципалитета</a:t>
            </a:r>
          </a:p>
          <a:p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 Глава Муниципального образования </a:t>
            </a:r>
          </a:p>
          <a:p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 Полиция</a:t>
            </a:r>
            <a:b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Пожнадзор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 Штаб по ГО и ЧС</a:t>
            </a:r>
            <a:b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 Лесхоз</a:t>
            </a:r>
            <a:b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 Организация по оказанию услуг </a:t>
            </a:r>
            <a:r>
              <a:rPr lang="ru-RU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акарицидной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обработки территории лагеря</a:t>
            </a:r>
            <a:b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65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ЦДО\Desktop\партия\depositphotos_76232029-stock-illustration-background-abstract-green-camping-touris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4789" y="-8765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1" y="908720"/>
            <a:ext cx="7139499" cy="4680520"/>
          </a:xfrm>
        </p:spPr>
        <p:txBody>
          <a:bodyPr>
            <a:normAutofit fontScale="90000"/>
          </a:bodyPr>
          <a:lstStyle/>
          <a:p>
            <a:r>
              <a:rPr lang="ru-RU" sz="2000" b="0" cap="none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Получение санитарно-эпидемиологического заключения</a:t>
            </a:r>
            <a:br>
              <a:rPr lang="ru-RU" sz="2000" b="0" cap="none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000" b="0" cap="none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000" b="0" cap="none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000" b="0" cap="none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Соответствие </a:t>
            </a:r>
            <a:r>
              <a:rPr lang="ru-RU" sz="2000" b="0" cap="none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лагеря требованиям санитарно-эпидемиологических правил и нормативов </a:t>
            </a:r>
            <a:r>
              <a:rPr lang="ru-RU" sz="2000" cap="none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lang="ru-RU" sz="2000" b="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СанПин</a:t>
            </a:r>
            <a:r>
              <a:rPr lang="ru-RU" sz="2000" b="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2.4.4.3048-13. Санитарно-эпидемиологические требования к устройству и организации работы детских лагерей палаточного типа  (с изменениями от 27 октября 2020 года № 32). </a:t>
            </a:r>
            <a:br>
              <a:rPr lang="ru-RU" sz="2000" b="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медицинских документов о состоянии здоровья обслуживающего персонала палаточного лагеря.</a:t>
            </a:r>
            <a:br>
              <a:rPr lang="ru-RU" sz="2000" b="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гигиенического обучения и аттестации сотрудников палаточного лагеря.</a:t>
            </a:r>
            <a:br>
              <a:rPr lang="ru-RU" sz="2000" b="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Противоклещевая обработка территории лагеря, акт обработки.</a:t>
            </a:r>
            <a:br>
              <a:rPr lang="ru-RU" sz="2000" b="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260648"/>
            <a:ext cx="7772400" cy="564083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нужно для открытия палаточного лагеря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45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ЦДО\Desktop\партия\depositphotos_76232029-stock-illustration-background-abstract-green-camping-touris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205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792" y="1520788"/>
            <a:ext cx="6336704" cy="3816424"/>
          </a:xfrm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ru-RU" sz="240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Находятся в палаточном лагере круглосуточно:</a:t>
            </a:r>
            <a:br>
              <a:rPr lang="ru-RU" sz="240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cap="none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</a:t>
            </a:r>
            <a:r>
              <a:rPr lang="ru-RU" sz="2400" b="0" cap="none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Руководитель </a:t>
            </a:r>
            <a:r>
              <a:rPr lang="ru-RU" sz="2400" b="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лагеря</a:t>
            </a:r>
            <a:br>
              <a:rPr lang="ru-RU" sz="2400" b="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0" cap="none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Педагог-психолог</a:t>
            </a:r>
            <a:r>
              <a:rPr lang="ru-RU" sz="2400" b="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0" cap="none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Социальный </a:t>
            </a:r>
            <a:r>
              <a:rPr lang="ru-RU" sz="2400" b="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педагог</a:t>
            </a:r>
            <a:br>
              <a:rPr lang="ru-RU" sz="2400" b="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0" cap="none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2 </a:t>
            </a:r>
            <a:r>
              <a:rPr lang="ru-RU" sz="2400" b="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воспитателя</a:t>
            </a:r>
            <a:br>
              <a:rPr lang="ru-RU" sz="2400" b="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0" cap="none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Повар</a:t>
            </a:r>
            <a:r>
              <a:rPr lang="ru-RU" sz="2400" b="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0" cap="none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Дежурный </a:t>
            </a:r>
            <a:r>
              <a:rPr lang="ru-RU" sz="2400" b="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водитель</a:t>
            </a:r>
            <a:br>
              <a:rPr lang="ru-RU" sz="2400" b="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cap="none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Ежедневно</a:t>
            </a:r>
            <a:r>
              <a:rPr lang="ru-RU" sz="2400" b="0" cap="none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2400" b="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(с 8.00 до 20.00) </a:t>
            </a:r>
            <a:br>
              <a:rPr lang="ru-RU" sz="2400" b="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0" cap="none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Старшая </a:t>
            </a:r>
            <a:r>
              <a:rPr lang="ru-RU" sz="2400" b="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медицинская сестра</a:t>
            </a:r>
            <a:br>
              <a:rPr lang="ru-RU" sz="2400" b="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0" cap="none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Смена </a:t>
            </a:r>
            <a:r>
              <a:rPr lang="ru-RU" sz="2400" b="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воспитателей (3 человека)</a:t>
            </a:r>
            <a:br>
              <a:rPr lang="ru-RU" sz="2400" b="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620688"/>
            <a:ext cx="7772400" cy="56408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Кадровое обеспечение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281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ЦДО\Desktop\партия\img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6407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14904"/>
            <a:ext cx="8229600" cy="597146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Необходимый пакет документов для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Роспотребнадзора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3390" y="980728"/>
            <a:ext cx="813690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Пояснительная записка о лагере;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Приказ об организации открытия палаточного лагеря с датами проведения; 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3.Приказ об утверждении штатного состава работников палаточного лагеря;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Приказ о запрете купания детей в палаточном лагере;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Приказ о перевозке детей к месту стоянки лагеря и обратно;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Копии личных санитарных книжек работников лагеря с прохождением пищевой комиссии;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Копии договоров: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договор на оказание медицинских  услуг по лабораторной диагностики (исследование ДНК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энторовирусов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(ПЦР) кал, посев кала на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дизгруппу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сальмонеллёз для повара лагеря и водителей , которые привозят продукты в лагерь)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договор на привоз бутилированной воды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договора заключенные с поставщиками на продукты питания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список поставщиков продуктов питания в палаточный лагерь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санитарный паспорт на машину, поставляющую продукты питания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договор на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акарицидную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обработку территории лагеря (акты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акарологического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обследования на основании договора)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Меню и пищевая ценность приготовления блюд на все дни проведения лагеря по САН ПИН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Список детей по сменам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Ежедневная программа лагеря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870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ЦДО\Desktop\партия\img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6407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5212" y="908720"/>
            <a:ext cx="8229600" cy="86409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Пояснительная записка начальнику территориального отдела Управления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Роспотребнадзора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2348880"/>
            <a:ext cx="727280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Указывается: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лагеря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Дата проведения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проведения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проведения палаточного лагеря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зон предусмотренных в палаточном лагере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режима дня детей</a:t>
            </a:r>
          </a:p>
        </p:txBody>
      </p:sp>
    </p:spTree>
    <p:extLst>
      <p:ext uri="{BB962C8B-B14F-4D97-AF65-F5344CB8AC3E}">
        <p14:creationId xmlns:p14="http://schemas.microsoft.com/office/powerpoint/2010/main" val="2150353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ЦДО\Desktop\партия\img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6407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36004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Уведомления:</a:t>
            </a:r>
            <a:b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1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620688"/>
            <a:ext cx="7776864" cy="5812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ru-RU" dirty="0" smtClean="0">
                <a:solidFill>
                  <a:srgbClr val="00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1.Министерство семейной и демографической политики Тверской области (сроки проведения лагеря</a:t>
            </a:r>
            <a:r>
              <a:rPr lang="ru-RU" dirty="0">
                <a:solidFill>
                  <a:srgbClr val="00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ru-RU" dirty="0" smtClean="0">
                <a:solidFill>
                  <a:srgbClr val="00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координаты </a:t>
            </a:r>
            <a:r>
              <a:rPr lang="ru-RU" dirty="0">
                <a:solidFill>
                  <a:srgbClr val="00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места размещения </a:t>
            </a:r>
            <a:r>
              <a:rPr lang="ru-RU" dirty="0" smtClean="0">
                <a:solidFill>
                  <a:srgbClr val="00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лагеря, телефон ответственного за проведение палаточного лагеря)   </a:t>
            </a: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                      </a:t>
            </a:r>
          </a:p>
          <a:p>
            <a:pPr lvl="0"/>
            <a:r>
              <a:rPr lang="ru-RU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Глава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 (сроки проведения лагеря, координаты места размещения лагеря, телефон ответственного за проведение палаточного лагеря) </a:t>
            </a:r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 </a:t>
            </a:r>
            <a:r>
              <a:rPr lang="ru-RU" dirty="0">
                <a:solidFill>
                  <a:srgbClr val="00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</a:t>
            </a:r>
            <a:r>
              <a:rPr lang="ru-RU" dirty="0" smtClean="0">
                <a:solidFill>
                  <a:srgbClr val="00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уководитель ГО ЧС: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 координатах места размещения лагеря;</a:t>
            </a:r>
          </a:p>
          <a:p>
            <a:pPr marL="285750" lvl="0" indent="-28575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ФИО, должность телефон ответственного;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Количество участников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лагеря из числа взрослых и детей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Список  участников лагеря (взрослых, детей  с указанием года рождения)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Будут ли купаться,  выходить на лодках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Количество огнетушителей в лагере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 проведение инструктажа по пожарной безопасности и безопасности на воде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Приготовление пищи (костёр или </a:t>
            </a:r>
            <a:r>
              <a:rPr lang="ru-RU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дизель-генератор)</a:t>
            </a:r>
          </a:p>
        </p:txBody>
      </p:sp>
    </p:spTree>
    <p:extLst>
      <p:ext uri="{BB962C8B-B14F-4D97-AF65-F5344CB8AC3E}">
        <p14:creationId xmlns:p14="http://schemas.microsoft.com/office/powerpoint/2010/main" val="1319712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ЦДО\Desktop\партия\img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6407"/>
            <a:ext cx="9144000" cy="685800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115616" y="1052736"/>
            <a:ext cx="712879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cap="all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ЕДДС Администрации муниципалитета (сроки проведения лагеря, координаты места размещения лагеря, телефон ответственного за проведение палаточного лагеря) </a:t>
            </a:r>
          </a:p>
          <a:p>
            <a:pPr lvl="0"/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Полиция (сроки проведения лагеря, координаты места размещения лагеря, телефон ответственного за проведение палаточного лагеря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Пожнадзор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(сроки проведения лагеря, координаты места размещения лагеря, телефон ответственного за проведение палаточного лагеря) </a:t>
            </a:r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Лесхоз (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проведения лагеря, координаты места размещения лагеря, телефон ответственного за проведение палаточного лагеря)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lang="ru-RU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707053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510</Words>
  <Application>Microsoft Office PowerPoint</Application>
  <PresentationFormat>Экран (4:3)</PresentationFormat>
  <Paragraphs>74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Организация палаточного лагеря </vt:lpstr>
      <vt:lpstr> </vt:lpstr>
      <vt:lpstr> </vt:lpstr>
      <vt:lpstr>Получение санитарно-эпидемиологического заключения  Соответствие лагеря требованиям санитарно-эпидемиологических правил и нормативов (СанПин 2.4.4.3048-13. Санитарно-эпидемиологические требования к устройству и организации работы детских лагерей палаточного типа  (с изменениями от 27 октября 2020 года № 32).   Наличие медицинских документов о состоянии здоровья обслуживающего персонала палаточного лагеря.  Наличие гигиенического обучения и аттестации сотрудников палаточного лагеря.  Противоклещевая обработка территории лагеря, акт обработки.  </vt:lpstr>
      <vt:lpstr>Находятся в палаточном лагере круглосуточно:                       Руководитель лагеря                       Педагог-психолог                       Социальный педагог                       2 воспитателя                       Повар                       Дежурный водитель  Ежедневно (с 8.00 до 20.00)                        Старшая медицинская сестра                       Смена воспитателей (3 человека)  </vt:lpstr>
      <vt:lpstr>Необходимый пакет документов для Роспотребнадзора</vt:lpstr>
      <vt:lpstr>Пояснительная записка начальнику территориального отдела Управления Роспотребнадзора</vt:lpstr>
      <vt:lpstr> Уведомления: </vt:lpstr>
      <vt:lpstr>Презентация PowerPoint</vt:lpstr>
      <vt:lpstr>Презентация PowerPoint</vt:lpstr>
      <vt:lpstr>Требуемые ресурсы</vt:lpstr>
      <vt:lpstr>Зоны палаточного лагеря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стационарно-полевого палаточного лагеря  «Умная школа РДШ»</dc:title>
  <dc:creator>ЦДО</dc:creator>
  <cp:lastModifiedBy>Priut</cp:lastModifiedBy>
  <cp:revision>42</cp:revision>
  <dcterms:created xsi:type="dcterms:W3CDTF">2019-10-02T11:00:41Z</dcterms:created>
  <dcterms:modified xsi:type="dcterms:W3CDTF">2023-05-15T11:45:59Z</dcterms:modified>
</cp:coreProperties>
</file>