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66" r:id="rId6"/>
    <p:sldId id="259" r:id="rId7"/>
    <p:sldId id="261" r:id="rId8"/>
    <p:sldId id="260" r:id="rId9"/>
    <p:sldId id="267" r:id="rId10"/>
    <p:sldId id="268" r:id="rId11"/>
    <p:sldId id="262" r:id="rId12"/>
    <p:sldId id="263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>
        <p:scale>
          <a:sx n="125" d="100"/>
          <a:sy n="125" d="100"/>
        </p:scale>
        <p:origin x="-2220" y="20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9B97D-DDD8-4399-A2DF-BCD7DFC5A05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A336F812-6268-4A25-B4E5-84EB8B3862B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«Океан»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60F965B-7199-4A17-9D00-AD4F35EC86A4}" type="parTrans" cxnId="{1E1DA452-A005-4789-A35C-FC961682E78B}">
      <dgm:prSet/>
      <dgm:spPr/>
      <dgm:t>
        <a:bodyPr/>
        <a:lstStyle/>
        <a:p>
          <a:endParaRPr lang="ru-RU"/>
        </a:p>
      </dgm:t>
    </dgm:pt>
    <dgm:pt modelId="{045CA709-2225-4E16-A3D4-7BB4BC4A5256}" type="sibTrans" cxnId="{1E1DA452-A005-4789-A35C-FC961682E78B}">
      <dgm:prSet/>
      <dgm:spPr/>
      <dgm:t>
        <a:bodyPr/>
        <a:lstStyle/>
        <a:p>
          <a:endParaRPr lang="ru-RU"/>
        </a:p>
      </dgm:t>
    </dgm:pt>
    <dgm:pt modelId="{FF5A5250-C663-4B8E-B2FF-1DB0115F65C6}" type="pres">
      <dgm:prSet presAssocID="{6EA9B97D-DDD8-4399-A2DF-BCD7DFC5A05E}" presName="Name0" presStyleCnt="0">
        <dgm:presLayoutVars>
          <dgm:dir/>
          <dgm:resizeHandles val="exact"/>
        </dgm:presLayoutVars>
      </dgm:prSet>
      <dgm:spPr/>
    </dgm:pt>
    <dgm:pt modelId="{6BE7ECF1-C789-487B-8214-A86F6D40A227}" type="pres">
      <dgm:prSet presAssocID="{A336F812-6268-4A25-B4E5-84EB8B3862B9}" presName="compNode" presStyleCnt="0"/>
      <dgm:spPr/>
    </dgm:pt>
    <dgm:pt modelId="{FC812752-7DC4-48AF-9B6D-8A3C7BA77680}" type="pres">
      <dgm:prSet presAssocID="{A336F812-6268-4A25-B4E5-84EB8B3862B9}" presName="pictRect" presStyleLbl="node1" presStyleIdx="0" presStyleCnt="1" custScaleX="88526" custScaleY="79265" custLinFactNeighborX="3974" custLinFactNeighborY="261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A619C961-3212-4B5C-A1AE-CC792EDA14CB}" type="pres">
      <dgm:prSet presAssocID="{A336F812-6268-4A25-B4E5-84EB8B3862B9}" presName="textRect" presStyleLbl="revTx" presStyleIdx="0" presStyleCnt="1" custScaleX="133106" custScaleY="27435" custLinFactNeighborX="3472" custLinFactNeighborY="-1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1DA452-A005-4789-A35C-FC961682E78B}" srcId="{6EA9B97D-DDD8-4399-A2DF-BCD7DFC5A05E}" destId="{A336F812-6268-4A25-B4E5-84EB8B3862B9}" srcOrd="0" destOrd="0" parTransId="{060F965B-7199-4A17-9D00-AD4F35EC86A4}" sibTransId="{045CA709-2225-4E16-A3D4-7BB4BC4A5256}"/>
    <dgm:cxn modelId="{4513C363-8F52-4AB8-87E3-77799C2FCD49}" type="presOf" srcId="{6EA9B97D-DDD8-4399-A2DF-BCD7DFC5A05E}" destId="{FF5A5250-C663-4B8E-B2FF-1DB0115F65C6}" srcOrd="0" destOrd="0" presId="urn:microsoft.com/office/officeart/2005/8/layout/pList1"/>
    <dgm:cxn modelId="{7E4CB44F-E5AD-47F3-8679-DBA69B829401}" type="presOf" srcId="{A336F812-6268-4A25-B4E5-84EB8B3862B9}" destId="{A619C961-3212-4B5C-A1AE-CC792EDA14CB}" srcOrd="0" destOrd="0" presId="urn:microsoft.com/office/officeart/2005/8/layout/pList1"/>
    <dgm:cxn modelId="{9D6E932A-3C76-452E-9A35-DFDE1C7CE5EC}" type="presParOf" srcId="{FF5A5250-C663-4B8E-B2FF-1DB0115F65C6}" destId="{6BE7ECF1-C789-487B-8214-A86F6D40A227}" srcOrd="0" destOrd="0" presId="urn:microsoft.com/office/officeart/2005/8/layout/pList1"/>
    <dgm:cxn modelId="{6CCF3849-7C5D-492F-9930-B5120D8FEAB2}" type="presParOf" srcId="{6BE7ECF1-C789-487B-8214-A86F6D40A227}" destId="{FC812752-7DC4-48AF-9B6D-8A3C7BA77680}" srcOrd="0" destOrd="0" presId="urn:microsoft.com/office/officeart/2005/8/layout/pList1"/>
    <dgm:cxn modelId="{E24BF50F-E1D0-4969-B56A-F3D669200C80}" type="presParOf" srcId="{6BE7ECF1-C789-487B-8214-A86F6D40A227}" destId="{A619C961-3212-4B5C-A1AE-CC792EDA14C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EC484-0BA4-4A2D-9298-710D4DDF280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5DE4CBFE-24FA-49E9-A229-D90BCAD308B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«Смена»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BB001A6-596C-4E23-AA0C-1AF0E892EF52}" type="parTrans" cxnId="{C426102E-C87E-4096-9FE7-00FE4238C1C7}">
      <dgm:prSet/>
      <dgm:spPr/>
      <dgm:t>
        <a:bodyPr/>
        <a:lstStyle/>
        <a:p>
          <a:endParaRPr lang="ru-RU"/>
        </a:p>
      </dgm:t>
    </dgm:pt>
    <dgm:pt modelId="{841070BF-5F9F-4071-893D-A25B6A19E95D}" type="sibTrans" cxnId="{C426102E-C87E-4096-9FE7-00FE4238C1C7}">
      <dgm:prSet/>
      <dgm:spPr/>
      <dgm:t>
        <a:bodyPr/>
        <a:lstStyle/>
        <a:p>
          <a:endParaRPr lang="ru-RU"/>
        </a:p>
      </dgm:t>
    </dgm:pt>
    <dgm:pt modelId="{A9178BBA-D3E8-4EDF-BB2D-16B578B30176}" type="pres">
      <dgm:prSet presAssocID="{281EC484-0BA4-4A2D-9298-710D4DDF280A}" presName="Name0" presStyleCnt="0">
        <dgm:presLayoutVars>
          <dgm:dir/>
          <dgm:resizeHandles val="exact"/>
        </dgm:presLayoutVars>
      </dgm:prSet>
      <dgm:spPr/>
    </dgm:pt>
    <dgm:pt modelId="{D88E9ED9-37E0-40B5-8D31-CE82CE573944}" type="pres">
      <dgm:prSet presAssocID="{5DE4CBFE-24FA-49E9-A229-D90BCAD308B1}" presName="compNode" presStyleCnt="0"/>
      <dgm:spPr/>
    </dgm:pt>
    <dgm:pt modelId="{D016C7A5-A594-4A3E-84ED-732AE3211C05}" type="pres">
      <dgm:prSet presAssocID="{5DE4CBFE-24FA-49E9-A229-D90BCAD308B1}" presName="pictRect" presStyleLbl="node1" presStyleIdx="0" presStyleCnt="1" custScaleX="100084" custScaleY="105611" custLinFactNeighborX="-3927" custLinFactNeighborY="-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15C6ECED-C57C-4CE3-9484-4E9F2EC2E79A}" type="pres">
      <dgm:prSet presAssocID="{5DE4CBFE-24FA-49E9-A229-D90BCAD308B1}" presName="textRect" presStyleLbl="revTx" presStyleIdx="0" presStyleCnt="1" custScaleY="11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DCB34-3F12-4653-8217-90AD16BC0B55}" type="presOf" srcId="{5DE4CBFE-24FA-49E9-A229-D90BCAD308B1}" destId="{15C6ECED-C57C-4CE3-9484-4E9F2EC2E79A}" srcOrd="0" destOrd="0" presId="urn:microsoft.com/office/officeart/2005/8/layout/pList1"/>
    <dgm:cxn modelId="{C426102E-C87E-4096-9FE7-00FE4238C1C7}" srcId="{281EC484-0BA4-4A2D-9298-710D4DDF280A}" destId="{5DE4CBFE-24FA-49E9-A229-D90BCAD308B1}" srcOrd="0" destOrd="0" parTransId="{DBB001A6-596C-4E23-AA0C-1AF0E892EF52}" sibTransId="{841070BF-5F9F-4071-893D-A25B6A19E95D}"/>
    <dgm:cxn modelId="{56FC15B3-E06E-4AFB-A2FE-0D61D7DBA616}" type="presOf" srcId="{281EC484-0BA4-4A2D-9298-710D4DDF280A}" destId="{A9178BBA-D3E8-4EDF-BB2D-16B578B30176}" srcOrd="0" destOrd="0" presId="urn:microsoft.com/office/officeart/2005/8/layout/pList1"/>
    <dgm:cxn modelId="{B1178233-8972-41AD-AA28-A98E63BEF832}" type="presParOf" srcId="{A9178BBA-D3E8-4EDF-BB2D-16B578B30176}" destId="{D88E9ED9-37E0-40B5-8D31-CE82CE573944}" srcOrd="0" destOrd="0" presId="urn:microsoft.com/office/officeart/2005/8/layout/pList1"/>
    <dgm:cxn modelId="{32E3FBA7-AE3A-4CA6-99FD-25C19FE36A48}" type="presParOf" srcId="{D88E9ED9-37E0-40B5-8D31-CE82CE573944}" destId="{D016C7A5-A594-4A3E-84ED-732AE3211C05}" srcOrd="0" destOrd="0" presId="urn:microsoft.com/office/officeart/2005/8/layout/pList1"/>
    <dgm:cxn modelId="{5B1E6AAD-3B9D-4558-A188-B11D013684C9}" type="presParOf" srcId="{D88E9ED9-37E0-40B5-8D31-CE82CE573944}" destId="{15C6ECED-C57C-4CE3-9484-4E9F2EC2E79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0E341-F69D-406D-9AD3-6CF93DEF1E4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F38A1909-93A8-4E25-A27D-7A459BF2393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«МДЦ «Артек»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0824317-96EE-440F-9A74-99E0C9180FC2}" type="parTrans" cxnId="{DC129634-33B7-4D7A-A33B-A66E9F797218}">
      <dgm:prSet/>
      <dgm:spPr/>
      <dgm:t>
        <a:bodyPr/>
        <a:lstStyle/>
        <a:p>
          <a:endParaRPr lang="ru-RU"/>
        </a:p>
      </dgm:t>
    </dgm:pt>
    <dgm:pt modelId="{24EF7CC6-33E5-4B34-B32B-CA59C6302960}" type="sibTrans" cxnId="{DC129634-33B7-4D7A-A33B-A66E9F797218}">
      <dgm:prSet/>
      <dgm:spPr/>
      <dgm:t>
        <a:bodyPr/>
        <a:lstStyle/>
        <a:p>
          <a:endParaRPr lang="ru-RU"/>
        </a:p>
      </dgm:t>
    </dgm:pt>
    <dgm:pt modelId="{ED77EB47-89DF-4610-A16C-FF6EEAB0D64E}" type="pres">
      <dgm:prSet presAssocID="{9B30E341-F69D-406D-9AD3-6CF93DEF1E4B}" presName="Name0" presStyleCnt="0">
        <dgm:presLayoutVars>
          <dgm:dir/>
          <dgm:resizeHandles val="exact"/>
        </dgm:presLayoutVars>
      </dgm:prSet>
      <dgm:spPr/>
    </dgm:pt>
    <dgm:pt modelId="{AA4737A8-FA41-4104-BA7A-99A5A4A665F3}" type="pres">
      <dgm:prSet presAssocID="{F38A1909-93A8-4E25-A27D-7A459BF23931}" presName="compNode" presStyleCnt="0"/>
      <dgm:spPr/>
    </dgm:pt>
    <dgm:pt modelId="{DD6CEC93-EAD9-4BF9-A5F0-6B2E4A11F597}" type="pres">
      <dgm:prSet presAssocID="{F38A1909-93A8-4E25-A27D-7A459BF23931}" presName="pictRect" presStyleLbl="node1" presStyleIdx="0" presStyleCnt="1" custScaleX="125983" custScaleY="152374" custLinFactNeighborX="-1928" custLinFactNeighborY="-14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617C33D8-30B9-4DE6-B44E-85A4D8CFA446}" type="pres">
      <dgm:prSet presAssocID="{F38A1909-93A8-4E25-A27D-7A459BF23931}" presName="textRect" presStyleLbl="revTx" presStyleIdx="0" presStyleCnt="1" custScaleX="125913" custScaleY="38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D0AB8-E0FE-42F4-8EEE-0DE526328E48}" type="presOf" srcId="{9B30E341-F69D-406D-9AD3-6CF93DEF1E4B}" destId="{ED77EB47-89DF-4610-A16C-FF6EEAB0D64E}" srcOrd="0" destOrd="0" presId="urn:microsoft.com/office/officeart/2005/8/layout/pList1"/>
    <dgm:cxn modelId="{778EE4CC-6F5E-4E74-B437-8C0245F2FA84}" type="presOf" srcId="{F38A1909-93A8-4E25-A27D-7A459BF23931}" destId="{617C33D8-30B9-4DE6-B44E-85A4D8CFA446}" srcOrd="0" destOrd="0" presId="urn:microsoft.com/office/officeart/2005/8/layout/pList1"/>
    <dgm:cxn modelId="{DC129634-33B7-4D7A-A33B-A66E9F797218}" srcId="{9B30E341-F69D-406D-9AD3-6CF93DEF1E4B}" destId="{F38A1909-93A8-4E25-A27D-7A459BF23931}" srcOrd="0" destOrd="0" parTransId="{10824317-96EE-440F-9A74-99E0C9180FC2}" sibTransId="{24EF7CC6-33E5-4B34-B32B-CA59C6302960}"/>
    <dgm:cxn modelId="{C75620BB-396D-42F2-B764-DC5DD76AB12F}" type="presParOf" srcId="{ED77EB47-89DF-4610-A16C-FF6EEAB0D64E}" destId="{AA4737A8-FA41-4104-BA7A-99A5A4A665F3}" srcOrd="0" destOrd="0" presId="urn:microsoft.com/office/officeart/2005/8/layout/pList1"/>
    <dgm:cxn modelId="{AC179797-B8D0-455D-BEBE-AB5CCD216FA9}" type="presParOf" srcId="{AA4737A8-FA41-4104-BA7A-99A5A4A665F3}" destId="{DD6CEC93-EAD9-4BF9-A5F0-6B2E4A11F597}" srcOrd="0" destOrd="0" presId="urn:microsoft.com/office/officeart/2005/8/layout/pList1"/>
    <dgm:cxn modelId="{2BBB1776-738A-4EEC-94C9-ED5CFC83EDF7}" type="presParOf" srcId="{AA4737A8-FA41-4104-BA7A-99A5A4A665F3}" destId="{617C33D8-30B9-4DE6-B44E-85A4D8CFA44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7678BE-082E-4C84-9A64-722F816285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F5A0EE9E-CDEC-4D99-ADE2-EDC0258D29C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«Орленок»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A3E3E3F-49A6-4CEF-BE61-1084CA9F0A8C}" type="parTrans" cxnId="{F4AC909A-1C12-4317-BE6D-A789A556900E}">
      <dgm:prSet/>
      <dgm:spPr/>
      <dgm:t>
        <a:bodyPr/>
        <a:lstStyle/>
        <a:p>
          <a:endParaRPr lang="ru-RU"/>
        </a:p>
      </dgm:t>
    </dgm:pt>
    <dgm:pt modelId="{3542F6F2-4B26-47BC-93A1-8276D8E7E90B}" type="sibTrans" cxnId="{F4AC909A-1C12-4317-BE6D-A789A556900E}">
      <dgm:prSet/>
      <dgm:spPr/>
      <dgm:t>
        <a:bodyPr/>
        <a:lstStyle/>
        <a:p>
          <a:endParaRPr lang="ru-RU"/>
        </a:p>
      </dgm:t>
    </dgm:pt>
    <dgm:pt modelId="{FACB688B-B89A-4961-BE87-7BFD7736D1B0}" type="pres">
      <dgm:prSet presAssocID="{477678BE-082E-4C84-9A64-722F81628543}" presName="Name0" presStyleCnt="0">
        <dgm:presLayoutVars>
          <dgm:dir/>
          <dgm:resizeHandles val="exact"/>
        </dgm:presLayoutVars>
      </dgm:prSet>
      <dgm:spPr/>
    </dgm:pt>
    <dgm:pt modelId="{62D22C0F-0EA1-489E-BA45-D65D1679BF29}" type="pres">
      <dgm:prSet presAssocID="{F5A0EE9E-CDEC-4D99-ADE2-EDC0258D29C6}" presName="compNode" presStyleCnt="0"/>
      <dgm:spPr/>
    </dgm:pt>
    <dgm:pt modelId="{9B7CDC3F-2CC0-46B0-A963-189B59B684E6}" type="pres">
      <dgm:prSet presAssocID="{F5A0EE9E-CDEC-4D99-ADE2-EDC0258D29C6}" presName="pictRect" presStyleLbl="node1" presStyleIdx="0" presStyleCnt="1" custScaleX="123119" custScaleY="115066" custLinFactNeighborX="-15115" custLinFactNeighborY="-646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871DD49A-4BA0-44A9-80E6-063A263FA061}" type="pres">
      <dgm:prSet presAssocID="{F5A0EE9E-CDEC-4D99-ADE2-EDC0258D29C6}" presName="textRect" presStyleLbl="revTx" presStyleIdx="0" presStyleCnt="1" custScaleX="127565" custScaleY="5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C909A-1C12-4317-BE6D-A789A556900E}" srcId="{477678BE-082E-4C84-9A64-722F81628543}" destId="{F5A0EE9E-CDEC-4D99-ADE2-EDC0258D29C6}" srcOrd="0" destOrd="0" parTransId="{AA3E3E3F-49A6-4CEF-BE61-1084CA9F0A8C}" sibTransId="{3542F6F2-4B26-47BC-93A1-8276D8E7E90B}"/>
    <dgm:cxn modelId="{76A3974B-8337-4D70-AFE1-E332C48BE352}" type="presOf" srcId="{F5A0EE9E-CDEC-4D99-ADE2-EDC0258D29C6}" destId="{871DD49A-4BA0-44A9-80E6-063A263FA061}" srcOrd="0" destOrd="0" presId="urn:microsoft.com/office/officeart/2005/8/layout/pList1"/>
    <dgm:cxn modelId="{EF68B82F-9CCA-4136-9C89-88F54E69F811}" type="presOf" srcId="{477678BE-082E-4C84-9A64-722F81628543}" destId="{FACB688B-B89A-4961-BE87-7BFD7736D1B0}" srcOrd="0" destOrd="0" presId="urn:microsoft.com/office/officeart/2005/8/layout/pList1"/>
    <dgm:cxn modelId="{3918F645-0AE9-49BB-8A88-03D3CC234AFE}" type="presParOf" srcId="{FACB688B-B89A-4961-BE87-7BFD7736D1B0}" destId="{62D22C0F-0EA1-489E-BA45-D65D1679BF29}" srcOrd="0" destOrd="0" presId="urn:microsoft.com/office/officeart/2005/8/layout/pList1"/>
    <dgm:cxn modelId="{855D3ABC-57D1-4A20-8E16-3D4001CE5266}" type="presParOf" srcId="{62D22C0F-0EA1-489E-BA45-D65D1679BF29}" destId="{9B7CDC3F-2CC0-46B0-A963-189B59B684E6}" srcOrd="0" destOrd="0" presId="urn:microsoft.com/office/officeart/2005/8/layout/pList1"/>
    <dgm:cxn modelId="{39BC777E-AFF2-4C63-A2C0-A5A67FDD571C}" type="presParOf" srcId="{62D22C0F-0EA1-489E-BA45-D65D1679BF29}" destId="{871DD49A-4BA0-44A9-80E6-063A263FA06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B8ACF-770B-4AE1-A6AD-34B5282D8F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26684B79-601D-4DF6-8837-5D9A8E14FC9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 ФГБОУ «ВДЦ «Алые паруса»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F3A2A4B-D571-4658-9DE9-ABAE3859EE7F}" type="parTrans" cxnId="{6E9B8F7C-B1B1-4B36-8D19-2FFF76AE9DFE}">
      <dgm:prSet/>
      <dgm:spPr/>
      <dgm:t>
        <a:bodyPr/>
        <a:lstStyle/>
        <a:p>
          <a:endParaRPr lang="ru-RU"/>
        </a:p>
      </dgm:t>
    </dgm:pt>
    <dgm:pt modelId="{D1A0025D-2BB9-4CC5-B0EA-ADBDA284D823}" type="sibTrans" cxnId="{6E9B8F7C-B1B1-4B36-8D19-2FFF76AE9DFE}">
      <dgm:prSet/>
      <dgm:spPr/>
      <dgm:t>
        <a:bodyPr/>
        <a:lstStyle/>
        <a:p>
          <a:endParaRPr lang="ru-RU"/>
        </a:p>
      </dgm:t>
    </dgm:pt>
    <dgm:pt modelId="{4B48D528-9EF0-4132-994D-BACECF2680C5}" type="pres">
      <dgm:prSet presAssocID="{C52B8ACF-770B-4AE1-A6AD-34B5282D8F44}" presName="Name0" presStyleCnt="0">
        <dgm:presLayoutVars>
          <dgm:dir/>
          <dgm:resizeHandles val="exact"/>
        </dgm:presLayoutVars>
      </dgm:prSet>
      <dgm:spPr/>
    </dgm:pt>
    <dgm:pt modelId="{91512540-AC5D-415E-953C-6566FA1C7EE6}" type="pres">
      <dgm:prSet presAssocID="{26684B79-601D-4DF6-8837-5D9A8E14FC92}" presName="compNode" presStyleCnt="0"/>
      <dgm:spPr/>
    </dgm:pt>
    <dgm:pt modelId="{4A7122F4-308E-4D64-A761-A0B39D1D7F94}" type="pres">
      <dgm:prSet presAssocID="{26684B79-601D-4DF6-8837-5D9A8E14FC92}" presName="pictRect" presStyleLbl="node1" presStyleIdx="0" presStyleCnt="1" custScaleX="123510" custScaleY="126016" custLinFactNeighborX="2237" custLinFactNeighborY="-66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0458586F-E010-424F-9724-92EA755AA992}" type="pres">
      <dgm:prSet presAssocID="{26684B79-601D-4DF6-8837-5D9A8E14FC92}" presName="textRect" presStyleLbl="revTx" presStyleIdx="0" presStyleCnt="1" custScaleX="141615" custScaleY="56066" custLinFactNeighborX="666" custLinFactNeighborY="-1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DCAA0-3BCB-4CC0-B2DE-56A40078C284}" type="presOf" srcId="{26684B79-601D-4DF6-8837-5D9A8E14FC92}" destId="{0458586F-E010-424F-9724-92EA755AA992}" srcOrd="0" destOrd="0" presId="urn:microsoft.com/office/officeart/2005/8/layout/pList1"/>
    <dgm:cxn modelId="{6E9B8F7C-B1B1-4B36-8D19-2FFF76AE9DFE}" srcId="{C52B8ACF-770B-4AE1-A6AD-34B5282D8F44}" destId="{26684B79-601D-4DF6-8837-5D9A8E14FC92}" srcOrd="0" destOrd="0" parTransId="{0F3A2A4B-D571-4658-9DE9-ABAE3859EE7F}" sibTransId="{D1A0025D-2BB9-4CC5-B0EA-ADBDA284D823}"/>
    <dgm:cxn modelId="{08292F62-27C2-4E90-B7D4-1BBEAFA18C3B}" type="presOf" srcId="{C52B8ACF-770B-4AE1-A6AD-34B5282D8F44}" destId="{4B48D528-9EF0-4132-994D-BACECF2680C5}" srcOrd="0" destOrd="0" presId="urn:microsoft.com/office/officeart/2005/8/layout/pList1"/>
    <dgm:cxn modelId="{9549C30B-B7F2-425E-8285-91E044A7D7A6}" type="presParOf" srcId="{4B48D528-9EF0-4132-994D-BACECF2680C5}" destId="{91512540-AC5D-415E-953C-6566FA1C7EE6}" srcOrd="0" destOrd="0" presId="urn:microsoft.com/office/officeart/2005/8/layout/pList1"/>
    <dgm:cxn modelId="{E69CAF36-D9A2-4257-A467-AB58988D9BAA}" type="presParOf" srcId="{91512540-AC5D-415E-953C-6566FA1C7EE6}" destId="{4A7122F4-308E-4D64-A761-A0B39D1D7F94}" srcOrd="0" destOrd="0" presId="urn:microsoft.com/office/officeart/2005/8/layout/pList1"/>
    <dgm:cxn modelId="{2E7BB7E5-74FF-4EC9-B50E-5711B4C5AA6D}" type="presParOf" srcId="{91512540-AC5D-415E-953C-6566FA1C7EE6}" destId="{0458586F-E010-424F-9724-92EA755AA99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12752-7DC4-48AF-9B6D-8A3C7BA77680}">
      <dsp:nvSpPr>
        <dsp:cNvPr id="0" name=""/>
        <dsp:cNvSpPr/>
      </dsp:nvSpPr>
      <dsp:spPr>
        <a:xfrm>
          <a:off x="432049" y="1083123"/>
          <a:ext cx="1453236" cy="89653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9C961-3212-4B5C-A1AE-CC792EDA14CB}">
      <dsp:nvSpPr>
        <dsp:cNvPr id="0" name=""/>
        <dsp:cNvSpPr/>
      </dsp:nvSpPr>
      <dsp:spPr>
        <a:xfrm>
          <a:off x="1804" y="1947215"/>
          <a:ext cx="2185057" cy="1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«Океан»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804" y="1947215"/>
        <a:ext cx="2185057" cy="167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6C7A5-A594-4A3E-84ED-732AE3211C05}">
      <dsp:nvSpPr>
        <dsp:cNvPr id="0" name=""/>
        <dsp:cNvSpPr/>
      </dsp:nvSpPr>
      <dsp:spPr>
        <a:xfrm>
          <a:off x="0" y="130591"/>
          <a:ext cx="2283364" cy="166011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6ECED-C57C-4CE3-9484-4E9F2EC2E79A}">
      <dsp:nvSpPr>
        <dsp:cNvPr id="0" name=""/>
        <dsp:cNvSpPr/>
      </dsp:nvSpPr>
      <dsp:spPr>
        <a:xfrm>
          <a:off x="1594" y="1688417"/>
          <a:ext cx="2281448" cy="96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«Смена»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594" y="1688417"/>
        <a:ext cx="2281448" cy="964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CEC93-EAD9-4BF9-A5F0-6B2E4A11F597}">
      <dsp:nvSpPr>
        <dsp:cNvPr id="0" name=""/>
        <dsp:cNvSpPr/>
      </dsp:nvSpPr>
      <dsp:spPr>
        <a:xfrm>
          <a:off x="0" y="116068"/>
          <a:ext cx="1943858" cy="161987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C33D8-30B9-4DE6-B44E-85A4D8CFA446}">
      <dsp:nvSpPr>
        <dsp:cNvPr id="0" name=""/>
        <dsp:cNvSpPr/>
      </dsp:nvSpPr>
      <dsp:spPr>
        <a:xfrm>
          <a:off x="718" y="1649696"/>
          <a:ext cx="1942778" cy="21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«МДЦ «Артек»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718" y="1649696"/>
        <a:ext cx="1942778" cy="218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DC3F-2CC0-46B0-A963-189B59B684E6}">
      <dsp:nvSpPr>
        <dsp:cNvPr id="0" name=""/>
        <dsp:cNvSpPr/>
      </dsp:nvSpPr>
      <dsp:spPr>
        <a:xfrm>
          <a:off x="0" y="0"/>
          <a:ext cx="1719943" cy="11075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D49A-4BA0-44A9-80E6-063A263FA061}">
      <dsp:nvSpPr>
        <dsp:cNvPr id="0" name=""/>
        <dsp:cNvSpPr/>
      </dsp:nvSpPr>
      <dsp:spPr>
        <a:xfrm>
          <a:off x="72" y="1561859"/>
          <a:ext cx="1782053" cy="2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ФГБОУ «ВДЦ «Орленок»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72" y="1561859"/>
        <a:ext cx="1782053" cy="277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22F4-308E-4D64-A761-A0B39D1D7F94}">
      <dsp:nvSpPr>
        <dsp:cNvPr id="0" name=""/>
        <dsp:cNvSpPr/>
      </dsp:nvSpPr>
      <dsp:spPr>
        <a:xfrm>
          <a:off x="142481" y="404668"/>
          <a:ext cx="1553509" cy="109208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586F-E010-424F-9724-92EA755AA992}">
      <dsp:nvSpPr>
        <dsp:cNvPr id="0" name=""/>
        <dsp:cNvSpPr/>
      </dsp:nvSpPr>
      <dsp:spPr>
        <a:xfrm>
          <a:off x="963" y="1486209"/>
          <a:ext cx="1781234" cy="26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 ФГБОУ «ВДЦ «Алые паруса»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963" y="1486209"/>
        <a:ext cx="1781234" cy="261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3410-8A23-4D11-8FA1-626BBE760BB2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BBD42-DC47-4A8E-9183-C3316AEA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6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BBD42-DC47-4A8E-9183-C3316AEAD9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BBD42-DC47-4A8E-9183-C3316AEAD9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BBD42-DC47-4A8E-9183-C3316AEAD92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EBC929-D258-46AD-8622-F5047D209D1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772B34-403B-47C8-B571-66D8F0499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ucdk.karelia.info/detskii_otdih/informatsiya_po_profilnim_smena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-ais.artek.org/login?state=2w87KgSPfm2qWLrLexEC8_PXvB6fmW6rvwaKnUvPy8Ns_SEmJU7GY5N8icdS1rLMhJwo1Ti1zcyFNYkg5N1Dwo6OSVjoyEcUZn49i_5rUGSuSrjz0TpMSdkMcVLYrKl8wNuGrn2ihha8KCyTJ5zaDZTaDjDCTnZ0ZUiYRFGAhCB7oilQF8NZAvpFRO7I0CiG0BecTNdKZO25xdbLeQ49aRneYXm6AoaINzNAWydM_aejbGnhbi0MDSMenTICycBFTb2l0wEw_DmuKnB5K8b3EZTrOmJRC-79x1Ti5_1Gj0WzX-trcKnVsmv7c-TmqEpuITrM6tT2iIB-FP2Emj9mTFoNXzbEUwu2uOc0N6_NiNZmR3tplDVqoWd4a7B-vCSNyCyXn6TixyXwCWbNOZnBNXLfxkesYtpE4kx45uLpfbsYqv8h9LRU86_qoxyfy4GMj5r7KMrdDHYXloXXANBfjs63K1w4YLwzfSEKQZRlfZxO9PEcTUpriR9pqHiu2TvVnqyciNV6zo2ses3IuLXvgEBXqQD7wj9PF3ncYODFZ3jhxtwCP2hxaBm-M9aF5x1ZEvonvO5O8M6V989PLjurWtzP9nD31j59OoxS-YqgKTCRRX2ntiqBwSWO2U0AMaNb" TargetMode="External"/><Relationship Id="rId2" Type="http://schemas.openxmlformats.org/officeDocument/2006/relationships/hyperlink" Target="https://artek.org/dlya-partnerov/partn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tek.org/informaciya-dlya-roditelyay/kak-poluchitsya-putevku-v-artek/" TargetMode="External"/><Relationship Id="rId5" Type="http://schemas.openxmlformats.org/officeDocument/2006/relationships/hyperlink" Target="https://artek.org/kontakty/kontakty-artek/" TargetMode="External"/><Relationship Id="rId4" Type="http://schemas.openxmlformats.org/officeDocument/2006/relationships/hyperlink" Target="https://artek.org/informaciya-dlya-roditelyay/podderzhka-ais-putevk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84;&#1077;&#1085;&#1072;.&#1076;&#1077;&#1090;&#1080;/howto/information" TargetMode="External"/><Relationship Id="rId7" Type="http://schemas.openxmlformats.org/officeDocument/2006/relationships/hyperlink" Target="https://smena.org/index.php/poezdka-v-smenu/kak-popast-v-smen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ena.org/index.php/svedeniya-ob-org/svedeniya/osnovnye-svedeniya" TargetMode="External"/><Relationship Id="rId5" Type="http://schemas.openxmlformats.org/officeDocument/2006/relationships/hyperlink" Target="http://www.smena.org/index.php/obrazovanie/dokumenty" TargetMode="External"/><Relationship Id="rId4" Type="http://schemas.openxmlformats.org/officeDocument/2006/relationships/hyperlink" Target="https://smena.org/index.php/partne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ean.org/moy-okean/konkursi" TargetMode="External"/><Relationship Id="rId2" Type="http://schemas.openxmlformats.org/officeDocument/2006/relationships/hyperlink" Target="https://spa-okean.pba.su/au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ean.org/putevka/aiskud" TargetMode="External"/><Relationship Id="rId5" Type="http://schemas.openxmlformats.org/officeDocument/2006/relationships/hyperlink" Target="https://okean.org/kontakti" TargetMode="External"/><Relationship Id="rId4" Type="http://schemas.openxmlformats.org/officeDocument/2006/relationships/hyperlink" Target="https://okean.org/uploads/files/documents/okean-rules-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-orlyonok.ru/RU/Content/KonkursPage" TargetMode="External"/><Relationship Id="rId7" Type="http://schemas.openxmlformats.org/officeDocument/2006/relationships/hyperlink" Target="https://center-orlyonok.ru/RU/Content/HowGetVoucherSimpleP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er-orlyonok.ru/RU/Content/ContactsSimplePage" TargetMode="External"/><Relationship Id="rId5" Type="http://schemas.openxmlformats.org/officeDocument/2006/relationships/hyperlink" Target="mailto:leto@kiro-karelia.ru" TargetMode="External"/><Relationship Id="rId4" Type="http://schemas.openxmlformats.org/officeDocument/2006/relationships/hyperlink" Target="https://goucdk.karelia.info/detskii_otdih/informatsiya_po_profilnim_smenam/7436746436/#:~:text=%D0%92%D0%94%D0%A6%2C%20%D0%B7%D0%B0%D1%8F%D0%B2%D0%BB%D0%B5%D0%BD%D0%B8%D0%B5%20%D0%BD%D0%B0%20%D0%BF%D1%80%D0%B8%D0%B5%D0%BC%20%D0%BF%D0%BE%D1%80%D1%82%D1%84%D0%BE%D0%BB%D0%B8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-evp.ru/tematicheskaya-qvota" TargetMode="External"/><Relationship Id="rId2" Type="http://schemas.openxmlformats.org/officeDocument/2006/relationships/hyperlink" Target="https://goucdk.karelia.info/detskii_otdih/informatsiya_po_profilnim_smenam/7436746436/#:~:text=%D0%92%D0%94%D0%A6%2C%20%D0%B7%D0%B0%D1%8F%D0%B2%D0%BB%D0%B5%D0%BD%D0%B8%D0%B5%20%D0%BD%D0%B0%20%D0%BF%D1%80%D0%B8%D0%B5%D0%BC%20%D0%BF%D0%BE%D1%80%D1%82%D1%84%D0%BE%D0%BB%D0%B8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-evp.ru/" TargetMode="External"/><Relationship Id="rId4" Type="http://schemas.openxmlformats.org/officeDocument/2006/relationships/hyperlink" Target="https://ap-evp.ru/kontakti-alie-paru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98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P_32EXMxcCqfx4NXqb93Wd63oqEmt0Xs2FhWI-yq-RUoAkz3LMZdWVVfDdOS_0huwPiumlKu7K_Qs4jFl_rLsX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970" y="5594378"/>
            <a:ext cx="1493105" cy="2654409"/>
          </a:xfrm>
          <a:prstGeom prst="round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183" y="5364088"/>
            <a:ext cx="5827137" cy="2548798"/>
          </a:xfrm>
        </p:spPr>
        <p:txBody>
          <a:bodyPr>
            <a:normAutofit/>
          </a:bodyPr>
          <a:lstStyle/>
          <a:p>
            <a:pPr algn="ctr"/>
            <a:endParaRPr lang="ru-RU" sz="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12" y="2494240"/>
            <a:ext cx="6536577" cy="2458763"/>
          </a:xfrm>
          <a:noFill/>
          <a:ln>
            <a:noFill/>
          </a:ln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Как получить путевку в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федеральный детский центр (лагерь)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обучающимся общеобразовательных организаций, </a:t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расположенных на территории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Республики Карелия?</a:t>
            </a:r>
            <a:endParaRPr lang="ru-RU" sz="2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_Смена-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779" y="390154"/>
            <a:ext cx="1839890" cy="2105933"/>
          </a:xfrm>
          <a:prstGeom prst="roundRect">
            <a:avLst/>
          </a:prstGeom>
        </p:spPr>
      </p:pic>
      <p:pic>
        <p:nvPicPr>
          <p:cNvPr id="6" name="Рисунок 5" descr="104IbKZUP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9031" y="350543"/>
            <a:ext cx="1843724" cy="2185155"/>
          </a:xfrm>
          <a:prstGeom prst="roundRect">
            <a:avLst/>
          </a:prstGeom>
        </p:spPr>
      </p:pic>
      <p:pic>
        <p:nvPicPr>
          <p:cNvPr id="7" name="Рисунок 6" descr="260171.jpg"/>
          <p:cNvPicPr>
            <a:picLocks noChangeAspect="1"/>
          </p:cNvPicPr>
          <p:nvPr/>
        </p:nvPicPr>
        <p:blipFill>
          <a:blip r:embed="rId6" cstate="print"/>
          <a:srcRect l="14123" t="3929" r="16756" b="3571"/>
          <a:stretch>
            <a:fillRect/>
          </a:stretch>
        </p:blipFill>
        <p:spPr>
          <a:xfrm>
            <a:off x="2629743" y="5992373"/>
            <a:ext cx="1607355" cy="2242720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6279" r="26259" b="28975"/>
          <a:stretch/>
        </p:blipFill>
        <p:spPr>
          <a:xfrm>
            <a:off x="4471434" y="5667919"/>
            <a:ext cx="2005494" cy="25808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"/>
    </mc:Choice>
    <mc:Fallback xmlns="">
      <p:transition spd="slow" advTm="58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827584"/>
            <a:ext cx="5616624" cy="15240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Требования </a:t>
            </a:r>
            <a:r>
              <a:rPr lang="ru-RU" sz="20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отбора и направления в </a:t>
            </a: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«Всероссийский детский центр «Алые паруса»</a:t>
            </a:r>
            <a:r>
              <a:rPr lang="ru-RU" sz="20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0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1100" dirty="0">
                <a:solidFill>
                  <a:srgbClr val="4E67C8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8670" y="2459765"/>
            <a:ext cx="6102678" cy="6144683"/>
          </a:xfrm>
        </p:spPr>
        <p:txBody>
          <a:bodyPr>
            <a:normAutofit fontScale="47500" lnSpcReduction="20000"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ФГБОУ «ВДЦ «Алые паруса» направляются одаренные обучающиеся с соматическими заболеваниями, в том числе перенесшие Covid-19, а также обучающиеся с ограниченными возможностями здоровья, инвалидностью, имеющие ментальные нарушения. Дети направляются в Центр при условии самостоятельного обслуживания, передвижения, компенсированного состояния со стороны всех органов и систем, отсутствия противопоказаний для активного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отдыха.   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3200" b="1" dirty="0" smtClean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 algn="just">
              <a:buNone/>
            </a:pP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Категория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обучающегося для направления в Центр определяется, исходя из наличия одного из следующих документов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справки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, выданной медицинской организацией, о наличии соматических заболеваний сердечно-сосудистой, бронхо-легочной, желудочно-кишечной систем с указанием диагноза и кода по МКБ-10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справки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, выданной медицинской организацией, о перенесенном заболевании Covid-19 (для обучающихся, зачисляемых в Центр не позднее одного года после перенесенного заболевания Covid-19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справки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, подтверждающей факт установления инвалидности, выданной федеральным государственным учреждением медико-социальной экспертизы, и индивидуальной программы реабилитации или абилитации ребенка-инвалида, выданной федеральным государственным учреждением медико-социальной экспертизы (при наличии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buClr>
                <a:schemeClr val="accent1">
                  <a:lumMod val="50000"/>
                </a:schemeClr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заключения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психолого-медико-педагогической комиссии (для обучающихся с ОВЗ (с ментальными нарушениями).</a:t>
            </a:r>
            <a:r>
              <a:rPr lang="ru-RU" sz="3200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49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827584"/>
            <a:ext cx="6268685" cy="1905013"/>
          </a:xfrm>
          <a:noFill/>
        </p:spPr>
        <p:txBody>
          <a:bodyPr/>
          <a:lstStyle/>
          <a:p>
            <a:pPr marL="31750" indent="-31750" algn="ctr">
              <a:buNone/>
            </a:pP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Государственное автономное учреждение дополнительного профессионального образования </a:t>
            </a: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Карелия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«Карельский </a:t>
            </a: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институт развития </a:t>
            </a: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образования»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sz="2400" dirty="0">
              <a:ln w="31550" cap="rnd" cmpd="sng">
                <a:noFill/>
                <a:prstDash val="solid"/>
                <a:bevel/>
              </a:ln>
              <a:solidFill>
                <a:schemeClr val="accent1">
                  <a:lumMod val="75000"/>
                </a:schemeClr>
              </a:solidFill>
              <a:effectLst>
                <a:outerShdw dir="10560000" sx="1000" sy="1000" algn="tl" rotWithShape="0">
                  <a:srgbClr val="000000">
                    <a:alpha val="91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4664" y="2747797"/>
            <a:ext cx="6215106" cy="573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Региональный оператор Республики Карелия, осуществляющий организационное и техническое обеспечение деятельности по отбору и направлению групп обучающихся в ФГБОУ «МДЦ «Артек», ФГБОУ «ВДЦ «Океан», ФГБОУ «ВДЦ «Орленок», ФГБОУ «ВДЦ «Смена» .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данные Центра организации детского отдыха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ГАУ ДПО РК «Карельский институт развития образования»:  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Адрес: Республика Карелия, г. Петрозаводск, ул. Правды, д.31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Телефоны: 8 900 457 24 41; 8 900 457 21 74</a:t>
            </a:r>
          </a:p>
          <a:p>
            <a:pPr marL="0" indent="0" algn="just">
              <a:buNone/>
            </a:pP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E-mail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leto@kiro-karelia.ru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Ссылка на сайт: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https://www.goucdk.karelia.info/detskii_otdih/informatsiya_po_profilnim_smenam/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2"/>
    </mc:Choice>
    <mc:Fallback xmlns="">
      <p:transition spd="slow" advTm="672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655" y="2000232"/>
            <a:ext cx="5036378" cy="3524275"/>
          </a:xfrm>
        </p:spPr>
        <p:txBody>
          <a:bodyPr/>
          <a:lstStyle/>
          <a:p>
            <a:pPr marL="361950" indent="0" algn="ctr">
              <a:buNone/>
            </a:pPr>
            <a:r>
              <a:rPr lang="ru-RU" sz="4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Благодарим за внимание!</a:t>
            </a:r>
            <a:br>
              <a:rPr lang="ru-RU" sz="4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Счастливых путешествий!</a:t>
            </a:r>
            <a:endParaRPr lang="ru-RU" sz="4000" dirty="0">
              <a:ln w="31550" cap="rnd" cmpd="sng">
                <a:noFill/>
                <a:prstDash val="solid"/>
                <a:bevel/>
              </a:ln>
              <a:solidFill>
                <a:schemeClr val="accent1">
                  <a:lumMod val="75000"/>
                </a:schemeClr>
              </a:solidFill>
              <a:effectLst>
                <a:outerShdw dir="10560000" sx="1000" sy="1000" algn="tl" rotWithShape="0">
                  <a:srgbClr val="000000">
                    <a:alpha val="91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DBD8B3-EF0A-4408-A7F5-FF915E4DF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241"/>
          <a:stretch>
            <a:fillRect/>
          </a:stretch>
        </p:blipFill>
        <p:spPr>
          <a:xfrm>
            <a:off x="296652" y="4187958"/>
            <a:ext cx="7233187" cy="3830889"/>
          </a:xfrm>
          <a:custGeom>
            <a:avLst/>
            <a:gdLst>
              <a:gd name="connsiteX0" fmla="*/ 12300857 w 12699517"/>
              <a:gd name="connsiteY0" fmla="*/ 2284789 h 3783377"/>
              <a:gd name="connsiteX1" fmla="*/ 12364345 w 12699517"/>
              <a:gd name="connsiteY1" fmla="*/ 2284855 h 3783377"/>
              <a:gd name="connsiteX2" fmla="*/ 12518084 w 12699517"/>
              <a:gd name="connsiteY2" fmla="*/ 2312900 h 3783377"/>
              <a:gd name="connsiteX3" fmla="*/ 12556184 w 12699517"/>
              <a:gd name="connsiteY3" fmla="*/ 3370175 h 3783377"/>
              <a:gd name="connsiteX4" fmla="*/ 12317008 w 12699517"/>
              <a:gd name="connsiteY4" fmla="*/ 3333005 h 3783377"/>
              <a:gd name="connsiteX5" fmla="*/ 12300857 w 12699517"/>
              <a:gd name="connsiteY5" fmla="*/ 3323701 h 3783377"/>
              <a:gd name="connsiteX6" fmla="*/ 0 w 12699517"/>
              <a:gd name="connsiteY6" fmla="*/ 0 h 3783377"/>
              <a:gd name="connsiteX7" fmla="*/ 12300857 w 12699517"/>
              <a:gd name="connsiteY7" fmla="*/ 0 h 3783377"/>
              <a:gd name="connsiteX8" fmla="*/ 12300857 w 12699517"/>
              <a:gd name="connsiteY8" fmla="*/ 2284789 h 3783377"/>
              <a:gd name="connsiteX9" fmla="*/ 12261718 w 12699517"/>
              <a:gd name="connsiteY9" fmla="*/ 2284747 h 3783377"/>
              <a:gd name="connsiteX10" fmla="*/ 10746434 w 12699517"/>
              <a:gd name="connsiteY10" fmla="*/ 2589125 h 3783377"/>
              <a:gd name="connsiteX11" fmla="*/ 11136959 w 12699517"/>
              <a:gd name="connsiteY11" fmla="*/ 2684375 h 3783377"/>
              <a:gd name="connsiteX12" fmla="*/ 11775134 w 12699517"/>
              <a:gd name="connsiteY12" fmla="*/ 2998700 h 3783377"/>
              <a:gd name="connsiteX13" fmla="*/ 12207926 w 12699517"/>
              <a:gd name="connsiteY13" fmla="*/ 3270163 h 3783377"/>
              <a:gd name="connsiteX14" fmla="*/ 12300857 w 12699517"/>
              <a:gd name="connsiteY14" fmla="*/ 3323701 h 3783377"/>
              <a:gd name="connsiteX15" fmla="*/ 12300857 w 12699517"/>
              <a:gd name="connsiteY15" fmla="*/ 3783377 h 3783377"/>
              <a:gd name="connsiteX16" fmla="*/ 0 w 12699517"/>
              <a:gd name="connsiteY16" fmla="*/ 3783377 h 378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99517" h="3783377">
                <a:moveTo>
                  <a:pt x="12300857" y="2284789"/>
                </a:moveTo>
                <a:lnTo>
                  <a:pt x="12364345" y="2284855"/>
                </a:lnTo>
                <a:cubicBezTo>
                  <a:pt x="12427671" y="2287773"/>
                  <a:pt x="12480182" y="2296628"/>
                  <a:pt x="12518084" y="2312900"/>
                </a:cubicBezTo>
                <a:cubicBezTo>
                  <a:pt x="12821296" y="2443075"/>
                  <a:pt x="12680009" y="3255875"/>
                  <a:pt x="12556184" y="3370175"/>
                </a:cubicBezTo>
                <a:cubicBezTo>
                  <a:pt x="12509750" y="3413038"/>
                  <a:pt x="12421569" y="3387588"/>
                  <a:pt x="12317008" y="3333005"/>
                </a:cubicBezTo>
                <a:lnTo>
                  <a:pt x="12300857" y="3323701"/>
                </a:lnTo>
                <a:close/>
                <a:moveTo>
                  <a:pt x="0" y="0"/>
                </a:moveTo>
                <a:lnTo>
                  <a:pt x="12300857" y="0"/>
                </a:lnTo>
                <a:lnTo>
                  <a:pt x="12300857" y="2284789"/>
                </a:lnTo>
                <a:lnTo>
                  <a:pt x="12261718" y="2284747"/>
                </a:lnTo>
                <a:cubicBezTo>
                  <a:pt x="11785968" y="2301974"/>
                  <a:pt x="10933461" y="2538822"/>
                  <a:pt x="10746434" y="2589125"/>
                </a:cubicBezTo>
                <a:cubicBezTo>
                  <a:pt x="10516247" y="2651037"/>
                  <a:pt x="10965509" y="2616112"/>
                  <a:pt x="11136959" y="2684375"/>
                </a:cubicBezTo>
                <a:cubicBezTo>
                  <a:pt x="11308409" y="2752638"/>
                  <a:pt x="11775134" y="2998700"/>
                  <a:pt x="11775134" y="2998700"/>
                </a:cubicBezTo>
                <a:cubicBezTo>
                  <a:pt x="11893403" y="3055850"/>
                  <a:pt x="12057709" y="3177294"/>
                  <a:pt x="12207926" y="3270163"/>
                </a:cubicBezTo>
                <a:lnTo>
                  <a:pt x="12300857" y="3323701"/>
                </a:lnTo>
                <a:lnTo>
                  <a:pt x="12300857" y="3783377"/>
                </a:lnTo>
                <a:lnTo>
                  <a:pt x="0" y="378337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8"/>
    </mc:Choice>
    <mc:Fallback xmlns="">
      <p:transition spd="slow" advTm="72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5761" y="975360"/>
            <a:ext cx="6000792" cy="67399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Какие детские лагеря считаются федеральными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buNone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МДЦ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Артек», Республика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Крым;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ВДЦ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Смена», Краснодарский край;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ВДЦ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Океан», Приморский край;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ВДЦ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Орлёнок», Краснодарский край;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ВДЦ «Алые паруса», Республика Крым.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86957353"/>
              </p:ext>
            </p:extLst>
          </p:nvPr>
        </p:nvGraphicFramePr>
        <p:xfrm>
          <a:off x="4617132" y="4860032"/>
          <a:ext cx="2186862" cy="297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79745843"/>
              </p:ext>
            </p:extLst>
          </p:nvPr>
        </p:nvGraphicFramePr>
        <p:xfrm>
          <a:off x="3104964" y="6359691"/>
          <a:ext cx="2284638" cy="278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00612236"/>
              </p:ext>
            </p:extLst>
          </p:nvPr>
        </p:nvGraphicFramePr>
        <p:xfrm>
          <a:off x="1754814" y="6396203"/>
          <a:ext cx="1944216" cy="199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43056332"/>
              </p:ext>
            </p:extLst>
          </p:nvPr>
        </p:nvGraphicFramePr>
        <p:xfrm>
          <a:off x="296652" y="5436096"/>
          <a:ext cx="1782198" cy="224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9577796"/>
              </p:ext>
            </p:extLst>
          </p:nvPr>
        </p:nvGraphicFramePr>
        <p:xfrm>
          <a:off x="4887162" y="3227851"/>
          <a:ext cx="1782198" cy="22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7"/>
    </mc:Choice>
    <mc:Fallback xmlns="">
      <p:transition spd="slow" advTm="60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90" y="975360"/>
            <a:ext cx="6322263" cy="3882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Получить путёвку можно:</a:t>
            </a: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39688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региональной квоте;</a:t>
            </a:r>
          </a:p>
          <a:p>
            <a:pPr indent="2127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от тематических партнёров — компаний-организаторов  тематических смен лагеря;</a:t>
            </a:r>
          </a:p>
          <a:p>
            <a:pPr indent="39688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приобрести на коммерческой основе.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ru-RU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88640" y="4475990"/>
            <a:ext cx="6534726" cy="4674156"/>
          </a:xfrm>
          <a:prstGeom prst="ellipse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Бесплатными путёвками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поощряют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детей за </a:t>
            </a:r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достижения в учёбе, творчестве, спорте и общественной </a:t>
            </a:r>
            <a:r>
              <a:rPr lang="ru-RU" sz="32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деятельности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"/>
    </mc:Choice>
    <mc:Fallback xmlns="">
      <p:transition spd="slow" advTm="62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89468"/>
              </p:ext>
            </p:extLst>
          </p:nvPr>
        </p:nvGraphicFramePr>
        <p:xfrm>
          <a:off x="160712" y="666723"/>
          <a:ext cx="6536577" cy="1056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577"/>
              </a:tblGrid>
              <a:tr h="7239051">
                <a:tc>
                  <a:txBody>
                    <a:bodyPr/>
                    <a:lstStyle/>
                    <a:p>
                      <a:pPr algn="ctr"/>
                      <a:endParaRPr lang="ru-RU" sz="27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1650" indent="34925" algn="ctr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2000"/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27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Путевки в федеральные детские центры распределяются согласно:</a:t>
                      </a:r>
                    </a:p>
                    <a:p>
                      <a:pPr marL="502920" indent="-457200" algn="just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2000"/>
                        <a:buFont typeface="+mj-lt"/>
                        <a:buAutoNum type="arabicPeriod"/>
                      </a:pPr>
                      <a:endParaRPr lang="ru-RU" sz="27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501650" marR="0" indent="-2365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2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7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приказу Министерства просвещения Российской Федерации от 22.07.2019 № 384 «Об утверждении Порядка комплектования обучающимися федеральных государственных бюджетных образовательных учреждений «Международный детский центр «Артек», «Всероссийский детский центр «Орленок», «Всероссийский детский центр «Океан» и «Всероссийский детский центр «Смена»;</a:t>
                      </a:r>
                    </a:p>
                    <a:p>
                      <a:pPr marL="50292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2000"/>
                        <a:buFont typeface="+mj-lt"/>
                        <a:buAutoNum type="arabicPeriod"/>
                        <a:tabLst/>
                        <a:defRPr/>
                      </a:pPr>
                      <a:endParaRPr lang="ru-RU" sz="27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501650" marR="0" indent="-2365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2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7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приказу Министерства образования и спорта Республики Карелия от 15.08.2022 № 959 «Об организации деятельности по направлению обучающихся общеобразовательных организаций из Республики Карелия в федеральные детские центры».</a:t>
                      </a: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3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7"/>
    </mc:Choice>
    <mc:Fallback xmlns="">
      <p:transition spd="slow" advTm="58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1" y="1115616"/>
            <a:ext cx="6697289" cy="220824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Способы получения путевки в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«Международный детский центр «Артек»                                                         (Республика Крым, пос. Гурзуф</a:t>
            </a:r>
            <a:r>
              <a:rPr lang="ru-RU" sz="2000" dirty="0" smtClean="0">
                <a:ln w="3155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ln w="31550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ln w="31550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  <a:hlinkClick r:id="rId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4634" y="3419872"/>
            <a:ext cx="6615354" cy="4800533"/>
          </a:xfrm>
        </p:spPr>
        <p:txBody>
          <a:bodyPr>
            <a:normAutofit fontScale="92500" lnSpcReduction="10000"/>
          </a:bodyPr>
          <a:lstStyle/>
          <a:p>
            <a:pPr marL="44450" indent="0" algn="just">
              <a:buClrTx/>
              <a:buSzPct val="92000"/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1.    Путевка от региона:</a:t>
            </a:r>
          </a:p>
          <a:p>
            <a:pPr marL="33020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Зайти на сайт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Артек.Дети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        </a:t>
            </a:r>
          </a:p>
          <a:p>
            <a:pPr marL="33020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Зарегистрировать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профиль ребенка в АИС «Артек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»;         </a:t>
            </a:r>
          </a:p>
          <a:p>
            <a:pPr marL="33020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Заполнить профиль ребенка;</a:t>
            </a:r>
          </a:p>
          <a:p>
            <a:pPr marL="33020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Добавить достижения (дипломы, грамоты, сертификаты и другие достижения);</a:t>
            </a:r>
          </a:p>
          <a:p>
            <a:pPr marL="33020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Подать заявку на любую </a:t>
            </a:r>
            <a:r>
              <a:rPr lang="ru-RU" sz="18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понравившуюся 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доступную смену по квоте от Республики Карелия.</a:t>
            </a:r>
          </a:p>
          <a:p>
            <a:pPr marL="44450" indent="-44450" algn="just">
              <a:buClrTx/>
              <a:buSzPct val="92000"/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450" indent="-44450" algn="just">
              <a:buClrTx/>
              <a:buSzPct val="92000"/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2.  Путевка от тематического партнера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https://artek.org/dlya-partnerov/partners/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36513" algn="just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36513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Поддержка АИС «Артек» -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https://artek.org/informaciya-dlya-roditelyay/podderzhka-ais-putevka/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indent="36513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данные ФГБОУ «МДЦ «Артек»: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https://artek.org/kontakty/kontakty-artek/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indent="36513">
              <a:buNone/>
            </a:pPr>
            <a:r>
              <a:rPr lang="ru-RU" sz="14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ссылка на сайт</a:t>
            </a:r>
            <a:r>
              <a:rPr lang="ru-RU" sz="1400" b="1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https://artek.org/informaciya-dlya-roditelyay/kak-poluchitsya-putevku-v-artek/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"/>
    </mc:Choice>
    <mc:Fallback xmlns="">
      <p:transition spd="slow" advTm="59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21"/>
            <a:ext cx="6858000" cy="2571768"/>
          </a:xfrm>
          <a:noFill/>
          <a:ln>
            <a:noFill/>
          </a:ln>
          <a:scene3d>
            <a:camera prst="orthographicFront"/>
            <a:lightRig rig="freezing" dir="t"/>
          </a:scene3d>
          <a:sp3d prstMaterial="flat"/>
        </p:spPr>
        <p:txBody>
          <a:bodyPr tIns="720000" anchor="ctr" anchorCtr="1"/>
          <a:lstStyle/>
          <a:p>
            <a:pPr algn="ctr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Способы получения путевки в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«Всероссийский детский центр «Смена»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(Краснодарский край, г. Анапа, с. Сукко) </a:t>
            </a:r>
            <a:r>
              <a:rPr lang="ru-RU" sz="24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88640" y="2651787"/>
            <a:ext cx="6480720" cy="5184576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SzPct val="102000"/>
              <a:buFont typeface="+mj-lt"/>
              <a:buAutoNum type="arabicPeriod"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lvl="0" indent="-317500" algn="just">
              <a:buClrTx/>
              <a:buSzPct val="105000"/>
              <a:buFont typeface="+mj-lt"/>
              <a:buAutoNum type="arabicPeriod"/>
            </a:pP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Путевка </a:t>
            </a: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от региона:</a:t>
            </a:r>
          </a:p>
          <a:p>
            <a:pPr marL="330200" lvl="0" indent="-285750" algn="just">
              <a:buClrTx/>
              <a:buSzPct val="105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Зайти на </a:t>
            </a: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сайт </a:t>
            </a:r>
            <a:r>
              <a:rPr lang="ru-RU" sz="1500" b="1" dirty="0" err="1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  <a:hlinkClick r:id="rId3"/>
              </a:rPr>
              <a:t>Смена.Дети</a:t>
            </a: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330200" lvl="0" indent="-285750" algn="just">
              <a:buClrTx/>
              <a:buSzPct val="105000"/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Пройти регистрацию в Личном кабинете;                </a:t>
            </a:r>
            <a:endParaRPr lang="ru-RU" sz="1500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330200" lvl="0" indent="-285750" algn="just">
              <a:spcBef>
                <a:spcPts val="300"/>
              </a:spcBef>
              <a:buClrTx/>
              <a:buSzPct val="105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Заполнить профиль ребенка;</a:t>
            </a:r>
          </a:p>
          <a:p>
            <a:pPr marL="330200" lvl="0" indent="-285750" algn="just">
              <a:spcBef>
                <a:spcPts val="300"/>
              </a:spcBef>
              <a:buClrTx/>
              <a:buSzPct val="105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Добавить достижения (дипломы, грамоты, сертификаты и другие достижения);</a:t>
            </a:r>
          </a:p>
          <a:p>
            <a:pPr marL="330200" lvl="0" indent="-285750" algn="just">
              <a:spcBef>
                <a:spcPts val="300"/>
              </a:spcBef>
              <a:buClrTx/>
              <a:buSzPct val="105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Подать заявку на любую понравившуюся и </a:t>
            </a: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доступную смену </a:t>
            </a:r>
            <a:r>
              <a:rPr lang="ru-RU" sz="15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 квоте от </a:t>
            </a:r>
            <a:r>
              <a:rPr lang="ru-RU" sz="15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Республики Карелия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30200" lvl="0" indent="-285750" algn="just">
              <a:buClrTx/>
              <a:buSzPct val="105000"/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ClrTx/>
              <a:buSzPct val="105000"/>
              <a:buAutoNum type="arabicPeriod" startAt="2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Путевка от тематического партнера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https://smena.org/index.php/partnery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ClrTx/>
              <a:buSzPct val="105000"/>
              <a:buAutoNum type="arabicPeriod" startAt="2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Участие в конкурсах, проводимых непосредственно Всероссийским детским центром «Смена»: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http://www.smena.org/index.php/obrazovanie/dokumenty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361950" algn="just">
              <a:buClrTx/>
              <a:buSzPct val="105000"/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данные ФГБОУ «ВДЦ «Смена»:</a:t>
            </a:r>
          </a:p>
          <a:p>
            <a:pPr marL="0" indent="361950" algn="just">
              <a:buClrTx/>
              <a:buSzPct val="92000"/>
              <a:buNone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https://smena.org/index.php/svedeniya-ob-org/svedeniya/osnovnye-svedeniya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361950" algn="just">
              <a:buClrTx/>
              <a:buSzPct val="92000"/>
              <a:buNone/>
            </a:pPr>
            <a: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ссылка на сайт:</a:t>
            </a:r>
            <a: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7"/>
              </a:rPr>
              <a:t> </a:t>
            </a:r>
            <a:r>
              <a:rPr lang="ru-RU" sz="1000" b="1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7"/>
              </a:rPr>
              <a:t>https://smena.org/index.php/poezdka-v-smenu/kak-popast-v-smenu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8"/>
    </mc:Choice>
    <mc:Fallback xmlns="">
      <p:transition spd="slow" advTm="59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6723"/>
            <a:ext cx="6858000" cy="2476517"/>
          </a:xfrm>
          <a:noFill/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Способ получения путевки в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«Всероссийский детский центр «Океан»                                                                       </a:t>
            </a:r>
            <a:b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(Приморский край, г. Владивосток, бухта </a:t>
            </a:r>
            <a:r>
              <a:rPr lang="ru-RU" sz="2000" dirty="0" err="1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Емар</a:t>
            </a: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2646" y="2747797"/>
            <a:ext cx="6455070" cy="4968235"/>
          </a:xfrm>
        </p:spPr>
        <p:txBody>
          <a:bodyPr>
            <a:normAutofit/>
          </a:bodyPr>
          <a:lstStyle/>
          <a:p>
            <a:pPr marL="361950" lvl="0" indent="-317500" algn="just">
              <a:buClrTx/>
              <a:buSzPct val="85000"/>
              <a:buFont typeface="+mj-lt"/>
              <a:buAutoNum type="arabicPeriod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Путевка от региона:</a:t>
            </a:r>
          </a:p>
          <a:p>
            <a:pPr marL="330200" lvl="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Зайти на сайт 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  <a:hlinkClick r:id="rId2"/>
              </a:rPr>
              <a:t>АИС КУД «Путёвка»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;         </a:t>
            </a:r>
          </a:p>
          <a:p>
            <a:pPr marL="330200" lvl="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Зарегистрироваться в личном кабинете «Ребёнок» и в личном кабинете «Родитель»;         </a:t>
            </a:r>
            <a:endParaRPr lang="ru-RU" sz="1600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330200" lvl="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Заполнить профиль ребенка;</a:t>
            </a:r>
          </a:p>
          <a:p>
            <a:pPr marL="330200" lvl="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Добавить достижения (дипломы, грамоты, сертификаты и другие достижения);</a:t>
            </a:r>
          </a:p>
          <a:p>
            <a:pPr marL="330200" lvl="0" indent="-285750" algn="just">
              <a:buClrTx/>
              <a:buSzPct val="92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Подать заявку на любую </a:t>
            </a:r>
            <a:r>
              <a:rPr lang="ru-RU" sz="16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понравившуюся и доступную 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смену по квоте от </a:t>
            </a:r>
            <a:r>
              <a:rPr lang="ru-RU" sz="16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Республики Карелия.</a:t>
            </a:r>
          </a:p>
          <a:p>
            <a:pPr marL="44450" lvl="0" indent="0" algn="just">
              <a:buClrTx/>
              <a:buSzPct val="92000"/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ClrTx/>
              <a:buSzPct val="92000"/>
              <a:buFont typeface="+mj-lt"/>
              <a:buAutoNum type="arabicPeriod" startAt="2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Путевка от тематического партнера -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https://okean.org/moy-okean/konkursi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indent="0" algn="just">
              <a:buNone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Для приобретения путевки необходимо пройти регистрацию в АИС КУД «Путевка»: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https://okean.org/uploads/files/documents/okean-rules-2020.pdf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361950" algn="just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данные ФГБОУ «ВДЦ «Океан»: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https://okean.org/kontakti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361950" algn="just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ссылка на сайт: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https://okean.org/putevka/aiskud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1973"/>
            <a:ext cx="6858000" cy="2081835"/>
          </a:xfrm>
          <a:noFill/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Способы получения путевки в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«Всероссийский детский центр «Орлёнок»                                               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(Краснодарский Край, Туапсинский район)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  <a:hlinkClick r:id="rId3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1447" y="3227851"/>
            <a:ext cx="6239901" cy="4608512"/>
          </a:xfrm>
        </p:spPr>
        <p:txBody>
          <a:bodyPr>
            <a:normAutofit fontScale="92500" lnSpcReduction="10000"/>
          </a:bodyPr>
          <a:lstStyle/>
          <a:p>
            <a:pPr marL="268288" indent="-268288" algn="just">
              <a:buClrTx/>
              <a:buSzPct val="102000"/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Путевка от региона:</a:t>
            </a:r>
          </a:p>
          <a:p>
            <a:pPr marL="285750" indent="-285750" algn="just"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Зайти на сайт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ГАУ ДПО РК «КИРО» выбрать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таблице понравившуюся смену ФДЦ «Орленок»;</a:t>
            </a:r>
          </a:p>
          <a:p>
            <a:pPr marL="285750" indent="-285750" algn="just"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Заполнить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Заявление</a:t>
            </a:r>
            <a:r>
              <a:rPr lang="ru-RU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Приложить  </a:t>
            </a:r>
            <a:r>
              <a:rPr lang="ru-RU" sz="18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достижения (дипломы, грамоты, сертификаты и другие достижения</a:t>
            </a:r>
            <a:r>
              <a:rPr lang="ru-RU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285750" indent="-285750" algn="just"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Направить в  ГАУ ДПО РК «КИРО» по эл. адресу: </a:t>
            </a:r>
            <a:r>
              <a:rPr lang="en-US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  <a:hlinkClick r:id="rId5"/>
              </a:rPr>
              <a:t>leto@kiro-karelia.ru</a:t>
            </a:r>
            <a:r>
              <a:rPr lang="en-US" sz="18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или принести по адресу: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Республика Карелия, г. Петрозаводск, ул.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Правды, д.31.</a:t>
            </a:r>
          </a:p>
          <a:p>
            <a:pPr marL="285750" indent="-285750" algn="just">
              <a:buClrTx/>
              <a:buSzPct val="102000"/>
              <a:buFont typeface="Wingdings" panose="05000000000000000000" pitchFamily="2" charset="2"/>
              <a:buChar char="ü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65113" indent="-265113" algn="just">
              <a:buClrTx/>
              <a:buSzPct val="102000"/>
              <a:buFont typeface="+mj-lt"/>
              <a:buAutoNum type="arabicPeriod" startAt="2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Стать победителем одного из конкурсов, опубликованных на сайте Всероссийского детского центра </a:t>
            </a:r>
            <a:r>
              <a:rPr lang="ru-RU" sz="1800" b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«Орленок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», и получить бесплатную путевку -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https://center-orlyonok.ru/RU/Content/KonkursPage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265113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данные ФГБОУ «ВДЦ «Орленок»: </a:t>
            </a:r>
          </a:p>
          <a:p>
            <a:pPr marL="0" indent="265113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https://center-orlyonok.ru/RU/Content/ContactsSimplePage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265113" algn="just">
              <a:buNone/>
            </a:pPr>
            <a: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ссылка</a:t>
            </a:r>
            <a:r>
              <a:rPr lang="ru-RU" sz="12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outerShdw dir="10560000" sx="1000" sy="1000" algn="tl" rotWithShape="0">
                    <a:srgbClr val="000000">
                      <a:alpha val="91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на сайт:</a:t>
            </a:r>
            <a:r>
              <a:rPr lang="ru-RU" sz="1200" dirty="0" smtClean="0">
                <a:hlinkClick r:id="rId7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hlinkClick r:id="rId7"/>
              </a:rPr>
              <a:t>https://center-orlyonok.ru/ru/content/howgetvouchersimplepage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"/>
    </mc:Choice>
    <mc:Fallback xmlns="">
      <p:transition spd="slow" advTm="64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34" y="731573"/>
            <a:ext cx="6588732" cy="2018715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Способы получения путевки в </a:t>
            </a:r>
            <a:b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«Всероссийский детский центр «Алые паруса»                                                </a:t>
            </a:r>
            <a:b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(Республика Крым, г. </a:t>
            </a:r>
            <a:r>
              <a:rPr lang="ru-RU" sz="2000" dirty="0" smtClean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Евпатория)</a:t>
            </a:r>
            <a: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>
                <a:ln w="31550" cap="rnd" cmpd="sng">
                  <a:noFill/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2000" dirty="0">
              <a:ln w="31550" cap="rnd" cmpd="sng">
                <a:noFill/>
                <a:prstDash val="solid"/>
                <a:beve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2676" y="2843808"/>
            <a:ext cx="5724636" cy="4608512"/>
          </a:xfrm>
        </p:spPr>
        <p:txBody>
          <a:bodyPr>
            <a:normAutofit fontScale="77500" lnSpcReduction="20000"/>
          </a:bodyPr>
          <a:lstStyle/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+mj-lt"/>
              <a:buAutoNum type="arabicPeriod"/>
            </a:pP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Путевка от региона</a:t>
            </a:r>
            <a:r>
              <a:rPr lang="ru-RU" sz="21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8288" lvl="0" indent="-268288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+mj-lt"/>
              <a:buAutoNum type="arabicPeriod"/>
            </a:pPr>
            <a:endParaRPr lang="ru-RU" sz="2100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Зайти на сайт ГАУ ДПО РК «КИРО» выбрать понравившуюся </a:t>
            </a:r>
            <a:r>
              <a:rPr lang="ru-RU" sz="21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смену в ФДЦ «Алые паруса»;</a:t>
            </a:r>
            <a:endParaRPr lang="ru-RU" sz="2100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Заполнить </a:t>
            </a: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  <a:hlinkClick r:id="rId2"/>
              </a:rPr>
              <a:t>Заявление</a:t>
            </a: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Приложить  достижения (дипломы, грамоты, сертификаты и другие достижения);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Направить в  ГАУ ДПО РК «КИРО» по эл. адресу: leto@kiro-karelia.ru или принести по адресу: Республика Карелия, г. Петрозаводск, ул. Правды, д.31.</a:t>
            </a:r>
            <a:endParaRPr lang="ru-RU" sz="2100" b="1" dirty="0" smtClean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65113" lvl="0" indent="-265113" algn="just">
              <a:spcBef>
                <a:spcPts val="0"/>
              </a:spcBef>
              <a:spcAft>
                <a:spcPts val="0"/>
              </a:spcAft>
              <a:buClrTx/>
              <a:buSzPct val="102000"/>
              <a:buFont typeface="+mj-lt"/>
              <a:buAutoNum type="arabicPeriod" startAt="2"/>
            </a:pPr>
            <a:r>
              <a:rPr lang="ru-RU" sz="19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Путевка от тематического </a:t>
            </a:r>
            <a:r>
              <a:rPr lang="ru-RU" sz="1900" b="1" dirty="0" smtClean="0">
                <a:solidFill>
                  <a:srgbClr val="4E67C8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партнера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https://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ap-evp.ru/tematicheskaya-qvota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lvl="0" indent="265113" algn="just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265113" algn="just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Контактные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данные ФГБОУ «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ВДЦ «Алые паруса»: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://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ap-evp.ru/kontakti-alie-parusa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lvl="0" indent="265113" algn="just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Ссылка на сайт: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https://ap-evp.ru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265113" algn="just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endParaRPr lang="ru-RU" b="1" dirty="0" smtClean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endParaRPr lang="ru-RU" sz="1700" b="1" dirty="0" smtClean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Pct val="102000"/>
              <a:buNone/>
            </a:pPr>
            <a:endParaRPr lang="ru-RU" sz="2000" b="1" dirty="0" smtClean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ClrTx/>
              <a:buSzPct val="102000"/>
              <a:buFont typeface="+mj-lt"/>
              <a:buAutoNum type="arabicPeriod" startAt="2"/>
            </a:pPr>
            <a:endParaRPr lang="ru-RU" sz="1700" b="1" dirty="0">
              <a:solidFill>
                <a:srgbClr val="4E67C8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1"/>
    </mc:Choice>
    <mc:Fallback xmlns="">
      <p:transition spd="slow" advTm="63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1013</TotalTime>
  <Words>810</Words>
  <Application>Microsoft Office PowerPoint</Application>
  <PresentationFormat>Экран (4:3)</PresentationFormat>
  <Paragraphs>109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Как получить путевку в  федеральный детский центр (лагерь) обучающимся общеобразовательных организаций,  расположенных на территории  Республики Карелия?</vt:lpstr>
      <vt:lpstr>Презентация PowerPoint</vt:lpstr>
      <vt:lpstr>Презентация PowerPoint</vt:lpstr>
      <vt:lpstr>Презентация PowerPoint</vt:lpstr>
      <vt:lpstr>Способы получения путевки в  Федеральное государственное бюджетное образовательное учреждение  «Международный детский центр «Артек»                                                         (Республика Крым, пос. Гурзуф) </vt:lpstr>
      <vt:lpstr>  Способы получения путевки в  Федеральное государственное бюджетное образовательное учреждение  «Всероссийский детский центр «Смена» (Краснодарский край, г. Анапа, с. Сукко)     </vt:lpstr>
      <vt:lpstr>Способ получения путевки в  Федеральное государственное бюджетное образовательное учреждение  «Всероссийский детский центр «Океан»                                                                        (Приморский край, г. Владивосток, бухта Емар) </vt:lpstr>
      <vt:lpstr>Способы получения путевки в  Федеральное государственное бюджетное образовательное учреждение «Всероссийский детский центр «Орлёнок»                                                 (Краснодарский Край, Туапсинский район) </vt:lpstr>
      <vt:lpstr>Способы получения путевки в  Федеральное государственное бюджетное образовательное учреждение  «Всероссийский детский центр «Алые паруса»                                                 (Республика Крым, г. Евпатория) </vt:lpstr>
      <vt:lpstr>Требования отбора и направления в Федеральное государственное бюджетное образовательное учреждение  «Всероссийский детский центр «Алые паруса»   </vt:lpstr>
      <vt:lpstr>Государственное автономное учреждение дополнительного профессионального образования Республики Карелия «Карельский институт развития образования» </vt:lpstr>
      <vt:lpstr>Благодарим за внимание! Счастливых путешествий!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ПОЛУЧИТЬ ПУТЕВКУ В ФЕДЕРАЛЬНЫЙ  ДЕТСКИЙ ЦЕНТР!?</dc:title>
  <dc:creator>Отдых</dc:creator>
  <cp:lastModifiedBy>Отдых</cp:lastModifiedBy>
  <cp:revision>101</cp:revision>
  <dcterms:created xsi:type="dcterms:W3CDTF">2023-11-28T13:10:00Z</dcterms:created>
  <dcterms:modified xsi:type="dcterms:W3CDTF">2026-01-19T10:26:04Z</dcterms:modified>
</cp:coreProperties>
</file>