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19"/>
  </p:notesMasterIdLst>
  <p:sldIdLst>
    <p:sldId id="266" r:id="rId2"/>
    <p:sldId id="265" r:id="rId3"/>
    <p:sldId id="258" r:id="rId4"/>
    <p:sldId id="261" r:id="rId5"/>
    <p:sldId id="262" r:id="rId6"/>
    <p:sldId id="275" r:id="rId7"/>
    <p:sldId id="264" r:id="rId8"/>
    <p:sldId id="271" r:id="rId9"/>
    <p:sldId id="272" r:id="rId10"/>
    <p:sldId id="277" r:id="rId11"/>
    <p:sldId id="280" r:id="rId12"/>
    <p:sldId id="274" r:id="rId13"/>
    <p:sldId id="269" r:id="rId14"/>
    <p:sldId id="270" r:id="rId15"/>
    <p:sldId id="278" r:id="rId16"/>
    <p:sldId id="273" r:id="rId17"/>
    <p:sldId id="279" r:id="rId18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713" autoAdjust="0"/>
  </p:normalViewPr>
  <p:slideViewPr>
    <p:cSldViewPr snapToGrid="0">
      <p:cViewPr varScale="1">
        <p:scale>
          <a:sx n="95" d="100"/>
          <a:sy n="95" d="100"/>
        </p:scale>
        <p:origin x="-178" y="-77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08CF3C-99F5-46C2-B25F-6116A196B51F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E87425-A9D8-4A63-8AC1-0BE7475E2A1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7290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E87425-A9D8-4A63-8AC1-0BE7475E2A17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1860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661629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289566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12674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082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978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83063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91752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512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2351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91897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62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9147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3596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1699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244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66A832-5C1F-4276-B79F-9A9C93710044}" type="datetimeFigureOut">
              <a:rPr lang="ru-RU" smtClean="0"/>
              <a:pPr/>
              <a:t>30.05.2022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02463E-660A-4280-B516-44F1DE5E31B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8714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5633" y="206807"/>
            <a:ext cx="10371550" cy="1753642"/>
          </a:xfrm>
        </p:spPr>
        <p:txBody>
          <a:bodyPr/>
          <a:lstStyle/>
          <a:p>
            <a:pPr algn="l"/>
            <a:r>
              <a:rPr lang="ru-RU" sz="4400" dirty="0" smtClean="0">
                <a:solidFill>
                  <a:srgbClr val="002060"/>
                </a:solidFill>
              </a:rPr>
              <a:t>Аварийность на дорогах Карелии </a:t>
            </a:r>
            <a:br>
              <a:rPr lang="ru-RU" sz="4400" dirty="0" smtClean="0">
                <a:solidFill>
                  <a:srgbClr val="002060"/>
                </a:solidFill>
              </a:rPr>
            </a:br>
            <a:r>
              <a:rPr lang="ru-RU" sz="4400" dirty="0" smtClean="0">
                <a:solidFill>
                  <a:srgbClr val="002060"/>
                </a:solidFill>
              </a:rPr>
              <a:t>            за 4 месяца 2022 года</a:t>
            </a:r>
            <a:endParaRPr lang="ru-RU" sz="44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88723" y="2079321"/>
            <a:ext cx="9186213" cy="4778679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4 месяца 2022 года на дорогах Республики Карелия произошло 144 ДТП, в результате которых 13 участников дорожного движения погибли и 186 человек травмированы. 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29 мая: 175 – 13 – 229 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участием детей зарегистрировано 24 дорожные аварии, в которых 36 детей травмированы. </a:t>
            </a:r>
          </a:p>
          <a:p>
            <a:pPr algn="just">
              <a:lnSpc>
                <a:spcPct val="150000"/>
              </a:lnSpc>
            </a:pPr>
            <a:r>
              <a:rPr lang="ru-RU" sz="2400" b="1" dirty="0" smtClean="0">
                <a:solidFill>
                  <a:schemeClr val="accent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состоянию на 29 мая: 32 – 0 – 46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>#PRO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водителей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99696" y="1962215"/>
            <a:ext cx="8596668" cy="3561208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sz="3200" dirty="0" smtClean="0"/>
              <a:t>  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 мая 2022 года в Петрозаводске 16 – летний водитель автомобиля УАЗ ПАТРИОТ, не справился с управлением и совершил наезд на препятствие (опора дорожного знака 2.4 Уступи дорогу и опора контактной троллейбусной сети), с последующим съездом с проезжей части. В </a:t>
            </a:r>
            <a:r>
              <a:rPr lang="ru-RU" sz="3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результате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ДТП травмированы пассажиры: два 14-летних и один 15-летний подростки. Водитель права на управление транспортными средствами не имеет. </a:t>
            </a:r>
          </a:p>
        </p:txBody>
      </p:sp>
    </p:spTree>
    <p:extLst>
      <p:ext uri="{BB962C8B-B14F-4D97-AF65-F5344CB8AC3E}">
        <p14:creationId xmlns:p14="http://schemas.microsoft.com/office/powerpoint/2010/main" val="221248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400" b="1" i="1" dirty="0" smtClean="0">
                <a:solidFill>
                  <a:schemeClr val="accent2">
                    <a:lumMod val="50000"/>
                  </a:schemeClr>
                </a:solidFill>
              </a:rPr>
              <a:t>Профилактика ДДТТ </a:t>
            </a:r>
            <a:endParaRPr lang="ru-RU" sz="44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«</a:t>
            </a: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План мероприятий по пропаганде соблюдения правил дорожного движения  в Республике Карелия в рамках реализации национального проекта «Безопасные и качественные дороги» на период до 2024 года»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</a:t>
            </a: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6744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  <a:t>Мероприятия по созданию и развитию отрядов юных инспекторов движения </a:t>
            </a:r>
            <a:br>
              <a:rPr lang="ru-RU" sz="28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accent2"/>
                </a:solidFill>
              </a:rPr>
              <a:t>(</a:t>
            </a:r>
            <a:r>
              <a:rPr lang="ru-RU" sz="2000" dirty="0" err="1" smtClean="0">
                <a:solidFill>
                  <a:schemeClr val="accent2"/>
                </a:solidFill>
              </a:rPr>
              <a:t>юидроссии.рф</a:t>
            </a:r>
            <a:r>
              <a:rPr lang="ru-RU" sz="2000" dirty="0" smtClean="0">
                <a:solidFill>
                  <a:schemeClr val="accent2"/>
                </a:solidFill>
              </a:rPr>
              <a:t>)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89" y="2165231"/>
            <a:ext cx="8276900" cy="4088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243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3245" y="543435"/>
            <a:ext cx="8431029" cy="5822859"/>
          </a:xfrm>
        </p:spPr>
      </p:pic>
    </p:spTree>
    <p:extLst>
      <p:ext uri="{BB962C8B-B14F-4D97-AF65-F5344CB8AC3E}">
        <p14:creationId xmlns:p14="http://schemas.microsoft.com/office/powerpoint/2010/main" val="1687116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80288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</a:rPr>
              <a:t>https://dddgazeta.ru/</a:t>
            </a:r>
            <a:endParaRPr lang="ru-RU" dirty="0">
              <a:solidFill>
                <a:schemeClr val="accent2"/>
              </a:solidFill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38" y="1517904"/>
            <a:ext cx="8596668" cy="4802660"/>
          </a:xfrm>
        </p:spPr>
      </p:pic>
    </p:spTree>
    <p:extLst>
      <p:ext uri="{BB962C8B-B14F-4D97-AF65-F5344CB8AC3E}">
        <p14:creationId xmlns:p14="http://schemas.microsoft.com/office/powerpoint/2010/main" val="1385436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3" y="609599"/>
            <a:ext cx="8941119" cy="194381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Систематическая актуализация раздела 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«Дорожная безопасность» 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официальных сайтах образовательных организаций </a:t>
            </a:r>
            <a:b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 размещением материалов по профилактике ДДТТ</a:t>
            </a:r>
            <a:endParaRPr lang="ru-RU" sz="2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1488" y="2820838"/>
            <a:ext cx="8592514" cy="3220524"/>
          </a:xfrm>
        </p:spPr>
        <p:txBody>
          <a:bodyPr/>
          <a:lstStyle/>
          <a:p>
            <a:r>
              <a:rPr lang="ru-RU" sz="2400" dirty="0" smtClean="0"/>
              <a:t>Паспорт дорожной безопасности</a:t>
            </a:r>
          </a:p>
          <a:p>
            <a:r>
              <a:rPr lang="ru-RU" sz="2400" dirty="0" smtClean="0"/>
              <a:t>Безопасный маршрут</a:t>
            </a:r>
          </a:p>
          <a:p>
            <a:r>
              <a:rPr lang="ru-RU" sz="2400" dirty="0" smtClean="0"/>
              <a:t>Памятки по правилам безопасного поведения на дороге ( в соответствии с сезоном)</a:t>
            </a:r>
          </a:p>
          <a:p>
            <a:r>
              <a:rPr lang="ru-RU" sz="2400" dirty="0" smtClean="0"/>
              <a:t>Информация о мероприятиях по профилактике ДДТТ</a:t>
            </a:r>
          </a:p>
          <a:p>
            <a:r>
              <a:rPr lang="ru-RU" sz="2400" dirty="0" smtClean="0"/>
              <a:t>Информация об отряде ЮИД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just"/>
            <a:r>
              <a:rPr lang="ru-RU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Проведение обучающих мероприятий для руководителей образовательных организаций по вопросам обучения детей безопасному поведению на дорогах, организации организованных перевозок групп детей, в соответствии с предъявляемыми требованиями</a:t>
            </a:r>
            <a:endParaRPr lang="ru-RU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07367" y="2467156"/>
            <a:ext cx="8876580" cy="36662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Организация перевозок детей автобусами должна осуществляться в строгом соответствии  с требованиями Постановления Правительства РФ N 1527 от 23.09.2020 г. «Об утверждении Правил организованной перевозки группы детей автобусами»</a:t>
            </a:r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780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002060"/>
                </a:solidFill>
              </a:rPr>
              <a:t>Основные причины дорожно-транспортных происшествий</a:t>
            </a:r>
            <a:endParaRPr lang="ru-RU" b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Неправильный выбор скорости движения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Нарушение правил обгона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Управление транспортом в состоянии опьянения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Нарушение правил расположения транспортных средств на проезжей части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Нарушение ПДД пешеходами</a:t>
            </a:r>
          </a:p>
          <a:p>
            <a:r>
              <a:rPr lang="ru-RU" sz="2800" b="1" dirty="0" smtClean="0">
                <a:solidFill>
                  <a:schemeClr val="tx1"/>
                </a:solidFill>
              </a:rPr>
              <a:t>Нарушение ПДД велосипедистами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7EE83FB-8E4F-49C5-B2F1-A63A5197F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98135" y="530579"/>
            <a:ext cx="8195732" cy="1580136"/>
          </a:xfrm>
        </p:spPr>
        <p:txBody>
          <a:bodyPr>
            <a:normAutofit fontScale="90000"/>
          </a:bodyPr>
          <a:lstStyle/>
          <a:p>
            <a:r>
              <a:rPr lang="ru-RU" dirty="0"/>
              <a:t> </a:t>
            </a:r>
            <a:r>
              <a:rPr lang="ru-RU" sz="27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 дорожно-транспортных происшествий         </a:t>
            </a: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 участник </a:t>
            </a: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дорожного движения </a:t>
            </a:r>
            <a:r>
              <a:rPr lang="ru-RU" sz="2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погиб</a:t>
            </a: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 человек </a:t>
            </a:r>
            <a:r>
              <a:rPr lang="ru-RU" sz="27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травмированы</a:t>
            </a: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4 месяца текущего года о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транспортными средствами 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отстранен </a:t>
            </a: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681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водитель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признаками опьянения. 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соответствии с административным законодательством нетрезвым водителям грозит штраф в размере 30000 рублей и лишение права управления сроком от 1,5 до 2 лет.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59</a:t>
            </a:r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водителей управляли транспортными средствами в состоянии опьянения повторно. За данное нарушение водители несут уголовную ответственность.</a:t>
            </a:r>
            <a:br>
              <a:rPr lang="ru-RU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>
                <a:solidFill>
                  <a:schemeClr val="tx1"/>
                </a:solidFill>
              </a:rPr>
              <a:t>                   </a:t>
            </a:r>
            <a:br>
              <a:rPr lang="ru-RU" sz="2800" dirty="0">
                <a:solidFill>
                  <a:schemeClr val="tx1"/>
                </a:solidFill>
              </a:rPr>
            </a:b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2052" name="Picture 4">
            <a:extLst>
              <a:ext uri="{FF2B5EF4-FFF2-40B4-BE49-F238E27FC236}">
                <a16:creationId xmlns="" xmlns:a16="http://schemas.microsoft.com/office/drawing/2014/main" id="{7348EB81-C348-40CB-89A2-68128D84223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78" y="428050"/>
            <a:ext cx="1677056" cy="1682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29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0A8DF52-8814-477B-B919-7D38E47DF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Picture 8">
            <a:extLst>
              <a:ext uri="{FF2B5EF4-FFF2-40B4-BE49-F238E27FC236}">
                <a16:creationId xmlns="" xmlns:a16="http://schemas.microsoft.com/office/drawing/2014/main" id="{AD736F8F-56B8-4210-9B7F-6DCE854AB90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621" y="444173"/>
            <a:ext cx="1919111" cy="18689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AC1D030F-F4D6-4F21-9E9E-CC392FA020F4}"/>
              </a:ext>
            </a:extLst>
          </p:cNvPr>
          <p:cNvSpPr txBox="1"/>
          <p:nvPr/>
        </p:nvSpPr>
        <p:spPr>
          <a:xfrm>
            <a:off x="2099735" y="889969"/>
            <a:ext cx="7144474" cy="489364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дорожно-транспортных происшествий         </a:t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участника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дорожного движения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погибли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 </a:t>
            </a:r>
            <a:r>
              <a:rPr lang="ru-RU" sz="24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человек получили травмы</a:t>
            </a:r>
          </a:p>
          <a:p>
            <a:endParaRPr lang="ru-RU" sz="2400" b="1" i="1" dirty="0"/>
          </a:p>
          <a:p>
            <a:endParaRPr lang="ru-RU" sz="2400" b="1" i="1" dirty="0"/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 месяца 2022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 за нарушение правил обгона, связанного с выездом на полосу встречного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движения, к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административной ответственности привлечено 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889 водителей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 данное нарушение предусмотрено наказание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виде штрафа в размере 5000 рублей или лишение права управления сроком от 4 до 6 месяцев.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10873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F1AC684-3085-48D1-8D04-293AB18B9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507295" y="-2866038"/>
            <a:ext cx="2196428" cy="14482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95420A6-179F-44BA-93AB-B072D945D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3644" y="2160589"/>
            <a:ext cx="7490358" cy="388077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 4 месяца 2022 года 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дорогах Карелии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зафиксировано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119913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нарушений</a:t>
            </a:r>
            <a:r>
              <a:rPr lang="ru-RU" sz="28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Правил дорожного движения, связанных с превышением скоростного 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режима (из них 98764 нарушения зафиксированы камерами </a:t>
            </a:r>
            <a:r>
              <a:rPr lang="ru-RU" sz="2800" b="0" i="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фотовидеофиксации</a:t>
            </a:r>
            <a:r>
              <a:rPr lang="ru-RU" sz="28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ru-RU" sz="2400" b="0" i="0" dirty="0">
              <a:solidFill>
                <a:srgbClr val="0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="" xmlns:a16="http://schemas.microsoft.com/office/drawing/2014/main" id="{2139F591-FD1E-4915-B1F1-3D8CEE00E1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151" y="287532"/>
            <a:ext cx="2196428" cy="1904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402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Состояние детского дорожно-транспортного травматизма</a:t>
            </a:r>
            <a:endParaRPr lang="ru-RU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 итогам 4 месяцев 2022 года увеличилось количество ДТП, в которых пострадали дети. В 24 ДТП  пострадали 36 детей.  Количество дорожно-транспортных происшествий с участием детей увеличилось на 41% 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(с 17 до 24), число травмированных детей на 111% </a:t>
            </a:r>
          </a:p>
          <a:p>
            <a:pPr>
              <a:buNone/>
            </a:pP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(с 17 до 36 детей), погибших детей нет (4 мес.2021г.: 2).</a:t>
            </a:r>
          </a:p>
          <a:p>
            <a:r>
              <a:rPr lang="ru-RU" sz="2400" b="1" i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состоянию на 29 мая 2022 года: 32 – 0 – 46 </a:t>
            </a:r>
            <a:endParaRPr lang="ru-RU" sz="2400" b="1" i="1" dirty="0">
              <a:solidFill>
                <a:schemeClr val="accent2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>#PRO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пешеходов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229633"/>
            <a:ext cx="8596668" cy="356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  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4 месяца 2022 года произошло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11 наездов на пешеходов, в которых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11 пеших участников дорожного движения получили травмы.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  по состоянию на 29.05.2022:  13 – 0 – 13</a:t>
            </a:r>
            <a:endParaRPr lang="ru-RU" sz="3200" b="1" i="1" dirty="0">
              <a:solidFill>
                <a:schemeClr val="accent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>#PRO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пассажиров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4 месяца 2022 года произошло </a:t>
            </a:r>
          </a:p>
          <a:p>
            <a:pPr>
              <a:buNone/>
            </a:pPr>
            <a:r>
              <a:rPr lang="ru-RU" sz="2800" b="1" i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 ДТП с участием детей-пассажиров, </a:t>
            </a: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 которых </a:t>
            </a:r>
          </a:p>
          <a:p>
            <a:pPr>
              <a:buNone/>
            </a:pP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25 юных пассажиров получили </a:t>
            </a:r>
            <a:r>
              <a:rPr lang="ru-RU" sz="28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травмы.</a:t>
            </a:r>
          </a:p>
          <a:p>
            <a:pPr>
              <a:buNone/>
            </a:pPr>
            <a:r>
              <a:rPr lang="ru-RU" sz="2800" b="1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(1 апреля опрокидывание автобуса, травмированы 11 детей)   </a:t>
            </a:r>
          </a:p>
          <a:p>
            <a:pPr>
              <a:buNone/>
            </a:pPr>
            <a:r>
              <a:rPr lang="ru-RU" sz="2800" b="1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    По </a:t>
            </a:r>
            <a:r>
              <a:rPr lang="ru-RU" sz="2800" b="1" i="1" dirty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состоянию на </a:t>
            </a:r>
            <a:r>
              <a:rPr lang="ru-RU" sz="2800" b="1" i="1" dirty="0" smtClean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rPr>
              <a:t>29.05.2022:  16 – 0 – 31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644448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>
                <a:solidFill>
                  <a:schemeClr val="accent4">
                    <a:lumMod val="75000"/>
                  </a:schemeClr>
                </a:solidFill>
              </a:rPr>
              <a:t>#PRO</a:t>
            </a:r>
            <a:r>
              <a:rPr lang="ru-RU" sz="5400" dirty="0" smtClean="0">
                <a:solidFill>
                  <a:schemeClr val="accent4">
                    <a:lumMod val="75000"/>
                  </a:schemeClr>
                </a:solidFill>
              </a:rPr>
              <a:t>велосипедистов</a:t>
            </a:r>
            <a:endParaRPr lang="ru-RU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77334" y="2229633"/>
            <a:ext cx="8596668" cy="356120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4 месяца 2022 года в результате автонаезда травмирован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1 ребёнок-велосипедист </a:t>
            </a:r>
          </a:p>
          <a:p>
            <a:pPr>
              <a:buNone/>
            </a:pPr>
            <a:endParaRPr lang="ru-RU" sz="3200" b="1" i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3200" b="1" i="1" dirty="0" smtClean="0">
                <a:solidFill>
                  <a:schemeClr val="accent4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состоянию на 29.05.2022:  3 – 0 – 3 </a:t>
            </a:r>
          </a:p>
          <a:p>
            <a:pPr>
              <a:buNone/>
            </a:pPr>
            <a:r>
              <a:rPr lang="ru-RU" sz="32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(Сортавала – 2, Кондопога – 1)</a:t>
            </a:r>
            <a:endParaRPr lang="ru-RU" sz="32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486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736</TotalTime>
  <Words>522</Words>
  <Application>Microsoft Office PowerPoint</Application>
  <PresentationFormat>Произвольный</PresentationFormat>
  <Paragraphs>60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Аспект</vt:lpstr>
      <vt:lpstr>Аварийность на дорогах Карелии              за 4 месяца 2022 года</vt:lpstr>
      <vt:lpstr>Основные причины дорожно-транспортных происшествий</vt:lpstr>
      <vt:lpstr> 11 дорожно-транспортных происшествий           1  участник дорожного движения погиб  16 человек травмированы   За 4 месяца текущего года от управления транспортными средствами отстранен 681 водитель с признаками опьянения.  В соответствии с административным законодательством нетрезвым водителям грозит штраф в размере 30000 рублей и лишение права управления сроком от 1,5 до 2 лет. 59 водителей управляли транспортными средствами в состоянии опьянения повторно. За данное нарушение водители несут уголовную ответственность.                     </vt:lpstr>
      <vt:lpstr>   </vt:lpstr>
      <vt:lpstr>Презентация PowerPoint</vt:lpstr>
      <vt:lpstr>Состояние детского дорожно-транспортного травматизма</vt:lpstr>
      <vt:lpstr>#PROпешеходов</vt:lpstr>
      <vt:lpstr>#PROпассажиров</vt:lpstr>
      <vt:lpstr>#PROвелосипедистов</vt:lpstr>
      <vt:lpstr>#PROводителей</vt:lpstr>
      <vt:lpstr>Профилактика ДДТТ </vt:lpstr>
      <vt:lpstr>Мероприятия по созданию и развитию отрядов юных инспекторов движения  (юидроссии.рф) </vt:lpstr>
      <vt:lpstr>Презентация PowerPoint</vt:lpstr>
      <vt:lpstr>https://dddgazeta.ru/</vt:lpstr>
      <vt:lpstr>Систематическая актуализация раздела  «Дорожная безопасность»  на официальных сайтах образовательных организаций  с размещением материалов по профилактике ДДТТ</vt:lpstr>
      <vt:lpstr>Проведение обучающих мероприятий для руководителей образовательных организаций по вопросам обучения детей безопасному поведению на дорогах, организации организованных перевозок групп детей, в соответствии с предъявляемыми требованиями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VKS</cp:lastModifiedBy>
  <cp:revision>52</cp:revision>
  <dcterms:created xsi:type="dcterms:W3CDTF">2022-02-06T19:06:36Z</dcterms:created>
  <dcterms:modified xsi:type="dcterms:W3CDTF">2022-05-30T12:40:49Z</dcterms:modified>
</cp:coreProperties>
</file>