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2"/>
    <p:sldId id="273" r:id="rId3"/>
    <p:sldId id="269" r:id="rId4"/>
    <p:sldId id="268" r:id="rId5"/>
    <p:sldId id="271" r:id="rId6"/>
    <p:sldId id="270" r:id="rId7"/>
    <p:sldId id="272" r:id="rId8"/>
    <p:sldId id="263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A97"/>
    <a:srgbClr val="864796"/>
    <a:srgbClr val="E14867"/>
    <a:srgbClr val="EA6954"/>
    <a:srgbClr val="BECEB1"/>
    <a:srgbClr val="EB7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1EC4-65A8-451B-8AAE-66AF38AFD9C8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36B9-FC0A-4EFE-A67B-2497EF23F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36B9-FC0A-4EFE-A67B-2497EF23FA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9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5714" y="452371"/>
            <a:ext cx="93619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021" y="1144743"/>
            <a:ext cx="9437357" cy="279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900" y="776135"/>
            <a:ext cx="8469940" cy="98488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  <a:cs typeface="Times New Roman" panose="02020603050405020304" pitchFamily="18" charset="0"/>
              </a:rPr>
              <a:t>Советники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  <a:cs typeface="Times New Roman" panose="02020603050405020304" pitchFamily="18" charset="0"/>
              </a:rPr>
              <a:t>директора по воспитанию и взаимодействию с детскими общественными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  <a:cs typeface="Times New Roman" panose="02020603050405020304" pitchFamily="18" charset="0"/>
              </a:rPr>
              <a:t>объединениями</a:t>
            </a:r>
            <a:r>
              <a:rPr lang="ru-RU" sz="4400" dirty="0">
                <a:solidFill>
                  <a:srgbClr val="864796"/>
                </a:solidFill>
                <a:latin typeface="Sitka Text" pitchFamily="2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864796"/>
                </a:solidFill>
                <a:latin typeface="Sitka Text" pitchFamily="2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884A97"/>
              </a:solidFill>
              <a:latin typeface="Sitka Tex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3"/>
          </p:nvPr>
        </p:nvSpPr>
        <p:spPr>
          <a:xfrm>
            <a:off x="4927600" y="2871668"/>
            <a:ext cx="5231910" cy="129266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884A97"/>
                </a:solidFill>
              </a:rPr>
              <a:t> </a:t>
            </a:r>
            <a:r>
              <a:rPr lang="ru-RU" sz="2800" dirty="0" smtClean="0">
                <a:solidFill>
                  <a:srgbClr val="884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Советник – это лицо </a:t>
            </a:r>
            <a:r>
              <a:rPr lang="ru-RU" sz="2800" dirty="0">
                <a:solidFill>
                  <a:srgbClr val="884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школы в проекте «Патриотическое воспитание граждан РФ»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8455" y="5686425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Федеральный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проект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Патриотическое воспитание граждан Российской Федерации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«Навигаторы детства»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Новая философия воспитания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itchFamily="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95425"/>
            <a:ext cx="3743325" cy="4991100"/>
          </a:xfrm>
        </p:spPr>
      </p:pic>
    </p:spTree>
    <p:extLst>
      <p:ext uri="{BB962C8B-B14F-4D97-AF65-F5344CB8AC3E}">
        <p14:creationId xmlns:p14="http://schemas.microsoft.com/office/powerpoint/2010/main" val="1832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14" y="452371"/>
            <a:ext cx="9361970" cy="553998"/>
          </a:xfrm>
        </p:spPr>
        <p:txBody>
          <a:bodyPr/>
          <a:lstStyle/>
          <a:p>
            <a:pPr algn="ctr"/>
            <a:r>
              <a:rPr lang="ru-RU" sz="3600" dirty="0" smtClean="0"/>
              <a:t>Как я стала советником?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021" y="1144743"/>
            <a:ext cx="9437357" cy="1384995"/>
          </a:xfrm>
        </p:spPr>
        <p:txBody>
          <a:bodyPr/>
          <a:lstStyle/>
          <a:p>
            <a:r>
              <a:rPr lang="ru-RU" dirty="0"/>
              <a:t>Перед тем как я стала советником я прошла  </a:t>
            </a:r>
            <a:r>
              <a:rPr lang="ru-RU" dirty="0" smtClean="0"/>
              <a:t>обучение</a:t>
            </a:r>
            <a:r>
              <a:rPr lang="ru-RU" dirty="0"/>
              <a:t>:</a:t>
            </a:r>
          </a:p>
          <a:p>
            <a:r>
              <a:rPr lang="ru-RU" dirty="0"/>
              <a:t>«Деятельность советника директора по воспитанию и взаимодействию с детскими общественными объединениями» (в объёме 140 академических часов)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стала победителем в  конкурсе «Навигатор детства 3.0»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668113"/>
            <a:ext cx="5867400" cy="416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257425"/>
            <a:ext cx="345418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809625"/>
            <a:ext cx="9361970" cy="923330"/>
          </a:xfrm>
        </p:spPr>
        <p:txBody>
          <a:bodyPr/>
          <a:lstStyle/>
          <a:p>
            <a:pPr algn="ctr"/>
            <a:r>
              <a:rPr lang="ru-RU" dirty="0"/>
              <a:t>Информация о федеральном проекте </a:t>
            </a:r>
            <a:br>
              <a:rPr lang="ru-RU" dirty="0"/>
            </a:br>
            <a:r>
              <a:rPr lang="ru-RU" dirty="0"/>
              <a:t>«Патриотическое воспитание граждан Российской Федерации»</a:t>
            </a:r>
            <a:br>
              <a:rPr lang="ru-RU" dirty="0"/>
            </a:br>
            <a:r>
              <a:rPr lang="ru-RU" dirty="0"/>
              <a:t>национального проекта «Образование»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9900" y="2215787"/>
            <a:ext cx="5040629" cy="4154984"/>
          </a:xfrm>
        </p:spPr>
        <p:txBody>
          <a:bodyPr/>
          <a:lstStyle/>
          <a:p>
            <a:pPr algn="l"/>
            <a:r>
              <a:rPr lang="ru-RU" b="1" dirty="0"/>
              <a:t>Федеральный проект «</a:t>
            </a:r>
            <a:r>
              <a:rPr lang="ru-RU" b="1" dirty="0" smtClean="0"/>
              <a:t>Патриотическое воспитание </a:t>
            </a:r>
            <a:r>
              <a:rPr lang="ru-RU" b="1" dirty="0"/>
              <a:t>граждан Российской </a:t>
            </a:r>
            <a:r>
              <a:rPr lang="ru-RU" b="1" dirty="0" smtClean="0"/>
              <a:t>Федерации</a:t>
            </a:r>
            <a:r>
              <a:rPr lang="ru-RU" b="1" dirty="0"/>
              <a:t>» национального </a:t>
            </a:r>
            <a:r>
              <a:rPr lang="ru-RU" b="1" dirty="0" smtClean="0"/>
              <a:t>проекта «Образование</a:t>
            </a:r>
            <a:r>
              <a:rPr lang="ru-RU" b="1" dirty="0"/>
              <a:t>» </a:t>
            </a:r>
            <a:r>
              <a:rPr lang="ru-RU" b="1" dirty="0" smtClean="0"/>
              <a:t>реализуется </a:t>
            </a:r>
            <a:r>
              <a:rPr lang="ru-RU" b="1" dirty="0"/>
              <a:t>в период </a:t>
            </a:r>
            <a:r>
              <a:rPr lang="ru-RU" b="1" dirty="0" smtClean="0"/>
              <a:t> </a:t>
            </a:r>
            <a:endParaRPr lang="ru-RU" b="1" dirty="0"/>
          </a:p>
          <a:p>
            <a:pPr algn="l"/>
            <a:r>
              <a:rPr lang="ru-RU" b="1" dirty="0"/>
              <a:t>с 2021 по 2024 годы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Направлен </a:t>
            </a:r>
            <a:r>
              <a:rPr lang="ru-RU" dirty="0"/>
              <a:t>на укрепление воспитательной 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составляющей системы образования, </a:t>
            </a:r>
            <a:r>
              <a:rPr lang="ru-RU" dirty="0" smtClean="0"/>
              <a:t>способствует </a:t>
            </a:r>
            <a:r>
              <a:rPr lang="ru-RU" dirty="0"/>
              <a:t>всестороннему </a:t>
            </a:r>
            <a:r>
              <a:rPr lang="ru-RU" dirty="0" smtClean="0"/>
              <a:t>духовному</a:t>
            </a:r>
            <a:r>
              <a:rPr lang="ru-RU" dirty="0"/>
              <a:t>, нравственному и интеллектуальному развитию детей и расширит 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их участие в принятии решений, которые затрагивают их права и </a:t>
            </a:r>
            <a:r>
              <a:rPr lang="ru-RU" dirty="0" smtClean="0"/>
              <a:t>интересы.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803900" y="2181225"/>
            <a:ext cx="4354830" cy="4847481"/>
          </a:xfrm>
        </p:spPr>
        <p:txBody>
          <a:bodyPr/>
          <a:lstStyle/>
          <a:p>
            <a:r>
              <a:rPr lang="ru-RU" b="1" dirty="0" smtClean="0"/>
              <a:t>Ключевые  задачи проекта являются: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разработка и внедрение рабочих программ воспитания обучающихся </a:t>
            </a:r>
          </a:p>
          <a:p>
            <a:pPr>
              <a:lnSpc>
                <a:spcPct val="150000"/>
              </a:lnSpc>
            </a:pPr>
            <a:r>
              <a:rPr lang="ru-RU" dirty="0"/>
              <a:t>в общеобразовательных организациях и профессиональных образовательных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Организациях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развитие системы </a:t>
            </a:r>
            <a:r>
              <a:rPr lang="ru-RU" dirty="0" err="1" smtClean="0"/>
              <a:t>межпоколенческого</a:t>
            </a:r>
            <a:r>
              <a:rPr lang="ru-RU" dirty="0" smtClean="0"/>
              <a:t> взаимодействия </a:t>
            </a:r>
            <a:r>
              <a:rPr lang="ru-RU" dirty="0"/>
              <a:t>и обеспечения </a:t>
            </a:r>
          </a:p>
          <a:p>
            <a:pPr>
              <a:lnSpc>
                <a:spcPct val="150000"/>
              </a:lnSpc>
            </a:pPr>
            <a:r>
              <a:rPr lang="ru-RU" dirty="0"/>
              <a:t>преемственности поколений, поддержка общественных инициатив и 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проектов, направленных на патриотическое воспитание детей и молодежи;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57" y="361355"/>
            <a:ext cx="1852568" cy="6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1190625"/>
            <a:ext cx="9361970" cy="1477328"/>
          </a:xfrm>
        </p:spPr>
        <p:txBody>
          <a:bodyPr/>
          <a:lstStyle/>
          <a:p>
            <a:pPr algn="ctr"/>
            <a:r>
              <a:rPr lang="ru-RU" dirty="0"/>
              <a:t>С чего начать свой интересный путь в качестве советника директора по воспитанию и взаимодействию с детскими общественными </a:t>
            </a:r>
            <a:r>
              <a:rPr lang="ru-RU" dirty="0" smtClean="0"/>
              <a:t>объединениями?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Советник – тот, кто влияет на систему воспитания в школе, чья деятельность в итоге должна отразиться на качестве событийной жизни </a:t>
            </a:r>
            <a:r>
              <a:rPr lang="ru-RU" sz="18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3701" y="3219681"/>
            <a:ext cx="4267200" cy="37134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Составить план работы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Подписать план у директора школы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prstClr val="black"/>
                </a:solidFill>
              </a:rPr>
              <a:t>Переделать типовую должностную инструкцию в соответствии с Вашими задачами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prstClr val="black"/>
                </a:solidFill>
              </a:rPr>
              <a:t>Изучить чек –лист советника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428625"/>
            <a:ext cx="1853345" cy="68281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5422900" y="3781425"/>
            <a:ext cx="4651375" cy="21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16" y="885825"/>
            <a:ext cx="9361970" cy="307777"/>
          </a:xfrm>
        </p:spPr>
        <p:txBody>
          <a:bodyPr/>
          <a:lstStyle/>
          <a:p>
            <a:pPr algn="ctr"/>
            <a:r>
              <a:rPr lang="ru-RU" dirty="0" smtClean="0"/>
              <a:t>Ключевые направления работы Советника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85980"/>
          </a:xfrm>
        </p:spPr>
        <p:txBody>
          <a:bodyPr/>
          <a:lstStyle/>
          <a:p>
            <a:r>
              <a:rPr lang="ru-RU" b="1" dirty="0"/>
              <a:t>Опираясь на анализ ресурсной базы образовательной организации и запросы участников воспитательного процесса, определить приоритетные направления работы по развитию воспитательной среды</a:t>
            </a:r>
            <a:r>
              <a:rPr lang="ru-RU" dirty="0"/>
              <a:t>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спорт (например, развитие школьных тренажерных залов)</a:t>
            </a:r>
            <a:endParaRPr lang="ru-RU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театральная студия</a:t>
            </a:r>
            <a:endParaRPr lang="ru-RU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школьное </a:t>
            </a:r>
            <a:r>
              <a:rPr lang="ru-RU" dirty="0"/>
              <a:t>самоуправление и </a:t>
            </a:r>
            <a:r>
              <a:rPr lang="ru-RU" dirty="0" err="1" smtClean="0"/>
              <a:t>медиацентр</a:t>
            </a:r>
            <a:endParaRPr lang="ru-RU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краеведение </a:t>
            </a:r>
            <a:r>
              <a:rPr lang="ru-RU" dirty="0"/>
              <a:t>и музейная </a:t>
            </a:r>
            <a:r>
              <a:rPr lang="ru-RU" dirty="0" smtClean="0"/>
              <a:t>педагогика</a:t>
            </a:r>
            <a:endParaRPr lang="ru-RU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наука</a:t>
            </a:r>
            <a:r>
              <a:rPr lang="ru-RU" dirty="0"/>
              <a:t>: естественно-биологический и технический </a:t>
            </a:r>
            <a:r>
              <a:rPr lang="ru-RU" dirty="0" smtClean="0"/>
              <a:t>профиль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ш</a:t>
            </a:r>
            <a:r>
              <a:rPr lang="ru-RU" dirty="0" smtClean="0"/>
              <a:t>кольные музеи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293483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Задействовать </a:t>
            </a:r>
            <a:r>
              <a:rPr lang="ru-RU" dirty="0" smtClean="0"/>
              <a:t>в проектах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детей, </a:t>
            </a:r>
            <a:r>
              <a:rPr lang="ru-RU" dirty="0"/>
              <a:t>находящимися в трудной жизненной ситуации и социально опасном положении,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детьми</a:t>
            </a:r>
            <a:r>
              <a:rPr lang="ru-RU" dirty="0"/>
              <a:t>, состоящими на профилактическом учете.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395" y="2028825"/>
            <a:ext cx="952500" cy="952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7980" y="2015399"/>
            <a:ext cx="1406027" cy="93735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37654" y="2028825"/>
            <a:ext cx="1128646" cy="92710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500" y="455103"/>
            <a:ext cx="185334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038225"/>
            <a:ext cx="9361970" cy="307777"/>
          </a:xfrm>
        </p:spPr>
        <p:txBody>
          <a:bodyPr/>
          <a:lstStyle/>
          <a:p>
            <a:pPr algn="ctr"/>
            <a:r>
              <a:rPr lang="ru-RU" dirty="0" smtClean="0"/>
              <a:t>Функционал Советника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11202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Мониторинг воспитательной среды в ОО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Участие в разработке рабочей программы воспитания ОО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Реализация календарного плана воспитательной работы ООО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Вовлечение </a:t>
            </a:r>
            <a:r>
              <a:rPr lang="ru-RU" dirty="0"/>
              <a:t>обучающихся в активную деятельность. Поддержка и развитие ученического </a:t>
            </a:r>
            <a:r>
              <a:rPr lang="ru-RU" dirty="0" smtClean="0"/>
              <a:t>самоуправления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Организация отдыха и занятости обучающихся в каникулярный период 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4319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Организация взаимодействия с педагогами школы по реализации рабочей программы воспитания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Организация работы с родительским сообществом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 Организация взаимодействия с детскими общественными объединениями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Организация </a:t>
            </a:r>
            <a:r>
              <a:rPr lang="ru-RU" dirty="0"/>
              <a:t>взаимодействия участников образовательных отношений с социальными партнерам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428625"/>
            <a:ext cx="185334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1183177"/>
            <a:ext cx="9361970" cy="615553"/>
          </a:xfrm>
        </p:spPr>
        <p:txBody>
          <a:bodyPr/>
          <a:lstStyle/>
          <a:p>
            <a:pPr algn="ctr"/>
            <a:r>
              <a:rPr lang="ru-RU" dirty="0" smtClean="0"/>
              <a:t>Задачи Советника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2300" y="2333625"/>
            <a:ext cx="4651629" cy="42934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Сделать из традиционных мероприятий в школе- большие, масштабные проекты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Опираясь на актив школы, как на команду помощников, организаторов событий, выстраивает систему преемственности, когда активные дети «заражают» своим энтузиазмом тех, кто поскромнее, менее замотивирован. Принцип наставничества и принцип «равный </a:t>
            </a:r>
            <a:r>
              <a:rPr lang="ru-RU" dirty="0" smtClean="0"/>
              <a:t>– равному»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75300" y="2352947"/>
            <a:ext cx="4651629" cy="332398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Выявлять, анализировать </a:t>
            </a:r>
            <a:r>
              <a:rPr lang="ru-RU" dirty="0"/>
              <a:t>и </a:t>
            </a:r>
            <a:r>
              <a:rPr lang="ru-RU" dirty="0" smtClean="0"/>
              <a:t>распространять </a:t>
            </a:r>
            <a:r>
              <a:rPr lang="ru-RU" dirty="0"/>
              <a:t>лучшие инициативы, модели и практики из опыта реализации воспитательной работы в своей школе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Гармонично </a:t>
            </a:r>
            <a:r>
              <a:rPr lang="ru-RU" dirty="0" smtClean="0"/>
              <a:t>интегрировать </a:t>
            </a:r>
            <a:r>
              <a:rPr lang="ru-RU" dirty="0"/>
              <a:t>яркие федеральные проекты в воспитательные программы школы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581025"/>
            <a:ext cx="185334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100" y="1040232"/>
            <a:ext cx="9089390" cy="800219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эффективной реализации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Проекта «Навигаторы детства»: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927100" y="2028825"/>
            <a:ext cx="8839200" cy="245003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вовлеченности в общественно-полезную деятельность;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трудных/нестандартных подростков;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подростковой преступности;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детей-участников Всероссийских конкурсов и проектов;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воспитательную работу образовательных организаций.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300" y="3324225"/>
            <a:ext cx="6903932" cy="45897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5655822"/>
            <a:ext cx="337747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496</Words>
  <Application>Microsoft Office PowerPoint</Application>
  <PresentationFormat>Произвольный</PresentationFormat>
  <Paragraphs>68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Sitka Text</vt:lpstr>
      <vt:lpstr>Times New Roman</vt:lpstr>
      <vt:lpstr>Wingdings</vt:lpstr>
      <vt:lpstr>Office Theme</vt:lpstr>
      <vt:lpstr>Советники директора по воспитанию и взаимодействию с детскими общественными объединениями </vt:lpstr>
      <vt:lpstr>Как я стала советником? </vt:lpstr>
      <vt:lpstr>Информация о федеральном проекте  «Патриотическое воспитание граждан Российской Федерации» национального проекта «Образование»</vt:lpstr>
      <vt:lpstr>С чего начать свой интересный путь в качестве советника директора по воспитанию и взаимодействию с детскими общественными объединениями?  Советник – тот, кто влияет на систему воспитания в школе, чья деятельность в итоге должна отразиться на качестве событийной жизни школы.</vt:lpstr>
      <vt:lpstr>Ключевые направления работы Советника</vt:lpstr>
      <vt:lpstr>Функционал Советника</vt:lpstr>
      <vt:lpstr>Задачи Советника </vt:lpstr>
      <vt:lpstr>Показатели эффективной реализации Проекта «Навигаторы детства»: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РДШ информация о проектах 2021</dc:title>
  <dc:creator>Пелипенкова Дарья Юрьевна</dc:creator>
  <cp:lastModifiedBy>School</cp:lastModifiedBy>
  <cp:revision>72</cp:revision>
  <dcterms:created xsi:type="dcterms:W3CDTF">2021-10-26T08:05:15Z</dcterms:created>
  <dcterms:modified xsi:type="dcterms:W3CDTF">2023-08-30T07:56:25Z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2021-10-26T00:00:00Z</vt:filetime>
  </property>
</Properties>
</file>