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2" r:id="rId2"/>
    <p:sldId id="268" r:id="rId3"/>
    <p:sldId id="272" r:id="rId4"/>
    <p:sldId id="270" r:id="rId5"/>
    <p:sldId id="271" r:id="rId6"/>
    <p:sldId id="259" r:id="rId7"/>
    <p:sldId id="273" r:id="rId8"/>
    <p:sldId id="313" r:id="rId9"/>
    <p:sldId id="278" r:id="rId10"/>
    <p:sldId id="279" r:id="rId11"/>
    <p:sldId id="281" r:id="rId12"/>
    <p:sldId id="283" r:id="rId13"/>
    <p:sldId id="284" r:id="rId14"/>
    <p:sldId id="289" r:id="rId15"/>
    <p:sldId id="291" r:id="rId16"/>
    <p:sldId id="293" r:id="rId17"/>
    <p:sldId id="295" r:id="rId18"/>
    <p:sldId id="297" r:id="rId19"/>
    <p:sldId id="299" r:id="rId20"/>
    <p:sldId id="301" r:id="rId21"/>
    <p:sldId id="303" r:id="rId22"/>
    <p:sldId id="305" r:id="rId23"/>
    <p:sldId id="307" r:id="rId24"/>
    <p:sldId id="309" r:id="rId25"/>
    <p:sldId id="31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95123"/>
    <a:srgbClr val="2C1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7E9EB7-745C-4E82-A342-7A4A44A4C62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73F7CA-8738-4487-A17F-6E6AEF163C1C}">
      <dgm:prSet custT="1"/>
      <dgm:spPr>
        <a:ln>
          <a:solidFill>
            <a:srgbClr val="FF0000"/>
          </a:solidFill>
        </a:ln>
      </dgm:spPr>
      <dgm:t>
        <a:bodyPr/>
        <a:lstStyle/>
        <a:p>
          <a:pPr rtl="0"/>
          <a:r>
            <a:rPr lang="ru-RU" sz="2000" dirty="0" smtClean="0"/>
            <a:t>Творческие</a:t>
          </a:r>
          <a:r>
            <a:rPr lang="ru-RU" sz="2500" dirty="0" smtClean="0"/>
            <a:t> </a:t>
          </a:r>
          <a:endParaRPr lang="ru-RU" sz="2500" dirty="0"/>
        </a:p>
      </dgm:t>
    </dgm:pt>
    <dgm:pt modelId="{4735DD17-81E2-41C2-A3B0-77FAF0987401}" type="parTrans" cxnId="{B7FA1CC2-1006-45DB-813C-616F265E20FF}">
      <dgm:prSet/>
      <dgm:spPr/>
      <dgm:t>
        <a:bodyPr/>
        <a:lstStyle/>
        <a:p>
          <a:endParaRPr lang="ru-RU"/>
        </a:p>
      </dgm:t>
    </dgm:pt>
    <dgm:pt modelId="{927AD738-14E7-4803-9503-2310743CF12E}" type="sibTrans" cxnId="{B7FA1CC2-1006-45DB-813C-616F265E20FF}">
      <dgm:prSet/>
      <dgm:spPr/>
      <dgm:t>
        <a:bodyPr/>
        <a:lstStyle/>
        <a:p>
          <a:endParaRPr lang="ru-RU"/>
        </a:p>
      </dgm:t>
    </dgm:pt>
    <dgm:pt modelId="{6340472E-CE8C-4E3D-A4D7-1D4CBDF3DBB6}" type="pres">
      <dgm:prSet presAssocID="{B87E9EB7-745C-4E82-A342-7A4A44A4C62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5F5B014-95CA-429A-8D93-D41F37679DBE}" type="pres">
      <dgm:prSet presAssocID="{1773F7CA-8738-4487-A17F-6E6AEF163C1C}" presName="horFlow" presStyleCnt="0"/>
      <dgm:spPr/>
    </dgm:pt>
    <dgm:pt modelId="{7B31B72A-6027-4DCB-9C91-8B9449B5F005}" type="pres">
      <dgm:prSet presAssocID="{1773F7CA-8738-4487-A17F-6E6AEF163C1C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B7FA1CC2-1006-45DB-813C-616F265E20FF}" srcId="{B87E9EB7-745C-4E82-A342-7A4A44A4C622}" destId="{1773F7CA-8738-4487-A17F-6E6AEF163C1C}" srcOrd="0" destOrd="0" parTransId="{4735DD17-81E2-41C2-A3B0-77FAF0987401}" sibTransId="{927AD738-14E7-4803-9503-2310743CF12E}"/>
    <dgm:cxn modelId="{CC4DF069-701B-450E-82F3-691784C7B885}" type="presOf" srcId="{B87E9EB7-745C-4E82-A342-7A4A44A4C622}" destId="{6340472E-CE8C-4E3D-A4D7-1D4CBDF3DBB6}" srcOrd="0" destOrd="0" presId="urn:microsoft.com/office/officeart/2005/8/layout/lProcess3"/>
    <dgm:cxn modelId="{3ADADB6E-2911-4252-812D-D7FAF0C3BC9B}" type="presOf" srcId="{1773F7CA-8738-4487-A17F-6E6AEF163C1C}" destId="{7B31B72A-6027-4DCB-9C91-8B9449B5F005}" srcOrd="0" destOrd="0" presId="urn:microsoft.com/office/officeart/2005/8/layout/lProcess3"/>
    <dgm:cxn modelId="{0E4EB4EA-51C1-411C-8652-4604D08D6FEC}" type="presParOf" srcId="{6340472E-CE8C-4E3D-A4D7-1D4CBDF3DBB6}" destId="{85F5B014-95CA-429A-8D93-D41F37679DBE}" srcOrd="0" destOrd="0" presId="urn:microsoft.com/office/officeart/2005/8/layout/lProcess3"/>
    <dgm:cxn modelId="{8C0E3DB7-3597-46A2-9CF1-7C686375B65B}" type="presParOf" srcId="{85F5B014-95CA-429A-8D93-D41F37679DBE}" destId="{7B31B72A-6027-4DCB-9C91-8B9449B5F00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1B72A-6027-4DCB-9C91-8B9449B5F005}">
      <dsp:nvSpPr>
        <dsp:cNvPr id="0" name=""/>
        <dsp:cNvSpPr/>
      </dsp:nvSpPr>
      <dsp:spPr>
        <a:xfrm>
          <a:off x="0" y="144015"/>
          <a:ext cx="2880320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Творческие</a:t>
          </a:r>
          <a:r>
            <a:rPr lang="ru-RU" sz="2500" kern="1200" dirty="0" smtClean="0"/>
            <a:t> </a:t>
          </a:r>
          <a:endParaRPr lang="ru-RU" sz="2500" kern="1200" dirty="0"/>
        </a:p>
      </dsp:txBody>
      <dsp:txXfrm>
        <a:off x="576064" y="144015"/>
        <a:ext cx="1728192" cy="1152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240" y="332656"/>
            <a:ext cx="7543800" cy="936104"/>
          </a:xfrm>
        </p:spPr>
        <p:txBody>
          <a:bodyPr/>
          <a:lstStyle/>
          <a:p>
            <a:r>
              <a:rPr lang="ru-RU" sz="3200" dirty="0" smtClean="0"/>
              <a:t>МДОУ «Заволжский детский сад 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             «Колосок»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352928" cy="4896544"/>
          </a:xfrm>
        </p:spPr>
        <p:txBody>
          <a:bodyPr>
            <a:normAutofit/>
          </a:bodyPr>
          <a:lstStyle/>
          <a:p>
            <a:r>
              <a:rPr lang="ru-RU" sz="4900" dirty="0" smtClean="0">
                <a:solidFill>
                  <a:prstClr val="white"/>
                </a:solidFill>
                <a:ea typeface="+mj-ea"/>
                <a:cs typeface="+mj-cs"/>
              </a:rPr>
              <a:t>        Профессиональное</a:t>
            </a:r>
          </a:p>
          <a:p>
            <a:r>
              <a:rPr lang="ru-RU" sz="4900" dirty="0" smtClean="0">
                <a:solidFill>
                  <a:prstClr val="white"/>
                </a:solidFill>
                <a:ea typeface="+mj-ea"/>
                <a:cs typeface="+mj-cs"/>
              </a:rPr>
              <a:t>   саморазвитие педагогов в</a:t>
            </a:r>
            <a:r>
              <a:rPr lang="ru-RU" sz="4900" dirty="0">
                <a:solidFill>
                  <a:prstClr val="white"/>
                </a:solidFill>
                <a:ea typeface="+mj-ea"/>
                <a:cs typeface="+mj-cs"/>
              </a:rPr>
              <a:t/>
            </a:r>
            <a:br>
              <a:rPr lang="ru-RU" sz="49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ru-RU" sz="4900" dirty="0">
                <a:solidFill>
                  <a:prstClr val="white"/>
                </a:solidFill>
                <a:ea typeface="+mj-ea"/>
                <a:cs typeface="+mj-cs"/>
              </a:rPr>
              <a:t>                  </a:t>
            </a:r>
            <a:r>
              <a:rPr lang="ru-RU" sz="4900" dirty="0" smtClean="0">
                <a:solidFill>
                  <a:prstClr val="white"/>
                </a:solidFill>
                <a:ea typeface="+mj-ea"/>
                <a:cs typeface="+mj-cs"/>
              </a:rPr>
              <a:t>ДОУ               </a:t>
            </a:r>
          </a:p>
          <a:p>
            <a:r>
              <a:rPr lang="ru-RU" sz="2400" dirty="0" smtClean="0">
                <a:solidFill>
                  <a:prstClr val="white"/>
                </a:solidFill>
                <a:ea typeface="+mj-ea"/>
                <a:cs typeface="+mj-cs"/>
              </a:rPr>
              <a:t>                                              Составил старший воспитатель: </a:t>
            </a:r>
          </a:p>
          <a:p>
            <a:r>
              <a:rPr lang="ru-RU" sz="2400" dirty="0" smtClean="0">
                <a:solidFill>
                  <a:prstClr val="white"/>
                </a:solidFill>
                <a:ea typeface="+mj-ea"/>
                <a:cs typeface="+mj-cs"/>
              </a:rPr>
              <a:t>                                                            Степанова О.В.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1190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971600" y="692696"/>
            <a:ext cx="6768752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92" y="0"/>
            <a:ext cx="9162491" cy="6858000"/>
          </a:xfrm>
          <a:prstGeom prst="rect">
            <a:avLst/>
          </a:prstGeom>
          <a:solidFill>
            <a:schemeClr val="tx2"/>
          </a:solidFill>
          <a:extLst/>
        </p:spPr>
      </p:pic>
      <p:sp>
        <p:nvSpPr>
          <p:cNvPr id="4" name="Горизонтальный свиток 3"/>
          <p:cNvSpPr/>
          <p:nvPr/>
        </p:nvSpPr>
        <p:spPr>
          <a:xfrm>
            <a:off x="976671" y="692696"/>
            <a:ext cx="7488832" cy="14401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95123"/>
                </a:solidFill>
              </a:rPr>
              <a:t>наставничество</a:t>
            </a:r>
            <a:endParaRPr lang="ru-RU" sz="4400" dirty="0">
              <a:solidFill>
                <a:srgbClr val="F95123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835696" y="2636912"/>
            <a:ext cx="5616624" cy="792088"/>
          </a:xfrm>
          <a:prstGeom prst="chevron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Разработали Положение о Школе молодого специалиста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1691680" y="4077072"/>
            <a:ext cx="5760640" cy="936104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Издали приказ о методической службе в ДОУ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1691680" y="5805264"/>
            <a:ext cx="5760640" cy="792088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Наставники составили план работы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491" cy="6858000"/>
          </a:xfrm>
          <a:prstGeom prst="rect">
            <a:avLst/>
          </a:prstGeom>
          <a:solidFill>
            <a:schemeClr val="tx2"/>
          </a:solidFill>
          <a:extLst/>
        </p:spPr>
      </p:pic>
      <p:sp>
        <p:nvSpPr>
          <p:cNvPr id="3" name="Прямоугольник 2"/>
          <p:cNvSpPr/>
          <p:nvPr/>
        </p:nvSpPr>
        <p:spPr>
          <a:xfrm>
            <a:off x="2195736" y="2276872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/>
              </a:rPr>
              <a:t>это </a:t>
            </a:r>
            <a:r>
              <a:rPr lang="ru-RU" sz="3200" dirty="0">
                <a:latin typeface="Arial"/>
              </a:rPr>
              <a:t>самостоятельное приобретение знаний из различных источников с учетом интересов и склонностей каждого конкретного человека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</a:t>
            </a: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187624" y="404664"/>
            <a:ext cx="6840760" cy="15121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95123"/>
                </a:solidFill>
              </a:rPr>
              <a:t>Самообразование</a:t>
            </a:r>
            <a:endParaRPr lang="ru-RU" sz="2800" dirty="0">
              <a:solidFill>
                <a:srgbClr val="F95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91" y="2930"/>
            <a:ext cx="9162491" cy="6858000"/>
          </a:xfrm>
          <a:prstGeom prst="rect">
            <a:avLst/>
          </a:prstGeom>
          <a:solidFill>
            <a:schemeClr val="tx2"/>
          </a:solidFill>
          <a:extLst/>
        </p:spPr>
      </p:pic>
      <p:sp>
        <p:nvSpPr>
          <p:cNvPr id="5" name="Горизонтальный свиток 4"/>
          <p:cNvSpPr/>
          <p:nvPr/>
        </p:nvSpPr>
        <p:spPr>
          <a:xfrm>
            <a:off x="841106" y="333388"/>
            <a:ext cx="7560840" cy="13681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95123"/>
                </a:solidFill>
              </a:rPr>
              <a:t>Методические объединения</a:t>
            </a:r>
            <a:endParaRPr lang="ru-RU" sz="2800" dirty="0">
              <a:solidFill>
                <a:srgbClr val="F95123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619672" y="2060848"/>
            <a:ext cx="5904656" cy="4176464"/>
          </a:xfrm>
          <a:prstGeom prst="ellipse">
            <a:avLst/>
          </a:prstGeom>
          <a:solidFill>
            <a:schemeClr val="bg2"/>
          </a:solidFill>
          <a:ln>
            <a:solidFill>
              <a:srgbClr val="F95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Педагоги ДОУ повышают свой уровень мастерства посещая РМО.</a:t>
            </a:r>
          </a:p>
          <a:p>
            <a:pPr algn="ctr"/>
            <a:r>
              <a:rPr lang="ru-RU" sz="2400" dirty="0" smtClean="0"/>
              <a:t>На заседаниях воспитатели делятся своим опытом работы и решают проблемы, связанными с особенностями их работы.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020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157"/>
            <a:ext cx="9162491" cy="6858000"/>
          </a:xfrm>
          <a:prstGeom prst="rect">
            <a:avLst/>
          </a:prstGeom>
          <a:solidFill>
            <a:schemeClr val="tx2"/>
          </a:solidFill>
          <a:extLst/>
        </p:spPr>
      </p:pic>
      <p:pic>
        <p:nvPicPr>
          <p:cNvPr id="3074" name="Picture 2" descr="C:\Users\Ольга\Desktop\М.О.2016-2017\М.О. Аввакумова\DSCN47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2" y="99546"/>
            <a:ext cx="2790366" cy="209309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esktop\М.О.2016-2017\М.О. Аввакумова\DSCN47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84" y="157799"/>
            <a:ext cx="2928428" cy="2196656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ьга\Desktop\М.О.2016-2017\МО Аввакумово\DSCN47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007" y="4727749"/>
            <a:ext cx="2790366" cy="209309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Ольга\Desktop\М.О.2016-2017\МО Заволжский\DSCN47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492" y="2780928"/>
            <a:ext cx="3024336" cy="226859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Ольга\Desktop\М.О.2016-2017\МО Заволжский\DSCN478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39" y="2521832"/>
            <a:ext cx="2740437" cy="205564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Ольга\Desktop\М.О.2016-2017\МО Эммаус\DSCN46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53" y="2467135"/>
            <a:ext cx="2886274" cy="21650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Ольга\Desktop\М.О.2016-2017\МО Эммаус\DSCN458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18" y="99546"/>
            <a:ext cx="3083745" cy="231316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E:\DCIM\100NIKON\DSCN4486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3" y="4854486"/>
            <a:ext cx="2965914" cy="183961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2612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3"/>
            <a:ext cx="9162491" cy="6858000"/>
          </a:xfrm>
          <a:prstGeom prst="rect">
            <a:avLst/>
          </a:prstGeom>
          <a:solidFill>
            <a:schemeClr val="tx2"/>
          </a:solidFill>
          <a:extLst/>
        </p:spPr>
      </p:pic>
      <p:sp>
        <p:nvSpPr>
          <p:cNvPr id="5" name="Горизонтальный свиток 4"/>
          <p:cNvSpPr/>
          <p:nvPr/>
        </p:nvSpPr>
        <p:spPr>
          <a:xfrm>
            <a:off x="1115616" y="548680"/>
            <a:ext cx="6984776" cy="15121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95123"/>
                </a:solidFill>
              </a:rPr>
              <a:t>Курсы повышения квалификации</a:t>
            </a:r>
            <a:endParaRPr lang="ru-RU" sz="2800" dirty="0">
              <a:solidFill>
                <a:srgbClr val="F95123"/>
              </a:solidFill>
            </a:endParaRPr>
          </a:p>
        </p:txBody>
      </p:sp>
      <p:sp>
        <p:nvSpPr>
          <p:cNvPr id="6" name="7-конечная звезда 5"/>
          <p:cNvSpPr/>
          <p:nvPr/>
        </p:nvSpPr>
        <p:spPr>
          <a:xfrm>
            <a:off x="1259632" y="2060848"/>
            <a:ext cx="6840760" cy="4464496"/>
          </a:xfrm>
          <a:prstGeom prst="star7">
            <a:avLst/>
          </a:prstGeom>
          <a:solidFill>
            <a:schemeClr val="bg2"/>
          </a:solidFill>
          <a:ln>
            <a:solidFill>
              <a:srgbClr val="F95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Это одна из традиционных форм работы по повышению профессионального мастерства. Каждый педагог проходит такие курсы раз в пять лет. В конце курсов защищается творческая работу. Педагог получает удостоверение о прохождении курсов повышения квалификации.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71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491" cy="6858000"/>
          </a:xfrm>
          <a:prstGeom prst="rect">
            <a:avLst/>
          </a:prstGeom>
          <a:solidFill>
            <a:schemeClr val="tx2"/>
          </a:solidFill>
          <a:extLst/>
        </p:spPr>
      </p:pic>
      <p:sp>
        <p:nvSpPr>
          <p:cNvPr id="2" name="Горизонтальный свиток 1"/>
          <p:cNvSpPr/>
          <p:nvPr/>
        </p:nvSpPr>
        <p:spPr>
          <a:xfrm>
            <a:off x="683568" y="476672"/>
            <a:ext cx="7704856" cy="12241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95123"/>
                </a:solidFill>
              </a:rPr>
              <a:t>Дистанционные курсы</a:t>
            </a:r>
            <a:endParaRPr lang="ru-RU" sz="3600" dirty="0">
              <a:solidFill>
                <a:srgbClr val="F95123"/>
              </a:solidFill>
            </a:endParaRPr>
          </a:p>
        </p:txBody>
      </p:sp>
      <p:pic>
        <p:nvPicPr>
          <p:cNvPr id="3" name="Picture 2" descr="C:\Users\Detsad\Desktop\2017-08-24\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836460" cy="4251063"/>
          </a:xfrm>
          <a:prstGeom prst="rect">
            <a:avLst/>
          </a:prstGeom>
          <a:noFill/>
          <a:ln>
            <a:solidFill>
              <a:srgbClr val="F9512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52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491" cy="6858000"/>
          </a:xfrm>
          <a:prstGeom prst="rect">
            <a:avLst/>
          </a:prstGeom>
          <a:solidFill>
            <a:schemeClr val="tx2"/>
          </a:solidFill>
          <a:extLst/>
        </p:spPr>
      </p:pic>
      <p:sp>
        <p:nvSpPr>
          <p:cNvPr id="2" name="Горизонтальный свиток 1"/>
          <p:cNvSpPr/>
          <p:nvPr/>
        </p:nvSpPr>
        <p:spPr>
          <a:xfrm>
            <a:off x="683568" y="332656"/>
            <a:ext cx="7920880" cy="14401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95123"/>
                </a:solidFill>
              </a:rPr>
              <a:t>Курсы профессиональной переподготовке</a:t>
            </a:r>
            <a:endParaRPr lang="ru-RU" sz="2800" dirty="0">
              <a:solidFill>
                <a:srgbClr val="F95123"/>
              </a:solidFill>
            </a:endParaRPr>
          </a:p>
        </p:txBody>
      </p:sp>
      <p:pic>
        <p:nvPicPr>
          <p:cNvPr id="2050" name="Picture 2" descr="C:\Users\Detsad\Desktop\2017-08-24\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757" y="2132856"/>
            <a:ext cx="5864501" cy="427148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4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491" cy="6858000"/>
          </a:xfrm>
          <a:prstGeom prst="rect">
            <a:avLst/>
          </a:prstGeom>
          <a:solidFill>
            <a:schemeClr val="tx2"/>
          </a:solidFill>
          <a:extLst/>
        </p:spPr>
      </p:pic>
      <p:sp>
        <p:nvSpPr>
          <p:cNvPr id="2" name="Горизонтальный свиток 1"/>
          <p:cNvSpPr/>
          <p:nvPr/>
        </p:nvSpPr>
        <p:spPr>
          <a:xfrm>
            <a:off x="755576" y="332656"/>
            <a:ext cx="7632848" cy="12961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95123"/>
                </a:solidFill>
              </a:rPr>
              <a:t>Аттестация</a:t>
            </a:r>
            <a:endParaRPr lang="ru-RU" sz="4400" dirty="0">
              <a:solidFill>
                <a:srgbClr val="F95123"/>
              </a:solidFill>
            </a:endParaRPr>
          </a:p>
        </p:txBody>
      </p:sp>
      <p:sp>
        <p:nvSpPr>
          <p:cNvPr id="4" name="6-конечная звезда 3"/>
          <p:cNvSpPr/>
          <p:nvPr/>
        </p:nvSpPr>
        <p:spPr>
          <a:xfrm>
            <a:off x="1187624" y="1484784"/>
            <a:ext cx="6984776" cy="5112568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/>
              </a:rPr>
              <a:t>Установление соответствия уровня квалификации педагогических работников требованиям, предъявляемым к квалификационным категориям (первой или высшей) или подтверждение соответствия педагогических работников занимаемым ими должностям на основе оценки их профессиональной деятельности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1452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491" cy="6858000"/>
          </a:xfrm>
          <a:prstGeom prst="rect">
            <a:avLst/>
          </a:prstGeom>
          <a:solidFill>
            <a:schemeClr val="tx2"/>
          </a:solidFill>
          <a:extLst/>
        </p:spPr>
      </p:pic>
      <p:sp>
        <p:nvSpPr>
          <p:cNvPr id="2" name="Горизонтальный свиток 1"/>
          <p:cNvSpPr/>
          <p:nvPr/>
        </p:nvSpPr>
        <p:spPr>
          <a:xfrm>
            <a:off x="1043608" y="226503"/>
            <a:ext cx="7056784" cy="14401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95123"/>
                </a:solidFill>
              </a:rPr>
              <a:t>Конкурсы</a:t>
            </a:r>
            <a:endParaRPr lang="ru-RU" sz="2800" dirty="0">
              <a:solidFill>
                <a:srgbClr val="F95123"/>
              </a:solidFill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2843808" y="2996952"/>
            <a:ext cx="3528391" cy="2304256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Профессионального мастерства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1080067"/>
              </p:ext>
            </p:extLst>
          </p:nvPr>
        </p:nvGraphicFramePr>
        <p:xfrm>
          <a:off x="5940152" y="1772816"/>
          <a:ext cx="288032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5991250" y="4869160"/>
            <a:ext cx="2880320" cy="1152128"/>
            <a:chOff x="0" y="144015"/>
            <a:chExt cx="2880320" cy="1152128"/>
          </a:xfrm>
        </p:grpSpPr>
        <p:sp>
          <p:nvSpPr>
            <p:cNvPr id="9" name="Нашивка 8"/>
            <p:cNvSpPr/>
            <p:nvPr/>
          </p:nvSpPr>
          <p:spPr>
            <a:xfrm>
              <a:off x="0" y="144015"/>
              <a:ext cx="2880320" cy="1152128"/>
            </a:xfrm>
            <a:prstGeom prst="chevro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sz="2000" dirty="0" smtClean="0"/>
            </a:p>
            <a:p>
              <a:r>
                <a:rPr lang="ru-RU" sz="2000" dirty="0" smtClean="0"/>
                <a:t>Внутри-</a:t>
              </a:r>
            </a:p>
            <a:p>
              <a:r>
                <a:rPr lang="ru-RU" sz="2000" dirty="0" smtClean="0"/>
                <a:t>садовские</a:t>
              </a:r>
              <a:endParaRPr lang="ru-RU" sz="2000" dirty="0"/>
            </a:p>
          </p:txBody>
        </p:sp>
        <p:sp>
          <p:nvSpPr>
            <p:cNvPr id="10" name="Нашивка 4"/>
            <p:cNvSpPr/>
            <p:nvPr/>
          </p:nvSpPr>
          <p:spPr>
            <a:xfrm>
              <a:off x="576064" y="144015"/>
              <a:ext cx="1728192" cy="11521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41275" rIns="0" bIns="41275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95536" y="4869160"/>
            <a:ext cx="2880320" cy="1152128"/>
            <a:chOff x="0" y="144015"/>
            <a:chExt cx="2880320" cy="1152128"/>
          </a:xfrm>
        </p:grpSpPr>
        <p:sp>
          <p:nvSpPr>
            <p:cNvPr id="12" name="Нашивка 11"/>
            <p:cNvSpPr/>
            <p:nvPr/>
          </p:nvSpPr>
          <p:spPr>
            <a:xfrm>
              <a:off x="0" y="144015"/>
              <a:ext cx="2880320" cy="1152128"/>
            </a:xfrm>
            <a:prstGeom prst="chevro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 smtClean="0"/>
            </a:p>
            <a:p>
              <a:r>
                <a:rPr lang="ru-RU" sz="2000" dirty="0" smtClean="0"/>
                <a:t>Районные</a:t>
              </a:r>
              <a:endParaRPr lang="ru-RU" sz="2000" dirty="0"/>
            </a:p>
          </p:txBody>
        </p:sp>
        <p:sp>
          <p:nvSpPr>
            <p:cNvPr id="13" name="Нашивка 4"/>
            <p:cNvSpPr/>
            <p:nvPr/>
          </p:nvSpPr>
          <p:spPr>
            <a:xfrm>
              <a:off x="576064" y="144015"/>
              <a:ext cx="1728192" cy="11521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41275" rIns="0" bIns="41275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01581" y="2020934"/>
            <a:ext cx="2880320" cy="1152128"/>
            <a:chOff x="0" y="144015"/>
            <a:chExt cx="2880320" cy="1152128"/>
          </a:xfrm>
        </p:grpSpPr>
        <p:sp>
          <p:nvSpPr>
            <p:cNvPr id="15" name="Нашивка 14"/>
            <p:cNvSpPr/>
            <p:nvPr/>
          </p:nvSpPr>
          <p:spPr>
            <a:xfrm>
              <a:off x="0" y="144015"/>
              <a:ext cx="2880320" cy="1152128"/>
            </a:xfrm>
            <a:prstGeom prst="chevro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sz="2000" dirty="0" smtClean="0"/>
            </a:p>
            <a:p>
              <a:r>
                <a:rPr lang="ru-RU" sz="2000" dirty="0" smtClean="0"/>
                <a:t>Дистанционные о ФГОС</a:t>
              </a:r>
              <a:endParaRPr lang="ru-RU" sz="2000" dirty="0"/>
            </a:p>
          </p:txBody>
        </p:sp>
        <p:sp>
          <p:nvSpPr>
            <p:cNvPr id="16" name="Нашивка 4"/>
            <p:cNvSpPr/>
            <p:nvPr/>
          </p:nvSpPr>
          <p:spPr>
            <a:xfrm>
              <a:off x="576064" y="144015"/>
              <a:ext cx="1728192" cy="11521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41275" rIns="0" bIns="41275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953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491" cy="6858000"/>
          </a:xfrm>
          <a:prstGeom prst="rect">
            <a:avLst/>
          </a:prstGeom>
          <a:solidFill>
            <a:schemeClr val="tx2"/>
          </a:solidFill>
          <a:extLst/>
        </p:spPr>
      </p:pic>
      <p:pic>
        <p:nvPicPr>
          <p:cNvPr id="3074" name="Picture 2" descr="C:\Users\Detsad\Desktop\фото 2016-2017\фото коллаж\IMG_02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808" cy="21328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tsad\Desktop\фото 2016-2017\фото коллаж\IMG_02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387" y="93295"/>
            <a:ext cx="2880088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tsad\Desktop\фото 2016-2017\Комолова Вера Дмитриевна\IMG_04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69" y="260648"/>
            <a:ext cx="2909613" cy="2182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etsad\Desktop\фото 2016-2017\Журкова ОльгаНиколаевна\IMG_04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826" y="2780928"/>
            <a:ext cx="2909612" cy="2024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etsad\Desktop\2017-08-24\Степанова\0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1641392" cy="2253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C:\Users\Detsad\Documents\Bluetooth\Share\cuFz0Z_xmCQ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510" y="2672915"/>
            <a:ext cx="1745841" cy="2469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6326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491" cy="6858000"/>
          </a:xfrm>
          <a:prstGeom prst="rect">
            <a:avLst/>
          </a:prstGeom>
          <a:solidFill>
            <a:schemeClr val="tx2"/>
          </a:solidFill>
          <a:extLst/>
        </p:spPr>
      </p:pic>
      <p:sp>
        <p:nvSpPr>
          <p:cNvPr id="5" name="Прямоугольник 4"/>
          <p:cNvSpPr/>
          <p:nvPr/>
        </p:nvSpPr>
        <p:spPr>
          <a:xfrm>
            <a:off x="395536" y="332657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9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  Современный </a:t>
            </a:r>
            <a:r>
              <a:rPr lang="ru-RU" sz="4000" dirty="0">
                <a:solidFill>
                  <a:srgbClr val="F9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педагог-это</a:t>
            </a:r>
            <a:endParaRPr lang="ru-RU" dirty="0">
              <a:solidFill>
                <a:srgbClr val="F9512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628800"/>
            <a:ext cx="7128792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lnSpc>
                <a:spcPct val="115000"/>
              </a:lnSpc>
              <a:spcBef>
                <a:spcPct val="20000"/>
              </a:spcBef>
              <a:buFont typeface="Wingdings"/>
              <a:buChar char=""/>
            </a:pPr>
            <a:r>
              <a:rPr lang="ru-RU" sz="2400" kern="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гармонично развитая, внутренне богатая личность, стремящаяся к духовному, профессиональному, общекультурному и физическому совершенству;</a:t>
            </a:r>
            <a:endParaRPr lang="ru-RU" sz="2400" kern="0" dirty="0">
              <a:solidFill>
                <a:prstClr val="white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 eaLnBrk="0" fontAlgn="base" hangingPunct="0">
              <a:lnSpc>
                <a:spcPct val="115000"/>
              </a:lnSpc>
              <a:spcBef>
                <a:spcPct val="20000"/>
              </a:spcBef>
              <a:buFont typeface="Wingdings"/>
              <a:buChar char=""/>
            </a:pPr>
            <a:r>
              <a:rPr lang="ru-RU" sz="2400" kern="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умеющий  отбирать наиболее эффективные приемы, средства, технологии,  формы работы с детьми дошкольного возраста, учитывая индивидуально-личностный подход;</a:t>
            </a:r>
            <a:endParaRPr lang="ru-RU" sz="2400" kern="0" dirty="0">
              <a:solidFill>
                <a:prstClr val="white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04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491" cy="6858000"/>
          </a:xfrm>
          <a:prstGeom prst="rect">
            <a:avLst/>
          </a:prstGeom>
          <a:solidFill>
            <a:schemeClr val="tx2"/>
          </a:solidFill>
          <a:extLst/>
        </p:spPr>
      </p:pic>
      <p:sp>
        <p:nvSpPr>
          <p:cNvPr id="2" name="Горизонтальный свиток 1"/>
          <p:cNvSpPr/>
          <p:nvPr/>
        </p:nvSpPr>
        <p:spPr>
          <a:xfrm>
            <a:off x="971600" y="404664"/>
            <a:ext cx="7128792" cy="1152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95123"/>
                </a:solidFill>
              </a:rPr>
              <a:t>Мастер-классы</a:t>
            </a:r>
            <a:endParaRPr lang="ru-RU" sz="3200" dirty="0">
              <a:solidFill>
                <a:srgbClr val="F9512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348879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/>
              </a:rPr>
              <a:t>это эффективная форма передачи знаний и умений, обмена опытом, обучения и воспитания, центральным звеном которой является демонстрация оригинальных практических методов освоения определенного содержания, передачи педагогического мастерства при активном взаимодействии всех участников занятия.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04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491" cy="6858000"/>
          </a:xfrm>
          <a:prstGeom prst="rect">
            <a:avLst/>
          </a:prstGeom>
          <a:solidFill>
            <a:schemeClr val="tx2"/>
          </a:solidFill>
          <a:extLst/>
        </p:spPr>
      </p:pic>
      <p:pic>
        <p:nvPicPr>
          <p:cNvPr id="4098" name="Picture 2" descr="C:\Users\Detsad\Desktop\фото 2016-2017\Елисеева О.Н. мастер-класс\IMG_14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808312" cy="21062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Detsad\Desktop\фото 2016-2017\Елисеева О.Н. мастер-класс\IMG_14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876" y="406737"/>
            <a:ext cx="2970076" cy="22275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Документы\фото сад\мастер-класс 1\DSCN25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183" y="2276872"/>
            <a:ext cx="3402124" cy="25515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Документы\фото сад\фото мастер класс\IMG_43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2987824" cy="22408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C:\Документы\фото сад\фото мастер класс\IMG_43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33" y="4307019"/>
            <a:ext cx="2874708" cy="21561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504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491" cy="6858000"/>
          </a:xfrm>
          <a:prstGeom prst="rect">
            <a:avLst/>
          </a:prstGeom>
          <a:solidFill>
            <a:schemeClr val="tx2"/>
          </a:solidFill>
          <a:extLst/>
        </p:spPr>
      </p:pic>
      <p:sp>
        <p:nvSpPr>
          <p:cNvPr id="2" name="Горизонтальный свиток 1"/>
          <p:cNvSpPr/>
          <p:nvPr/>
        </p:nvSpPr>
        <p:spPr>
          <a:xfrm>
            <a:off x="1259632" y="620688"/>
            <a:ext cx="6624736" cy="12961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rgbClr val="F95123"/>
                </a:solidFill>
              </a:rPr>
              <a:t>Вебинары</a:t>
            </a:r>
            <a:endParaRPr lang="ru-RU" sz="4000" dirty="0">
              <a:solidFill>
                <a:srgbClr val="F9512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2564904"/>
            <a:ext cx="5022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-apple-system"/>
              </a:rPr>
              <a:t>Вебинар</a:t>
            </a:r>
            <a:r>
              <a:rPr lang="ru-RU" sz="2400" dirty="0">
                <a:latin typeface="-apple-system"/>
              </a:rPr>
              <a:t> - это семинар, который проводится он-</a:t>
            </a:r>
            <a:r>
              <a:rPr lang="ru-RU" sz="2400" dirty="0" err="1">
                <a:latin typeface="-apple-system"/>
              </a:rPr>
              <a:t>лайн</a:t>
            </a:r>
            <a:r>
              <a:rPr lang="ru-RU" sz="2400" dirty="0">
                <a:latin typeface="-apple-system"/>
              </a:rPr>
              <a:t>, через интернет. Ведущий находится за своим компьютером, а участники в любой точке мира находятся за своими компьютерами дома или где-то </a:t>
            </a:r>
            <a:r>
              <a:rPr lang="ru-RU" sz="2400" dirty="0" smtClean="0">
                <a:latin typeface="-apple-system"/>
              </a:rPr>
              <a:t>ещё.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8515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859"/>
            <a:ext cx="9162491" cy="6858000"/>
          </a:xfrm>
          <a:prstGeom prst="rect">
            <a:avLst/>
          </a:prstGeom>
          <a:solidFill>
            <a:schemeClr val="tx2"/>
          </a:solidFill>
          <a:extLst/>
        </p:spPr>
      </p:pic>
      <p:pic>
        <p:nvPicPr>
          <p:cNvPr id="5122" name="Picture 2" descr="F:\Сертификат\Степанова О. В. сертифика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4800">
            <a:off x="987072" y="2089652"/>
            <a:ext cx="2444085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Detsad\Pictures\2017-08-25\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61367">
            <a:off x="5782855" y="1779414"/>
            <a:ext cx="2543517" cy="3547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 descr="https://i.mycdn.me/image?id=859829482349&amp;t=3&amp;plc=WEB&amp;tkn=*msTuDuiO2OY0RkVJV6Sy0dnw4h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384" y="1351650"/>
            <a:ext cx="2555722" cy="3586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052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04" y="0"/>
            <a:ext cx="9162491" cy="6858000"/>
          </a:xfrm>
          <a:prstGeom prst="rect">
            <a:avLst/>
          </a:prstGeom>
          <a:solidFill>
            <a:schemeClr val="tx2"/>
          </a:solidFill>
          <a:extLst/>
        </p:spPr>
      </p:pic>
      <p:sp>
        <p:nvSpPr>
          <p:cNvPr id="2" name="Прямоугольник 1"/>
          <p:cNvSpPr/>
          <p:nvPr/>
        </p:nvSpPr>
        <p:spPr>
          <a:xfrm>
            <a:off x="1187624" y="1196752"/>
            <a:ext cx="68407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rgbClr val="F9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Несовершенен мир? Конечно! </a:t>
            </a:r>
            <a:br>
              <a:rPr lang="ru-RU" sz="3600" dirty="0">
                <a:solidFill>
                  <a:srgbClr val="F9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F9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ты далёк от совершенства… </a:t>
            </a:r>
            <a:br>
              <a:rPr lang="ru-RU" sz="3600" dirty="0">
                <a:solidFill>
                  <a:srgbClr val="F9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F9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мир стал лучше – сам меняйся!</a:t>
            </a:r>
            <a:br>
              <a:rPr lang="ru-RU" sz="3600" dirty="0">
                <a:solidFill>
                  <a:srgbClr val="F9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rgbClr val="F9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Проверено - не сомневайся!</a:t>
            </a:r>
            <a:br>
              <a:rPr lang="ru-RU" sz="3600" dirty="0">
                <a:solidFill>
                  <a:srgbClr val="F9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95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493456" cy="2160240"/>
          </a:xfrm>
        </p:spPr>
        <p:txBody>
          <a:bodyPr/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> Спасибо за внимание </a:t>
            </a:r>
            <a:br>
              <a:rPr lang="ru-RU" sz="5400" dirty="0" smtClean="0"/>
            </a:br>
            <a:r>
              <a:rPr lang="ru-RU" sz="5400" dirty="0"/>
              <a:t> </a:t>
            </a:r>
            <a:r>
              <a:rPr lang="ru-RU" sz="5400" dirty="0" smtClean="0"/>
              <a:t>           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22279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" y="-9330"/>
            <a:ext cx="9162491" cy="6858000"/>
          </a:xfrm>
          <a:prstGeom prst="rect">
            <a:avLst/>
          </a:prstGeom>
          <a:solidFill>
            <a:schemeClr val="tx2"/>
          </a:solidFill>
          <a:extLst/>
        </p:spPr>
      </p:pic>
      <p:sp>
        <p:nvSpPr>
          <p:cNvPr id="3" name="Прямоугольник 2"/>
          <p:cNvSpPr/>
          <p:nvPr/>
        </p:nvSpPr>
        <p:spPr>
          <a:xfrm>
            <a:off x="611560" y="1124744"/>
            <a:ext cx="7776864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kern="0" dirty="0">
                <a:latin typeface="Arial"/>
              </a:rPr>
              <a:t>Четко владеющий содержанием реализуемой программы и умеющий проектировать предметно-развивающую среду своей группы (с учетом возраста и интересов детей) и образовательной организации в целом;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kern="0" dirty="0">
                <a:latin typeface="Arial"/>
              </a:rPr>
              <a:t>Умеющий организовывать образовательный процесс через разные виды детской деятельности: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kern="0" dirty="0">
                <a:latin typeface="Arial"/>
              </a:rPr>
              <a:t>Обладающий высокой степенью профессиональной компетентности, педагог должен постоянно совершенствовать свои знания и умения, заниматься самообразованием, обладать многогранностью интересов</a:t>
            </a:r>
            <a:r>
              <a:rPr lang="ru-RU" sz="2000" kern="0" dirty="0">
                <a:latin typeface="Arial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192498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175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179154"/>
            <a:ext cx="7488832" cy="342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4400" b="1" kern="0" dirty="0">
                <a:solidFill>
                  <a:srgbClr val="F95123"/>
                </a:solidFill>
                <a:latin typeface="Arial"/>
                <a:cs typeface="Times New Roman" panose="02020603050405020304" pitchFamily="18" charset="0"/>
              </a:rPr>
              <a:t>Саморазвитие педагога-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ru-RU" altLang="ru-RU" sz="3200" kern="0" dirty="0" smtClean="0">
              <a:solidFill>
                <a:srgbClr val="F95123"/>
              </a:solidFill>
              <a:latin typeface="Arial"/>
              <a:cs typeface="Times New Roman" panose="02020603050405020304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3200" kern="0" dirty="0" smtClean="0">
                <a:latin typeface="Arial"/>
                <a:cs typeface="Times New Roman" panose="02020603050405020304" pitchFamily="18" charset="0"/>
              </a:rPr>
              <a:t>это </a:t>
            </a:r>
            <a:r>
              <a:rPr lang="ru-RU" altLang="ru-RU" sz="3200" kern="0" dirty="0">
                <a:latin typeface="Arial"/>
                <a:cs typeface="Times New Roman" panose="02020603050405020304" pitchFamily="18" charset="0"/>
              </a:rPr>
              <a:t>основной инструмент его профессионального и общественного роста, совершенствования мастерства.</a:t>
            </a:r>
          </a:p>
        </p:txBody>
      </p:sp>
    </p:spTree>
    <p:extLst>
      <p:ext uri="{BB962C8B-B14F-4D97-AF65-F5344CB8AC3E}">
        <p14:creationId xmlns:p14="http://schemas.microsoft.com/office/powerpoint/2010/main" val="18475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491" cy="6858000"/>
          </a:xfrm>
          <a:prstGeom prst="rect">
            <a:avLst/>
          </a:prstGeom>
          <a:solidFill>
            <a:schemeClr val="tx2"/>
          </a:solidFill>
          <a:extLst/>
        </p:spPr>
      </p:pic>
      <p:sp>
        <p:nvSpPr>
          <p:cNvPr id="5" name="Прямоугольник 4"/>
          <p:cNvSpPr/>
          <p:nvPr/>
        </p:nvSpPr>
        <p:spPr>
          <a:xfrm>
            <a:off x="971600" y="692696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kern="0" dirty="0">
                <a:solidFill>
                  <a:srgbClr val="5BD078">
                    <a:lumMod val="75000"/>
                  </a:srgbClr>
                </a:solidFill>
                <a:latin typeface="Arial Black"/>
                <a:ea typeface="Microsoft YaHei"/>
              </a:rPr>
              <a:t> </a:t>
            </a:r>
            <a:r>
              <a:rPr lang="ru-RU" sz="3000" kern="0" dirty="0" smtClean="0">
                <a:solidFill>
                  <a:srgbClr val="5BD078">
                    <a:lumMod val="75000"/>
                  </a:srgbClr>
                </a:solidFill>
                <a:latin typeface="Arial Black"/>
                <a:ea typeface="Microsoft YaHei"/>
              </a:rPr>
              <a:t>           </a:t>
            </a:r>
            <a:r>
              <a:rPr lang="ru-RU" sz="3000" kern="0" dirty="0" smtClean="0">
                <a:solidFill>
                  <a:srgbClr val="F95123"/>
                </a:solidFill>
                <a:latin typeface="Arial Black"/>
                <a:ea typeface="Microsoft YaHei"/>
              </a:rPr>
              <a:t>Профессиональное </a:t>
            </a:r>
            <a:r>
              <a:rPr lang="ru-RU" sz="3000" kern="0" dirty="0">
                <a:solidFill>
                  <a:srgbClr val="F95123"/>
                </a:solidFill>
                <a:latin typeface="Arial Black"/>
                <a:ea typeface="Microsoft YaHei"/>
              </a:rPr>
              <a:t/>
            </a:r>
            <a:br>
              <a:rPr lang="ru-RU" sz="3000" kern="0" dirty="0">
                <a:solidFill>
                  <a:srgbClr val="F95123"/>
                </a:solidFill>
                <a:latin typeface="Arial Black"/>
                <a:ea typeface="Microsoft YaHei"/>
              </a:rPr>
            </a:br>
            <a:r>
              <a:rPr lang="ru-RU" sz="3000" kern="0" dirty="0">
                <a:solidFill>
                  <a:srgbClr val="F95123"/>
                </a:solidFill>
                <a:latin typeface="Arial Black"/>
                <a:ea typeface="Microsoft YaHei"/>
              </a:rPr>
              <a:t>                 саморазвития</a:t>
            </a:r>
            <a:br>
              <a:rPr lang="ru-RU" sz="3000" kern="0" dirty="0">
                <a:solidFill>
                  <a:srgbClr val="F95123"/>
                </a:solidFill>
                <a:latin typeface="Arial Black"/>
                <a:ea typeface="Microsoft YaHei"/>
              </a:rPr>
            </a:br>
            <a:r>
              <a:rPr lang="ru-RU" sz="3000" kern="0" dirty="0">
                <a:solidFill>
                  <a:srgbClr val="F95123"/>
                </a:solidFill>
                <a:latin typeface="Arial Black"/>
                <a:ea typeface="Microsoft YaHei"/>
              </a:rPr>
              <a:t>            педагога необходимо</a:t>
            </a:r>
            <a:endParaRPr lang="ru-RU" dirty="0">
              <a:solidFill>
                <a:srgbClr val="F9512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348880"/>
            <a:ext cx="8496944" cy="351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49263" eaLnBrk="0" fontAlgn="base" hangingPunct="0">
              <a:spcBef>
                <a:spcPts val="7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неким стимулом для поднятия своей самооценки, поскольку от самооценки напрямую зависит эмоциональное состояние воспитателя и адекватное оценивание своих способностей и возможностей, а это непосредственно влияет на качество дошкольного образования.</a:t>
            </a:r>
          </a:p>
          <a:p>
            <a:pPr marL="342900" lvl="0" indent="-342900" defTabSz="449263" eaLnBrk="0" fontAlgn="base" hangingPunct="0">
              <a:spcBef>
                <a:spcPts val="7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развивать свои профессиональные способности, адекватно оценивать свои возможности и стремиться достичь вершины в своей профессиональной деятельности путем самосовершенствования и самопознания.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1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1129680"/>
          </a:xfrm>
        </p:spPr>
        <p:txBody>
          <a:bodyPr/>
          <a:lstStyle/>
          <a:p>
            <a:r>
              <a:rPr lang="ru-RU" sz="4000" dirty="0" smtClean="0">
                <a:solidFill>
                  <a:srgbClr val="F95123"/>
                </a:solidFill>
              </a:rPr>
              <a:t>Задача профессионального совершенствования педагога:</a:t>
            </a:r>
            <a:endParaRPr lang="ru-RU" sz="4000" dirty="0">
              <a:solidFill>
                <a:srgbClr val="F9512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708920"/>
            <a:ext cx="7478216" cy="2304256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Развитие их ценностных ориентаций, мотивов и профессиональных потребностей, а также профессиональных знаний, умений и личностных качеств, наиболее значимых для профессии педагога.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95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491" cy="6858000"/>
          </a:xfrm>
          <a:prstGeom prst="rect">
            <a:avLst/>
          </a:prstGeom>
          <a:solidFill>
            <a:schemeClr val="tx2"/>
          </a:solidFill>
          <a:extLst/>
        </p:spPr>
      </p:pic>
      <p:sp>
        <p:nvSpPr>
          <p:cNvPr id="3" name="Прямоугольник 2"/>
          <p:cNvSpPr/>
          <p:nvPr/>
        </p:nvSpPr>
        <p:spPr>
          <a:xfrm>
            <a:off x="1475656" y="692696"/>
            <a:ext cx="676875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900" dirty="0" smtClean="0">
                <a:solidFill>
                  <a:srgbClr val="336666"/>
                </a:solidFill>
                <a:latin typeface="Arial Black" pitchFamily="32" charset="0"/>
                <a:ea typeface="Microsoft YaHei" charset="-122"/>
              </a:rPr>
              <a:t>      </a:t>
            </a:r>
            <a:r>
              <a:rPr lang="ru-RU" sz="2900" dirty="0" smtClean="0">
                <a:solidFill>
                  <a:srgbClr val="F95123"/>
                </a:solidFill>
                <a:latin typeface="Arial Black" pitchFamily="32" charset="0"/>
                <a:ea typeface="Microsoft YaHei" charset="-122"/>
              </a:rPr>
              <a:t>Три  </a:t>
            </a:r>
            <a:r>
              <a:rPr lang="ru-RU" sz="2900" dirty="0">
                <a:solidFill>
                  <a:srgbClr val="F95123"/>
                </a:solidFill>
                <a:latin typeface="Arial Black" pitchFamily="32" charset="0"/>
                <a:ea typeface="Microsoft YaHei" charset="-122"/>
              </a:rPr>
              <a:t>пути в определении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900" dirty="0">
                <a:solidFill>
                  <a:srgbClr val="F95123"/>
                </a:solidFill>
                <a:latin typeface="Arial Black" pitchFamily="32" charset="0"/>
                <a:ea typeface="Microsoft YaHei" charset="-122"/>
              </a:rPr>
              <a:t>           профессионального 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900" dirty="0">
                <a:solidFill>
                  <a:srgbClr val="F95123"/>
                </a:solidFill>
                <a:latin typeface="Arial Black" pitchFamily="32" charset="0"/>
                <a:ea typeface="Microsoft YaHei" charset="-122"/>
              </a:rPr>
              <a:t>               саморазвития</a:t>
            </a:r>
          </a:p>
        </p:txBody>
      </p:sp>
      <p:sp>
        <p:nvSpPr>
          <p:cNvPr id="5" name="Овал 4"/>
          <p:cNvSpPr/>
          <p:nvPr/>
        </p:nvSpPr>
        <p:spPr>
          <a:xfrm>
            <a:off x="5524023" y="2568398"/>
            <a:ext cx="2738693" cy="1800200"/>
          </a:xfrm>
          <a:prstGeom prst="ellipse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САМОРАЗВИТИЯ</a:t>
            </a:r>
            <a:endParaRPr lang="ru-RU" sz="1400" b="1" dirty="0"/>
          </a:p>
        </p:txBody>
      </p:sp>
      <p:sp>
        <p:nvSpPr>
          <p:cNvPr id="6" name="Овал 5"/>
          <p:cNvSpPr/>
          <p:nvPr/>
        </p:nvSpPr>
        <p:spPr>
          <a:xfrm>
            <a:off x="3135267" y="4368598"/>
            <a:ext cx="2891955" cy="1656184"/>
          </a:xfrm>
          <a:prstGeom prst="ellipse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САМОВЫГОРАНИЯ</a:t>
            </a:r>
            <a:endParaRPr lang="ru-RU" sz="1400" b="1" dirty="0"/>
          </a:p>
        </p:txBody>
      </p:sp>
      <p:sp>
        <p:nvSpPr>
          <p:cNvPr id="4" name="Овал 3"/>
          <p:cNvSpPr/>
          <p:nvPr/>
        </p:nvSpPr>
        <p:spPr>
          <a:xfrm>
            <a:off x="971600" y="2568398"/>
            <a:ext cx="2592288" cy="1800200"/>
          </a:xfrm>
          <a:prstGeom prst="ellipse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49263" fontAlgn="base">
              <a:spcBef>
                <a:spcPts val="1225"/>
              </a:spcBef>
              <a:spcAft>
                <a:spcPct val="0"/>
              </a:spcAft>
              <a:buClr>
                <a:srgbClr val="CCCC99"/>
              </a:buClr>
              <a:buSzPct val="7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kern="0" dirty="0" smtClean="0">
                <a:solidFill>
                  <a:prstClr val="white"/>
                </a:solidFill>
                <a:latin typeface="Arial" charset="0"/>
                <a:ea typeface="Microsoft YaHei" charset="-122"/>
              </a:rPr>
              <a:t>  </a:t>
            </a:r>
            <a:r>
              <a:rPr lang="ru-RU" sz="1400" b="1" kern="0" dirty="0" smtClean="0">
                <a:solidFill>
                  <a:prstClr val="white"/>
                </a:solidFill>
                <a:latin typeface="Arial" charset="0"/>
                <a:ea typeface="Microsoft YaHei" charset="-122"/>
              </a:rPr>
              <a:t>АДАПТАЦИИ</a:t>
            </a:r>
            <a:endParaRPr lang="ru-RU" sz="1400" b="1" kern="0" dirty="0">
              <a:solidFill>
                <a:prstClr val="white"/>
              </a:solidFill>
              <a:latin typeface="Arial" charset="0"/>
              <a:ea typeface="Microsoft YaHei" charset="-122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135267" y="2123857"/>
            <a:ext cx="1445977" cy="657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81245" y="2123857"/>
            <a:ext cx="1646939" cy="657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6" idx="0"/>
          </p:cNvCxnSpPr>
          <p:nvPr/>
        </p:nvCxnSpPr>
        <p:spPr>
          <a:xfrm>
            <a:off x="4581245" y="2123857"/>
            <a:ext cx="0" cy="22447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78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491" cy="6858000"/>
          </a:xfrm>
          <a:prstGeom prst="rect">
            <a:avLst/>
          </a:prstGeom>
          <a:solidFill>
            <a:schemeClr val="tx2"/>
          </a:solidFill>
          <a:extLst/>
        </p:spPr>
      </p:pic>
      <p:sp>
        <p:nvSpPr>
          <p:cNvPr id="3" name="12-конечная звезда 2"/>
          <p:cNvSpPr/>
          <p:nvPr/>
        </p:nvSpPr>
        <p:spPr>
          <a:xfrm>
            <a:off x="2843808" y="1268760"/>
            <a:ext cx="3744416" cy="4248472"/>
          </a:xfrm>
          <a:prstGeom prst="star12">
            <a:avLst/>
          </a:prstGeom>
          <a:solidFill>
            <a:srgbClr val="0070C0"/>
          </a:solidFill>
          <a:ln>
            <a:solidFill>
              <a:srgbClr val="F95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Формы работы по саморазвитию педагогов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139952" y="404664"/>
            <a:ext cx="115212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>
                <a:solidFill>
                  <a:prstClr val="white"/>
                </a:solidFill>
              </a:rPr>
              <a:t>Школа молодого специалиста</a:t>
            </a:r>
          </a:p>
        </p:txBody>
      </p:sp>
      <p:sp>
        <p:nvSpPr>
          <p:cNvPr id="5" name="Овал 4"/>
          <p:cNvSpPr/>
          <p:nvPr/>
        </p:nvSpPr>
        <p:spPr>
          <a:xfrm>
            <a:off x="5796136" y="728700"/>
            <a:ext cx="1152128" cy="6840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white"/>
                </a:solidFill>
              </a:rPr>
              <a:t>Мастер-класс</a:t>
            </a:r>
          </a:p>
        </p:txBody>
      </p:sp>
      <p:sp>
        <p:nvSpPr>
          <p:cNvPr id="6" name="Овал 5"/>
          <p:cNvSpPr/>
          <p:nvPr/>
        </p:nvSpPr>
        <p:spPr>
          <a:xfrm>
            <a:off x="6732240" y="1628800"/>
            <a:ext cx="122413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prstClr val="white"/>
                </a:solidFill>
              </a:rPr>
              <a:t>Курсы ПК</a:t>
            </a:r>
          </a:p>
        </p:txBody>
      </p:sp>
      <p:sp>
        <p:nvSpPr>
          <p:cNvPr id="7" name="Овал 6"/>
          <p:cNvSpPr/>
          <p:nvPr/>
        </p:nvSpPr>
        <p:spPr>
          <a:xfrm>
            <a:off x="6948264" y="3140968"/>
            <a:ext cx="115212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white"/>
                </a:solidFill>
              </a:rPr>
              <a:t>Конкур</a:t>
            </a:r>
            <a:r>
              <a:rPr lang="ru-RU" dirty="0">
                <a:solidFill>
                  <a:prstClr val="white"/>
                </a:solidFill>
              </a:rPr>
              <a:t>сы</a:t>
            </a:r>
          </a:p>
        </p:txBody>
      </p:sp>
      <p:sp>
        <p:nvSpPr>
          <p:cNvPr id="8" name="Овал 7"/>
          <p:cNvSpPr/>
          <p:nvPr/>
        </p:nvSpPr>
        <p:spPr>
          <a:xfrm>
            <a:off x="6755499" y="4421932"/>
            <a:ext cx="1200877" cy="8072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err="1">
                <a:solidFill>
                  <a:prstClr val="white"/>
                </a:solidFill>
              </a:rPr>
              <a:t>Методич</a:t>
            </a:r>
            <a:r>
              <a:rPr lang="ru-RU" sz="1400" dirty="0">
                <a:solidFill>
                  <a:prstClr val="white"/>
                </a:solidFill>
              </a:rPr>
              <a:t>. </a:t>
            </a:r>
            <a:r>
              <a:rPr lang="ru-RU" sz="1400" dirty="0" err="1">
                <a:solidFill>
                  <a:prstClr val="white"/>
                </a:solidFill>
              </a:rPr>
              <a:t>Объед</a:t>
            </a:r>
            <a:r>
              <a:rPr lang="ru-RU" sz="140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9" name="Овал 8"/>
          <p:cNvSpPr/>
          <p:nvPr/>
        </p:nvSpPr>
        <p:spPr>
          <a:xfrm>
            <a:off x="5652120" y="5517232"/>
            <a:ext cx="129614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white"/>
                </a:solidFill>
              </a:rPr>
              <a:t>Публикация на сайтах</a:t>
            </a:r>
          </a:p>
        </p:txBody>
      </p:sp>
      <p:sp>
        <p:nvSpPr>
          <p:cNvPr id="10" name="Овал 9"/>
          <p:cNvSpPr/>
          <p:nvPr/>
        </p:nvSpPr>
        <p:spPr>
          <a:xfrm>
            <a:off x="4139952" y="5733256"/>
            <a:ext cx="115212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prstClr val="white"/>
                </a:solidFill>
              </a:rPr>
              <a:t>Участие в конференциях</a:t>
            </a:r>
          </a:p>
        </p:txBody>
      </p:sp>
      <p:sp>
        <p:nvSpPr>
          <p:cNvPr id="11" name="Овал 10"/>
          <p:cNvSpPr/>
          <p:nvPr/>
        </p:nvSpPr>
        <p:spPr>
          <a:xfrm>
            <a:off x="2685520" y="584684"/>
            <a:ext cx="1080120" cy="6840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prstClr val="white"/>
                </a:solidFill>
              </a:rPr>
              <a:t>Высшее образование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1410330" y="1407310"/>
            <a:ext cx="101106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err="1">
                <a:solidFill>
                  <a:prstClr val="white"/>
                </a:solidFill>
              </a:rPr>
              <a:t>Вебинары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31640" y="3032956"/>
            <a:ext cx="108012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prstClr val="white"/>
                </a:solidFill>
              </a:rPr>
              <a:t>Аттестация</a:t>
            </a:r>
          </a:p>
        </p:txBody>
      </p:sp>
      <p:sp>
        <p:nvSpPr>
          <p:cNvPr id="14" name="Овал 13"/>
          <p:cNvSpPr/>
          <p:nvPr/>
        </p:nvSpPr>
        <p:spPr>
          <a:xfrm>
            <a:off x="1331640" y="4421932"/>
            <a:ext cx="108012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white"/>
                </a:solidFill>
              </a:rPr>
              <a:t>Самообразование</a:t>
            </a:r>
          </a:p>
        </p:txBody>
      </p:sp>
      <p:sp>
        <p:nvSpPr>
          <p:cNvPr id="15" name="Овал 14"/>
          <p:cNvSpPr/>
          <p:nvPr/>
        </p:nvSpPr>
        <p:spPr>
          <a:xfrm>
            <a:off x="2285746" y="5553236"/>
            <a:ext cx="111612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dirty="0">
                <a:solidFill>
                  <a:prstClr val="white"/>
                </a:solidFill>
              </a:rPr>
              <a:t>Открытые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286401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240" y="476672"/>
            <a:ext cx="7543800" cy="1296144"/>
          </a:xfrm>
        </p:spPr>
        <p:txBody>
          <a:bodyPr/>
          <a:lstStyle/>
          <a:p>
            <a:r>
              <a:rPr lang="ru-RU" sz="4000" dirty="0" smtClean="0">
                <a:solidFill>
                  <a:srgbClr val="F95123"/>
                </a:solidFill>
              </a:rPr>
              <a:t>            Школа </a:t>
            </a:r>
            <a:r>
              <a:rPr lang="ru-RU" sz="4000" dirty="0">
                <a:solidFill>
                  <a:srgbClr val="F95123"/>
                </a:solidFill>
              </a:rPr>
              <a:t>молодого </a:t>
            </a:r>
            <a:br>
              <a:rPr lang="ru-RU" sz="4000" dirty="0">
                <a:solidFill>
                  <a:srgbClr val="F95123"/>
                </a:solidFill>
              </a:rPr>
            </a:br>
            <a:r>
              <a:rPr lang="ru-RU" sz="4000" dirty="0">
                <a:solidFill>
                  <a:srgbClr val="F95123"/>
                </a:solidFill>
              </a:rPr>
              <a:t>               специалиста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491" cy="6858000"/>
          </a:xfrm>
          <a:prstGeom prst="rect">
            <a:avLst/>
          </a:prstGeom>
          <a:solidFill>
            <a:schemeClr val="tx2"/>
          </a:solidFill>
          <a:extLst/>
        </p:spPr>
      </p:pic>
      <p:sp>
        <p:nvSpPr>
          <p:cNvPr id="5" name="Прямоугольник 4"/>
          <p:cNvSpPr/>
          <p:nvPr/>
        </p:nvSpPr>
        <p:spPr>
          <a:xfrm>
            <a:off x="1619672" y="476672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9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4000" dirty="0" smtClean="0">
                <a:solidFill>
                  <a:srgbClr val="F9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   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Школа</a:t>
            </a:r>
            <a:r>
              <a:rPr lang="ru-RU" sz="4000" dirty="0" smtClean="0">
                <a:solidFill>
                  <a:srgbClr val="F9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4000" dirty="0">
                <a:solidFill>
                  <a:srgbClr val="F9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молодого </a:t>
            </a:r>
            <a:br>
              <a:rPr lang="ru-RU" sz="4000" dirty="0">
                <a:solidFill>
                  <a:srgbClr val="F9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4000" dirty="0">
                <a:solidFill>
                  <a:srgbClr val="F9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        </a:t>
            </a:r>
            <a:r>
              <a:rPr lang="ru-RU" sz="4000" dirty="0" smtClean="0">
                <a:solidFill>
                  <a:srgbClr val="F9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4000" dirty="0">
                <a:solidFill>
                  <a:srgbClr val="F9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специалиста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060848"/>
            <a:ext cx="727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SzPct val="60000"/>
            </a:pPr>
            <a:r>
              <a:rPr lang="ru-RU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sz="3200" dirty="0">
                <a:solidFill>
                  <a:prstClr val="white"/>
                </a:solidFill>
                <a:latin typeface="Helvetica Neue"/>
              </a:rPr>
              <a:t>помочь начинающим педагогам в повышении их профессиональной компетентности в вопросах методики организации </a:t>
            </a:r>
            <a:r>
              <a:rPr lang="ru-RU" sz="3200" dirty="0" err="1">
                <a:solidFill>
                  <a:prstClr val="white"/>
                </a:solidFill>
                <a:latin typeface="Helvetica Neue"/>
              </a:rPr>
              <a:t>воспитательно</a:t>
            </a:r>
            <a:r>
              <a:rPr lang="ru-RU" sz="3200" dirty="0">
                <a:solidFill>
                  <a:prstClr val="white"/>
                </a:solidFill>
                <a:latin typeface="Helvetica Neue"/>
              </a:rPr>
              <a:t>-образовательного процесса.</a:t>
            </a:r>
            <a:endParaRPr lang="ru-RU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06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1012</TotalTime>
  <Words>486</Words>
  <Application>Microsoft Office PowerPoint</Application>
  <PresentationFormat>Экран (4:3)</PresentationFormat>
  <Paragraphs>74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Базовая</vt:lpstr>
      <vt:lpstr>МДОУ «Заволжский детский сад                         «Колосок»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профессионального совершенствования педагога:</vt:lpstr>
      <vt:lpstr>Презентация PowerPoint</vt:lpstr>
      <vt:lpstr>Презентация PowerPoint</vt:lpstr>
      <vt:lpstr>            Школа молодого                 специалиста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Спасибо за внимание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Detsad</cp:lastModifiedBy>
  <cp:revision>58</cp:revision>
  <dcterms:created xsi:type="dcterms:W3CDTF">2017-08-23T15:40:27Z</dcterms:created>
  <dcterms:modified xsi:type="dcterms:W3CDTF">2017-08-28T05:25:08Z</dcterms:modified>
</cp:coreProperties>
</file>