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5" r:id="rId4"/>
    <p:sldId id="260" r:id="rId5"/>
    <p:sldId id="261" r:id="rId6"/>
    <p:sldId id="262" r:id="rId7"/>
    <p:sldId id="286" r:id="rId8"/>
    <p:sldId id="274" r:id="rId9"/>
    <p:sldId id="272" r:id="rId10"/>
    <p:sldId id="269" r:id="rId11"/>
    <p:sldId id="273" r:id="rId12"/>
    <p:sldId id="270" r:id="rId13"/>
    <p:sldId id="282" r:id="rId14"/>
    <p:sldId id="287" r:id="rId15"/>
    <p:sldId id="279" r:id="rId16"/>
    <p:sldId id="278" r:id="rId17"/>
    <p:sldId id="275" r:id="rId18"/>
    <p:sldId id="288" r:id="rId19"/>
    <p:sldId id="263" r:id="rId20"/>
    <p:sldId id="280" r:id="rId21"/>
    <p:sldId id="281" r:id="rId22"/>
    <p:sldId id="283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B8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18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69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50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20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08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69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48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7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15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4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8186A-5D54-4772-BC84-2D8448DD379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9800D-6C7E-4F63-8C11-2EE281118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60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image" Target="../media/image58.jpeg"/><Relationship Id="rId2" Type="http://schemas.openxmlformats.org/officeDocument/2006/relationships/image" Target="../media/image13.jp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jpeg"/><Relationship Id="rId15" Type="http://schemas.openxmlformats.org/officeDocument/2006/relationships/image" Target="../media/image56.jpeg"/><Relationship Id="rId10" Type="http://schemas.microsoft.com/office/2007/relationships/hdphoto" Target="../media/hdphoto3.wdp"/><Relationship Id="rId4" Type="http://schemas.openxmlformats.org/officeDocument/2006/relationships/image" Target="../media/image48.gif"/><Relationship Id="rId9" Type="http://schemas.openxmlformats.org/officeDocument/2006/relationships/image" Target="../media/image52.png"/><Relationship Id="rId1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" Type="http://schemas.openxmlformats.org/officeDocument/2006/relationships/audio" Target="../media/audio3.wav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13.jp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hyperlink" Target="http://21region.org/uploads/posts/2009-02/1234366109_posuda2.jpg" TargetMode="External"/><Relationship Id="rId7" Type="http://schemas.openxmlformats.org/officeDocument/2006/relationships/image" Target="../media/image11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audio" Target="../media/audio2.wav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3.jpg"/><Relationship Id="rId9" Type="http://schemas.openxmlformats.org/officeDocument/2006/relationships/image" Target="../media/image1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3" Type="http://schemas.openxmlformats.org/officeDocument/2006/relationships/audio" Target="../media/audio1.wav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3.jpg"/><Relationship Id="rId9" Type="http://schemas.openxmlformats.org/officeDocument/2006/relationships/image" Target="../media/image1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g"/><Relationship Id="rId7" Type="http://schemas.openxmlformats.org/officeDocument/2006/relationships/image" Target="../media/image135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e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34\Desktop\патриотические фоны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141277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Муниципальное дошкольное образовательное учреждение «Заволжский детский сад «Колосок»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6254799"/>
            <a:ext cx="252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п</a:t>
            </a:r>
            <a:r>
              <a:rPr lang="ru-RU" sz="1600" b="1" dirty="0" smtClean="0">
                <a:solidFill>
                  <a:srgbClr val="FF0000"/>
                </a:solidFill>
              </a:rPr>
              <a:t>ос. Заволжский, 2018 год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2337197"/>
            <a:ext cx="7368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Интерактивная игра-путешествие «Россия – Родина моя!»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4509120"/>
            <a:ext cx="2814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Подготовила: воспитатель</a:t>
            </a:r>
          </a:p>
          <a:p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Снеткова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Анна Юрьевна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0"/>
            <a:ext cx="9251504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71562"/>
            <a:ext cx="2823213" cy="18286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08952"/>
            <a:ext cx="2755164" cy="18286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13" y="2924943"/>
            <a:ext cx="2823213" cy="18286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3" y="2967851"/>
            <a:ext cx="2755164" cy="18286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869160"/>
            <a:ext cx="2755164" cy="18225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04" y="1102390"/>
            <a:ext cx="2755164" cy="18225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59" y="4563457"/>
            <a:ext cx="2755164" cy="1822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441" y="44624"/>
            <a:ext cx="4140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Собери герб России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5274E-6 L 0.19219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9598E-6 L -0.20035 -3.79598E-6 C -0.28993 -3.79598E-6 -0.4 -0.0111 -0.4 -0.01966 L -0.4 -0.03863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1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9.9468E-8 L -0.13472 0.021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6" y="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41291E-7 L 0.33715 -0.044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58" y="-2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8.14249E-7 L -0.00886 -0.05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29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2767E-6 L -0.11614 0.4897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244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1591E-6 L 0.08681 -0.0148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-7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26"/>
            <a:ext cx="9251504" cy="68932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40279"/>
            <a:ext cx="8147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Какого государственного символа не хватает? Назовите его.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6" descr="00005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1206"/>
            <a:ext cx="2919700" cy="418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ма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81" y="1196752"/>
            <a:ext cx="287071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141">
                        <a14:foregroundMark x1="67578" y1="28906" x2="67578" y2="28906"/>
                        <a14:foregroundMark x1="14063" y1="29297" x2="14063" y2="29297"/>
                        <a14:foregroundMark x1="80859" y1="25781" x2="80859" y2="2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972" y="2540982"/>
            <a:ext cx="3240360" cy="431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://www.planetakiis.ru/pic/kanikuli/russ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348" y="1052736"/>
            <a:ext cx="8102814" cy="536956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0473" y="0"/>
            <a:ext cx="80079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Назовите </a:t>
            </a:r>
            <a:r>
              <a:rPr lang="ru-RU" sz="2800" b="1" dirty="0">
                <a:solidFill>
                  <a:srgbClr val="FF0000"/>
                </a:solidFill>
              </a:rPr>
              <a:t>слова-признаки «Какая </a:t>
            </a:r>
            <a:r>
              <a:rPr lang="ru-RU" sz="2800" b="1" dirty="0" smtClean="0">
                <a:solidFill>
                  <a:srgbClr val="FF0000"/>
                </a:solidFill>
              </a:rPr>
              <a:t>наша страна - Россия</a:t>
            </a:r>
            <a:r>
              <a:rPr lang="ru-RU" sz="2800" b="1" dirty="0">
                <a:solidFill>
                  <a:srgbClr val="FF0000"/>
                </a:solidFill>
              </a:rPr>
              <a:t>?»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44" y="4437112"/>
            <a:ext cx="704850" cy="990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60579"/>
            <a:ext cx="704850" cy="990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437112"/>
            <a:ext cx="704850" cy="990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48" y="3429992"/>
            <a:ext cx="704850" cy="990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330" y="5081240"/>
            <a:ext cx="704850" cy="990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43429"/>
            <a:ext cx="704850" cy="990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51212"/>
            <a:ext cx="704850" cy="990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628800"/>
            <a:ext cx="704850" cy="990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44" y="3252829"/>
            <a:ext cx="704850" cy="990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42" y="4869160"/>
            <a:ext cx="704850" cy="990600"/>
          </a:xfrm>
          <a:prstGeom prst="rect">
            <a:avLst/>
          </a:prstGeom>
        </p:spPr>
      </p:pic>
      <p:pic>
        <p:nvPicPr>
          <p:cNvPr id="15" name="Picture 1" descr="C:\Users\Юлия\Desktop\xocfhcbgf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602" y="884441"/>
            <a:ext cx="1877118" cy="2562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6813" y="819280"/>
            <a:ext cx="1309359" cy="185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4222" l="4889" r="9466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5270" y="4932412"/>
            <a:ext cx="2066990" cy="206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44" b="96667" l="0" r="89744">
                        <a14:foregroundMark x1="50641" y1="33704" x2="50641" y2="33704"/>
                        <a14:foregroundMark x1="47436" y1="48889" x2="47436" y2="48889"/>
                        <a14:foregroundMark x1="48077" y1="56667" x2="48077" y2="56667"/>
                        <a14:foregroundMark x1="48077" y1="44074" x2="48077" y2="44074"/>
                        <a14:foregroundMark x1="48077" y1="38889" x2="48077" y2="38889"/>
                        <a14:foregroundMark x1="52564" y1="28148" x2="52564" y2="28148"/>
                        <a14:foregroundMark x1="54487" y1="18148" x2="54487" y2="18148"/>
                        <a14:foregroundMark x1="55128" y1="14074" x2="55128" y2="14074"/>
                        <a14:foregroundMark x1="52564" y1="22593" x2="52564" y2="22593"/>
                        <a14:foregroundMark x1="48718" y1="10000" x2="48718" y2="10000"/>
                        <a14:foregroundMark x1="47436" y1="12963" x2="47436" y2="12963"/>
                        <a14:foregroundMark x1="50641" y1="47037" x2="50641" y2="47037"/>
                        <a14:foregroundMark x1="52564" y1="38148" x2="52564" y2="38148"/>
                        <a14:foregroundMark x1="57692" y1="7407" x2="57692" y2="7407"/>
                        <a14:foregroundMark x1="51923" y1="30741" x2="51923" y2="30741"/>
                        <a14:foregroundMark x1="54487" y1="20741" x2="54487" y2="20741"/>
                        <a14:foregroundMark x1="51923" y1="49630" x2="51923" y2="49630"/>
                        <a14:foregroundMark x1="48718" y1="35926" x2="48718" y2="35926"/>
                        <a14:foregroundMark x1="46795" y1="46667" x2="46795" y2="46667"/>
                        <a14:foregroundMark x1="44872" y1="56296" x2="44872" y2="56296"/>
                        <a14:foregroundMark x1="49359" y1="15926" x2="49359" y2="15926"/>
                        <a14:foregroundMark x1="53205" y1="25556" x2="53205" y2="2555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0877" y="4150164"/>
            <a:ext cx="1512168" cy="261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306" y="1077638"/>
            <a:ext cx="1999747" cy="149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http://ribalych.ru/wp-content/uploads/2014/02/1907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2" b="94413" l="3429" r="95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357" y="2951212"/>
            <a:ext cx="1949945" cy="17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667">
            <a:off x="6599996" y="2385779"/>
            <a:ext cx="2121465" cy="212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37" y="4790258"/>
            <a:ext cx="2608569" cy="195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835" y="4790257"/>
            <a:ext cx="1341293" cy="186780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428" y="500429"/>
            <a:ext cx="1916927" cy="13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34\Desktop\патриотические фоны\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992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7030A0"/>
                </a:solidFill>
              </a:rPr>
              <a:t>Самый </a:t>
            </a:r>
            <a:r>
              <a:rPr lang="ru-RU" altLang="ru-RU" sz="2400" b="1" dirty="0">
                <a:solidFill>
                  <a:srgbClr val="7030A0"/>
                </a:solidFill>
              </a:rPr>
              <a:t>главный город нашей </a:t>
            </a:r>
            <a:r>
              <a:rPr lang="ru-RU" altLang="ru-RU" sz="2400" b="1" dirty="0" smtClean="0">
                <a:solidFill>
                  <a:srgbClr val="7030A0"/>
                </a:solidFill>
              </a:rPr>
              <a:t>страны – Москва - столица России.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Перед Вами достопримечательности столиц мира. Отметьте курсором те достопримечательности, которые не относятся к нашей столице.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25" y="5013176"/>
            <a:ext cx="2448352" cy="173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65" y="1728333"/>
            <a:ext cx="2937535" cy="1946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" y="1938992"/>
            <a:ext cx="2854818" cy="1891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09" y="4083462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4" y="4149080"/>
            <a:ext cx="3034451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137" y="2046544"/>
            <a:ext cx="2952328" cy="253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444299" y="3599476"/>
            <a:ext cx="2328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ЦАРЬ-КОЛОКОЛ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9472" y="6186519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ЦАРЬ-ПУШКА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0150" y="4365104"/>
            <a:ext cx="2914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КРАСНАЯ ПЛОЩАДЬ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КРЕМЛЬ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3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9" y="0"/>
            <a:ext cx="9144000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6499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29259"/>
            <a:ext cx="7272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ОСТАНОВКА «НАЦИОНАЛЬНАЯ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 smtClean="0">
              <a:ln w="11430"/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2800" b="1" dirty="0" smtClean="0">
                <a:ln w="11430"/>
                <a:solidFill>
                  <a:srgbClr val="7030A0"/>
                </a:solidFill>
                <a:latin typeface="+mj-lt"/>
              </a:rPr>
              <a:t>Россия </a:t>
            </a:r>
            <a:r>
              <a:rPr lang="ru-RU" sz="2800" b="1" dirty="0">
                <a:ln w="11430"/>
                <a:solidFill>
                  <a:srgbClr val="7030A0"/>
                </a:solidFill>
                <a:latin typeface="+mj-lt"/>
              </a:rPr>
              <a:t>– многонациональное </a:t>
            </a:r>
            <a:r>
              <a:rPr lang="ru-RU" sz="2800" b="1" dirty="0" smtClean="0">
                <a:ln w="11430"/>
                <a:solidFill>
                  <a:srgbClr val="7030A0"/>
                </a:solidFill>
                <a:latin typeface="+mj-lt"/>
              </a:rPr>
              <a:t>государство.</a:t>
            </a:r>
            <a:endParaRPr lang="ru-RU" sz="2800" b="1" dirty="0">
              <a:ln w="11430"/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ru-RU" sz="2800" b="1" dirty="0" smtClean="0">
                <a:ln w="11430"/>
                <a:solidFill>
                  <a:srgbClr val="7030A0"/>
                </a:solidFill>
                <a:latin typeface="+mj-lt"/>
                <a:cs typeface="Times New Roman" pitchFamily="18" charset="0"/>
              </a:rPr>
              <a:t>В </a:t>
            </a:r>
            <a:r>
              <a:rPr lang="ru-RU" sz="2800" b="1" dirty="0">
                <a:ln w="11430"/>
                <a:solidFill>
                  <a:srgbClr val="7030A0"/>
                </a:solidFill>
                <a:latin typeface="+mj-lt"/>
                <a:cs typeface="Times New Roman" pitchFamily="18" charset="0"/>
              </a:rPr>
              <a:t>России – более 130 различных народов. У каждого народа свои традиции, обычаи, культура.</a:t>
            </a:r>
          </a:p>
        </p:txBody>
      </p:sp>
      <p:pic>
        <p:nvPicPr>
          <p:cNvPr id="6" name="Picture 7" descr="C:\Users\T34\Desktop\мои документы\анимация\child (261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8344" y="230711"/>
            <a:ext cx="936104" cy="1612979"/>
          </a:xfrm>
          <a:prstGeom prst="rect">
            <a:avLst/>
          </a:prstGeom>
          <a:noFill/>
        </p:spPr>
      </p:pic>
      <p:pic>
        <p:nvPicPr>
          <p:cNvPr id="7" name="Picture 3" descr="C:\Users\T34\Desktop\мои документы\анимация\38221871.jpg"/>
          <p:cNvPicPr>
            <a:picLocks noChangeAspect="1" noChangeArrowheads="1"/>
          </p:cNvPicPr>
          <p:nvPr/>
        </p:nvPicPr>
        <p:blipFill>
          <a:blip r:embed="rId4"/>
          <a:srcRect t="34403"/>
          <a:stretch>
            <a:fillRect/>
          </a:stretch>
        </p:blipFill>
        <p:spPr bwMode="auto">
          <a:xfrm>
            <a:off x="402239" y="2394493"/>
            <a:ext cx="8156608" cy="44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763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10734 C -0.00191 0.11335 -0.03038 0.11936 -0.05122 0.13995 C -0.07205 0.16054 -0.08542 0.20472 -0.09896 0.23132 C -0.1125 0.25793 -0.11563 0.28198 -0.13264 0.29979 C -0.14966 0.31737 -0.15764 0.32038 -0.20122 0.33681 C -0.24479 0.35323 -0.35938 0.38608 -0.39427 0.3988 C -0.42917 0.41152 -0.40782 0.41083 -0.41059 0.41291 " pathEditMode="relative" rAng="0" ptsTypes="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5" y="152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://whitetigerteam.com/products/0707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8665" y="2279091"/>
            <a:ext cx="4306670" cy="2420349"/>
          </a:xfrm>
          <a:prstGeom prst="rect">
            <a:avLst/>
          </a:prstGeom>
          <a:noFill/>
        </p:spPr>
      </p:pic>
      <p:pic>
        <p:nvPicPr>
          <p:cNvPr id="4" name="Рисунок 3" descr="http://gamejulia.ru/images/i/nats-kostyum-mordovtsi.jpg"/>
          <p:cNvPicPr/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531" y="260648"/>
            <a:ext cx="14401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21987" y="70702"/>
            <a:ext cx="4362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народы населяют Россию?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http://nacekomie.ru/forum/files/201411/32034_bdbdcd6c1cf63c77ac72ffc883189bdb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699440"/>
            <a:ext cx="1076656" cy="16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0.liveinternet.ru/images/foto/c/1/apps/4/944/4944096_img024.jpg"/>
          <p:cNvPicPr/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779" y="2418009"/>
            <a:ext cx="1027861" cy="191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utinye-uroki.3dn.ru/999/1097/99/v00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4740194"/>
            <a:ext cx="14271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steshka.ru/wp-content/uploads/2013/02/narodymira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21986" y="4740194"/>
            <a:ext cx="10081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усские" descr="http://i47.fastpic.ru/big/2012/1110/22/95aac60ada119eae87e9855447db0122.jpg"/>
          <p:cNvPicPr/>
          <p:nvPr/>
        </p:nvPicPr>
        <p:blipFill>
          <a:blip r:embed="rId10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53188" y="532367"/>
            <a:ext cx="1512168" cy="185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steshka.ru/wp-content/uploads/2013/02/narodymira1.jpg"/>
          <p:cNvPicPr/>
          <p:nvPr/>
        </p:nvPicPr>
        <p:blipFill>
          <a:blip r:embed="rId11" cstate="print">
            <a:clrChange>
              <a:clrFrom>
                <a:srgbClr val="ECFCFC"/>
              </a:clrFrom>
              <a:clrTo>
                <a:srgbClr val="E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9414" y="2479187"/>
            <a:ext cx="1080120" cy="190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g0.liveinternet.ru/images/foto/c/1/apps/4/944/4944092_img022.jpg"/>
          <p:cNvPicPr/>
          <p:nvPr/>
        </p:nvPicPr>
        <p:blipFill>
          <a:blip r:embed="rId12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3155" y="4665811"/>
            <a:ext cx="1079488" cy="18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i.uralweb.ru/albums/fotos/f/bd7/bd78bb43dd1dd8514f19ec02dd89e037.jpg"/>
          <p:cNvPicPr/>
          <p:nvPr/>
        </p:nvPicPr>
        <p:blipFill>
          <a:blip r:embed="rId13" cstate="print">
            <a:clrChange>
              <a:clrFrom>
                <a:srgbClr val="C3C4BF"/>
              </a:clrFrom>
              <a:clrTo>
                <a:srgbClr val="C3C4B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6376" y="2540479"/>
            <a:ext cx="1080120" cy="166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image.jimcdn.com/app/cms/image/transf/none/path/sdf5450eb1513bcb8/image/i68780f53258c6bd9/version/1430127932/image.jpg"/>
          <p:cNvPicPr/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59474" y="445314"/>
            <a:ext cx="1560997" cy="183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steshka.ru/wp-content/uploads/2013/02/narodymira12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47664" y="2569611"/>
            <a:ext cx="991490" cy="179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image.jimcdn.com/app/cms/image/transf/none/path/sdf5450eb1513bcb8/image/ieb3b34fab344c1b8/version/1430127932/image.jpg"/>
          <p:cNvPicPr/>
          <p:nvPr/>
        </p:nvPicPr>
        <p:blipFill>
          <a:blip r:embed="rId16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3075" y="532367"/>
            <a:ext cx="1440160" cy="185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shkola7gnomov.ru/upload/iblock/79c/79c2d0173575d2f7f95a48ae0cb95ab4.jpe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09272" y="4704190"/>
            <a:ext cx="21962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19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C 0.01337 -0.00787 0.00521 -0.00694 0.02344 0.01343 C 0.03715 0.0287 0.04896 0.04861 0.06476 0.05695 C 0.08958 0.09861 0.05816 0.04954 0.08073 0.07477 C 0.10035 0.09653 0.07708 0.08125 0.09618 0.09213 C 0.10156 0.10648 0.11007 0.11644 0.11441 0.13171 C 0.12396 0.16412 0.13542 0.19884 0.15087 0.22407 C 0.15434 0.24167 0.15729 0.24884 0.16649 0.25926 C 0.16736 0.26111 0.17917 0.2912 0.18212 0.29861 C 0.18386 0.30324 0.18733 0.31181 0.18733 0.31227 C 0.18993 0.32477 0.19358 0.33958 0.19757 0.35139 C 0.20886 0.38426 0.20816 0.3662 0.20816 0.38218 " pathEditMode="relative" rAng="0" ptsTypes="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96415E-6 C 0.00052 0.01179 0.00017 0.02359 0.00139 0.03516 C 0.00226 0.04395 0.00815 0.05436 0.01129 0.06083 C 0.01754 0.07402 0.02205 0.08605 0.029 0.099 C 0.03126 0.10293 0.0441 0.10964 0.04532 0.11034 C 0.04705 0.11126 0.05018 0.11334 0.05018 0.11357 C 0.06841 0.11242 0.104 0.11473 0.1283 0.10733 C 0.14948 0.10085 0.1665 0.07564 0.18664 0.06685 C 0.18837 0.06384 0.18959 0.06083 0.1915 0.05829 C 0.19462 0.05412 0.20122 0.04649 0.20122 0.04695 C 0.20521 0.03608 0.21025 0.03354 0.2158 0.02613 C 0.22257 0.00231 0.23195 -0.01689 0.23855 -0.04049 C 0.24428 -0.06061 0.23924 -0.03702 0.24671 -0.05784 C 0.24914 -0.06501 0.25157 -0.07287 0.2533 -0.0812 C 0.25435 -0.08698 0.25469 -0.09323 0.2566 -0.09855 C 0.25955 -0.10711 0.2606 -0.10942 0.26303 -0.1189 C 0.26806 -0.13949 0.27188 -0.15939 0.27761 -0.17974 C 0.27865 -0.18367 0.28091 -0.19154 0.28091 -0.19108 C 0.28386 -0.2193 0.29254 -0.24382 0.30365 -0.26394 C 0.30608 -0.27666 0.30973 -0.28337 0.31511 -0.29286 " pathEditMode="relative" rAng="0" ptsTypes="fffffffffffffffffff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-89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C 0.03663 0.00324 0.06267 -0.00625 0.09635 -0.00833 C 0.10243 -0.00926 0.10816 -0.00949 0.11423 -0.01042 C 0.12413 -0.0118 0.13316 -0.01389 0.14375 -0.01481 C 0.15451 -0.01574 0.16562 -0.01643 0.17639 -0.01759 C 0.18298 -0.01991 0.18871 -0.01967 0.19757 -0.02083 C 0.21892 -0.02384 0.23993 -0.02778 0.26284 -0.02963 C 0.27534 -0.03241 0.29236 -0.03287 0.30712 -0.03333 C 0.31684 -0.03472 0.32587 -0.03611 0.33628 -0.0368 C 0.34531 -0.03796 0.35312 -0.03866 0.3625 -0.03935 C 0.3717 -0.04143 0.38264 -0.0412 0.39357 -0.04167 C 0.4 -0.04213 0.40503 -0.04329 0.41163 -0.04375 C 0.41632 -0.04421 0.42135 -0.04444 0.42639 -0.04491 C 0.43472 -0.0493 0.45017 -0.05069 0.46059 -0.05417 C 0.4717 -0.0581 0.48594 -0.06018 0.49965 -0.06296 C 0.50486 -0.06412 0.51475 -0.06574 0.51927 -0.06736 C 0.525 -0.06921 0.52222 -0.06875 0.5276 -0.06944 " pathEditMode="relative" rAng="0" ptsTypes="ffffffffffffffff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72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0259E-6 C 0.00191 0.02012 0.00868 0.03747 0.01076 0.05736 C 0.01337 0.08095 0.01406 0.10592 0.0184 0.12928 C 0.01944 0.14131 0.02014 0.15079 0.02309 0.16189 C 0.02864 0.20606 0.02448 0.17021 0.0276 0.27058 C 0.02778 0.27382 0.04548 0.27798 0.04774 0.27868 C 0.05868 0.28885 0.04861 0.28099 0.07378 0.28492 C 0.07535 0.28515 0.07847 0.287 0.07847 0.287 " pathEditMode="relative" ptsTypes="fffffff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0502E-6 C -0.00399 -0.00185 -0.00815 -0.00069 -0.01145 -0.00648 C -0.01545 -0.01342 -0.01614 -0.03794 -0.01979 -0.04719 C -0.02899 -0.07078 -0.03958 -0.08605 -0.04913 -0.10803 C -0.05711 -0.12699 -0.06284 -0.1566 -0.07187 -0.16817 C -0.07916 -0.18876 -0.08472 -0.20495 -0.09322 -0.21513 C -0.1 -0.23525 -0.1059 -0.23641 -0.11423 -0.24265 C -0.14236 -0.28337 -0.10364 -0.2681 -0.17604 -0.24959 C -0.18697 -0.23826 -0.18107 -0.24959 -0.19236 -0.20264 L -0.19236 -0.2031 C -0.19878 -0.19338 -0.19618 -0.20079 -0.20034 -0.18205 " pathEditMode="relative" rAng="0" ptsTypes="ffffffffFf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-14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3876E-7 C -0.00313 0.00346 -0.00608 0.00693 -0.0092 0.01017 C -0.01215 0.01318 -0.0184 0.0185 -0.0184 0.0185 C -0.02431 0.0296 -0.03299 0.03376 -0.03993 0.04301 C -0.04618 0.05134 -0.05122 0.06174 -0.06007 0.06568 C -0.07188 0.08464 -0.06459 0.0747 -0.08299 0.09435 C -0.0908 0.10268 -0.09323 0.10106 -0.1 0.11077 C -0.11372 0.13066 -0.12674 0.15171 -0.13993 0.17206 C -0.14219 0.17553 -0.14931 0.19241 -0.14931 0.19264 C -0.15104 0.19588 -0.15365 0.19773 -0.15538 0.20097 C -0.16025 0.20999 -0.16285 0.22062 -0.16771 0.22964 C -0.17431 0.24213 -0.18212 0.25416 -0.18924 0.26642 C -0.19497 0.27613 -0.1967 0.28538 -0.20469 0.29301 C -0.20972 0.30666 -0.21563 0.31891 -0.22153 0.3321 C -0.22292 0.33533 -0.22327 0.33903 -0.22465 0.34227 C -0.22778 0.3499 -0.22969 0.34944 -0.23229 0.35661 C -0.23299 0.35846 -0.23299 0.361 -0.23386 0.36285 C -0.23715 0.36956 -0.24462 0.37396 -0.24462 0.38321 " pathEditMode="relative" ptsTypes="fffffffffffffffff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7 0.00393 L -0.11771 0.287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14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33958E-6 L -0.18368 -0.042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4" y="-2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00" y="0"/>
            <a:ext cx="9240800" cy="6858000"/>
          </a:xfrm>
          <a:prstGeom prst="rect">
            <a:avLst/>
          </a:prstGeom>
        </p:spPr>
      </p:pic>
      <p:pic>
        <p:nvPicPr>
          <p:cNvPr id="4" name="Содержимое 3" descr="http://gamejulia.ru/images/i/nats-kostyum-russkie.jpg"/>
          <p:cNvPicPr>
            <a:picLocks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9065" t="2160" b="11879"/>
          <a:stretch>
            <a:fillRect/>
          </a:stretch>
        </p:blipFill>
        <p:spPr bwMode="auto">
          <a:xfrm>
            <a:off x="6214354" y="910641"/>
            <a:ext cx="1728192" cy="301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pikbox.ru/img/11/2014012219431777513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78" t="16609" r="54874" b="22146"/>
          <a:stretch>
            <a:fillRect/>
          </a:stretch>
        </p:blipFill>
        <p:spPr bwMode="auto">
          <a:xfrm>
            <a:off x="0" y="3861048"/>
            <a:ext cx="1166211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77" y="3779351"/>
            <a:ext cx="1398619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razukraska.ru/wp-content/gallery/rusppls/rusppls9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768" t="4754" r="25645" b="11885"/>
          <a:stretch>
            <a:fillRect/>
          </a:stretch>
        </p:blipFill>
        <p:spPr bwMode="auto">
          <a:xfrm>
            <a:off x="2802267" y="4083395"/>
            <a:ext cx="1550546" cy="271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0.liveinternet.ru/images/foto/c/1/apps/4/944/4944124_oblojka_0021.jpg"/>
          <p:cNvPicPr/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1428" t="7559" b="10259"/>
          <a:stretch>
            <a:fillRect/>
          </a:stretch>
        </p:blipFill>
        <p:spPr bwMode="auto">
          <a:xfrm>
            <a:off x="4488022" y="4133715"/>
            <a:ext cx="1164098" cy="263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nacekomie.ru/forum/files/201411/32034_bdbdcd6c1cf63c77ac72ffc883189bdb.jp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95" r="48896" b="10010"/>
          <a:stretch>
            <a:fillRect/>
          </a:stretch>
        </p:blipFill>
        <p:spPr bwMode="auto">
          <a:xfrm>
            <a:off x="5652120" y="4039257"/>
            <a:ext cx="1426330" cy="268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81" y="3879215"/>
            <a:ext cx="1409578" cy="283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503157" y="2407914"/>
            <a:ext cx="5796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Перед </a:t>
            </a: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Вами </a:t>
            </a: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русский мужской национальный костюм, </a:t>
            </a: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подберите </a:t>
            </a: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правильно к нему </a:t>
            </a: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пару</a:t>
            </a:r>
            <a:endParaRPr lang="ru-RU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2031E-6 L 0.37118 -0.411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9" y="-20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26"/>
            <a:ext cx="9251504" cy="6893226"/>
          </a:xfrm>
          <a:prstGeom prst="rect">
            <a:avLst/>
          </a:prstGeom>
        </p:spPr>
      </p:pic>
      <p:pic>
        <p:nvPicPr>
          <p:cNvPr id="4" name="Picture 2" descr="C:\Users\User\Pictures\999\75487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2026" y="1474402"/>
            <a:ext cx="2573726" cy="3571900"/>
          </a:xfrm>
          <a:prstGeom prst="rect">
            <a:avLst/>
          </a:prstGeom>
          <a:noFill/>
        </p:spPr>
      </p:pic>
      <p:pic>
        <p:nvPicPr>
          <p:cNvPr id="5" name="Picture 3" descr="C:\Users\User\Pictures\999\54545478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647458" y="1474402"/>
            <a:ext cx="2500330" cy="3470040"/>
          </a:xfrm>
          <a:prstGeom prst="rect">
            <a:avLst/>
          </a:prstGeom>
          <a:noFill/>
        </p:spPr>
      </p:pic>
      <p:pic>
        <p:nvPicPr>
          <p:cNvPr id="6" name="Picture 12" descr="C:\Users\User\Pictures\999\656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459" y="498122"/>
            <a:ext cx="1535106" cy="1697321"/>
          </a:xfrm>
          <a:prstGeom prst="rect">
            <a:avLst/>
          </a:prstGeom>
          <a:noFill/>
        </p:spPr>
      </p:pic>
      <p:pic>
        <p:nvPicPr>
          <p:cNvPr id="7" name="Picture 14" descr="C:\Users\User\Pictures\999\324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73015">
            <a:off x="432208" y="2461345"/>
            <a:ext cx="1236903" cy="727134"/>
          </a:xfrm>
          <a:prstGeom prst="rect">
            <a:avLst/>
          </a:prstGeom>
          <a:noFill/>
        </p:spPr>
      </p:pic>
      <p:pic>
        <p:nvPicPr>
          <p:cNvPr id="8" name="Picture 5" descr="C:\Users\User\Pictures\999\87874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8097" y="3803776"/>
            <a:ext cx="1338254" cy="682443"/>
          </a:xfrm>
          <a:prstGeom prst="rect">
            <a:avLst/>
          </a:prstGeom>
          <a:noFill/>
        </p:spPr>
      </p:pic>
      <p:pic>
        <p:nvPicPr>
          <p:cNvPr id="9" name="Picture 15" descr="C:\Users\User\Pictures\999\54545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4174" y="4797152"/>
            <a:ext cx="1753352" cy="1714512"/>
          </a:xfrm>
          <a:prstGeom prst="rect">
            <a:avLst/>
          </a:prstGeom>
          <a:noFill/>
        </p:spPr>
      </p:pic>
      <p:pic>
        <p:nvPicPr>
          <p:cNvPr id="10" name="Picture 6" descr="C:\Users\User\Pictures\999\98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6083970"/>
            <a:ext cx="1143008" cy="611913"/>
          </a:xfrm>
          <a:prstGeom prst="rect">
            <a:avLst/>
          </a:prstGeom>
          <a:noFill/>
        </p:spPr>
      </p:pic>
      <p:pic>
        <p:nvPicPr>
          <p:cNvPr id="11" name="Picture 11" descr="C:\Users\User\Pictures\999\578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17581">
            <a:off x="4308738" y="5536419"/>
            <a:ext cx="1363153" cy="785818"/>
          </a:xfrm>
          <a:prstGeom prst="rect">
            <a:avLst/>
          </a:prstGeom>
          <a:noFill/>
        </p:spPr>
      </p:pic>
      <p:pic>
        <p:nvPicPr>
          <p:cNvPr id="12" name="Picture 8" descr="C:\Users\User\Pictures\999\98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338935">
            <a:off x="6267451" y="6229067"/>
            <a:ext cx="950449" cy="443240"/>
          </a:xfrm>
          <a:prstGeom prst="rect">
            <a:avLst/>
          </a:prstGeom>
          <a:noFill/>
        </p:spPr>
      </p:pic>
      <p:pic>
        <p:nvPicPr>
          <p:cNvPr id="13" name="Picture 4" descr="C:\Users\User\Pictures\999\665646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1297331">
            <a:off x="7081283" y="4284901"/>
            <a:ext cx="1740813" cy="1863694"/>
          </a:xfrm>
          <a:prstGeom prst="rect">
            <a:avLst/>
          </a:prstGeom>
          <a:noFill/>
        </p:spPr>
      </p:pic>
      <p:pic>
        <p:nvPicPr>
          <p:cNvPr id="14" name="Picture 9" descr="C:\Users\User\Pictures\999\87987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136712">
            <a:off x="7520142" y="3120944"/>
            <a:ext cx="1143008" cy="660353"/>
          </a:xfrm>
          <a:prstGeom prst="rect">
            <a:avLst/>
          </a:prstGeom>
          <a:noFill/>
        </p:spPr>
      </p:pic>
      <p:pic>
        <p:nvPicPr>
          <p:cNvPr id="15" name="Picture 7" descr="C:\Users\User\Pictures\999\4545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21331426">
            <a:off x="7073889" y="796681"/>
            <a:ext cx="1557268" cy="1884715"/>
          </a:xfrm>
          <a:prstGeom prst="rect">
            <a:avLst/>
          </a:prstGeom>
          <a:noFill/>
        </p:spPr>
      </p:pic>
      <p:pic>
        <p:nvPicPr>
          <p:cNvPr id="16" name="Picture 13" descr="C:\Users\User\Pictures\999\6587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90314" y="754426"/>
            <a:ext cx="1042768" cy="785818"/>
          </a:xfrm>
          <a:prstGeom prst="rect">
            <a:avLst/>
          </a:prstGeom>
          <a:noFill/>
        </p:spPr>
      </p:pic>
      <p:pic>
        <p:nvPicPr>
          <p:cNvPr id="17" name="Picture 10" descr="C:\Users\User\Pictures\999\358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86115" y="902898"/>
            <a:ext cx="1162491" cy="57150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35099" y="-13104"/>
            <a:ext cx="853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01B81"/>
                </a:solidFill>
              </a:rPr>
              <a:t>Помогите Алёне и Ване найти русский национальный костюм</a:t>
            </a:r>
            <a:endParaRPr lang="ru-RU" sz="2400" b="1" dirty="0">
              <a:solidFill>
                <a:srgbClr val="201B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28152E-6 L 0.54027 -0.345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-172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61092E-6 L 0.30573 -0.274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-13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41892E-6 L -0.37118 -0.671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9" y="-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86838E-7 L -0.21997 -0.2500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-12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51053E-6 L -0.51094 0.1540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56" y="77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678E-6 L -0.49253 0.267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35" y="13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34\Desktop\мои документы\анимация\awesome_planet_earth_wallpaper_hd_23.jpg"/>
          <p:cNvPicPr>
            <a:picLocks noChangeAspect="1" noChangeArrowheads="1"/>
          </p:cNvPicPr>
          <p:nvPr/>
        </p:nvPicPr>
        <p:blipFill>
          <a:blip r:embed="rId2"/>
          <a:srcRect l="1375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Users\T34\Desktop\мои документы\анимация\2278915-f07f709685ea69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4818">
            <a:off x="990600" y="2819400"/>
            <a:ext cx="1047750" cy="762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 одном конце нашей страны люди ложатся спать, на другом начинается утро. На одном конце нашей страны может идти снег, а на другом – припекать солнышко.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2035 C 0.00295 0.14064 0.00816 0.26093 0.07795 0.33079 C 0.14774 0.40064 0.3335 0.44668 0.41649 0.43904 C 0.49948 0.43141 0.53923 0.36571 0.57569 0.28545 C 0.61215 0.20518 0.65104 0.05806 0.63507 -0.04257 C 0.61909 -0.14319 0.54427 -0.27157 0.48003 -0.31784 C 0.41597 -0.3641 0.32066 -0.34028 0.24948 -0.32085 C 0.1783 -0.30141 0.09427 -0.25423 0.05277 -0.20079 C 0.01128 -0.14736 0.00885 -0.03355 3.05556E-6 3.79135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T34\Desktop\патриотические фоны\e4635.jpg"/>
          <p:cNvPicPr>
            <a:picLocks noChangeAspect="1" noChangeArrowheads="1"/>
          </p:cNvPicPr>
          <p:nvPr/>
        </p:nvPicPr>
        <p:blipFill>
          <a:blip r:embed="rId2"/>
          <a:srcRect t="15288"/>
          <a:stretch>
            <a:fillRect/>
          </a:stretch>
        </p:blipFill>
        <p:spPr bwMode="auto">
          <a:xfrm>
            <a:off x="3696676" y="4509120"/>
            <a:ext cx="2738186" cy="2015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Картинка 11 из 3389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3435" y="4275428"/>
            <a:ext cx="2564668" cy="192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v.900igr.net:10/datas/izo/Uroki-IZO-vo-2-klasse/0013-013-Uroki-IZO-vo-2-klass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3435" y="3933056"/>
            <a:ext cx="2273297" cy="166925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d1vmr8y45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83" y="4091888"/>
            <a:ext cx="2893228" cy="2124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http://100-bal.ru/pars_docs/refs/219/218474/218474_html_2d82b09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4123856"/>
            <a:ext cx="2215148" cy="21321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838208"/>
            <a:ext cx="3184128" cy="2388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46" y="2937423"/>
            <a:ext cx="5256584" cy="459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1430"/>
                <a:solidFill>
                  <a:srgbClr val="201B81"/>
                </a:solidFill>
              </a:rPr>
              <a:t>Россия богата своей историей, </a:t>
            </a:r>
            <a:r>
              <a:rPr lang="ru-RU" sz="2400" b="1" dirty="0" smtClean="0">
                <a:ln w="11430"/>
                <a:solidFill>
                  <a:srgbClr val="201B81"/>
                </a:solidFill>
              </a:rPr>
              <a:t>традициями, праздниками </a:t>
            </a:r>
            <a:r>
              <a:rPr lang="ru-RU" sz="2400" b="1" dirty="0">
                <a:ln w="11430"/>
                <a:solidFill>
                  <a:srgbClr val="201B81"/>
                </a:solidFill>
              </a:rPr>
              <a:t>и народными промыслами</a:t>
            </a:r>
            <a:r>
              <a:rPr lang="ru-RU" sz="2400" b="1" dirty="0" smtClean="0">
                <a:ln w="11430"/>
                <a:solidFill>
                  <a:srgbClr val="201B81"/>
                </a:solidFill>
              </a:rPr>
              <a:t>.</a:t>
            </a:r>
            <a:r>
              <a:rPr lang="ru-RU" sz="2400" b="1" dirty="0">
                <a:solidFill>
                  <a:srgbClr val="201B81"/>
                </a:solidFill>
              </a:rPr>
              <a:t> Отгадайте, что спрятано в волшебном сундучке</a:t>
            </a:r>
            <a:r>
              <a:rPr lang="ru-RU" sz="2400" b="1" dirty="0" smtClean="0">
                <a:solidFill>
                  <a:srgbClr val="201B81"/>
                </a:solidFill>
              </a:rPr>
              <a:t>?</a:t>
            </a:r>
            <a:endParaRPr lang="ru-RU" sz="2400" b="1" dirty="0">
              <a:solidFill>
                <a:srgbClr val="201B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36111 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8.53574E-7 L 2.77778E-6 -0.12607 C 2.77778E-6 -0.18251 -0.1066 -0.25191 -0.19306 -0.25191 L -0.38577 -0.25191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8" y="-126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1 0.05667 L 0.01701 -0.19524 C 0.01701 -0.30766 -0.09392 -0.44692 -0.18385 -0.44692 L -0.38455 -0.44692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-25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3084E-6 L -0.04028 -0.359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-179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3.88889E-6 -0.19954 C 3.88889E-6 -0.28889 0.07795 -0.39861 0.14184 -0.39861 L 0.28368 -0.39861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4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28855 -0.00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8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768" y="1916832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 чего начинается Родина?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С картинки в твоём букваре,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 хороших и верных товарищей,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Живущих в соседнем дворе.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А, может, она начинается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 той песни, что пела нам мать?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 того, что в любых испытаниях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У нас никому не отнять?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26"/>
            <a:ext cx="9251504" cy="68932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1296" y="9712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Это кухня народов мира. </a:t>
            </a: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Выбери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только русскую кухню</a:t>
            </a:r>
            <a:endParaRPr lang="ru-RU" sz="2400" dirty="0"/>
          </a:p>
        </p:txBody>
      </p:sp>
      <p:pic>
        <p:nvPicPr>
          <p:cNvPr id="4" name="Содержимое 3" descr="http://blizko.by/ckeditor_assets/pictures/10831/content_4.jpg"/>
          <p:cNvPicPr>
            <a:picLocks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463" y="909625"/>
            <a:ext cx="2376264" cy="198392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alladdons.ru/img/picture/Aug/21/0cf30c6ae04d1b5b4fc921f77772cf1b/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286" y="4953419"/>
            <a:ext cx="2198618" cy="16393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g3.nevesta.info/content/photo/457500/457415/201502/3868121/3868121_aa1vikah9nccggg.jpg"/>
          <p:cNvPicPr/>
          <p:nvPr/>
        </p:nvPicPr>
        <p:blipFill>
          <a:blip r:embed="rId7" cstate="print"/>
          <a:srcRect l="29921"/>
          <a:stretch>
            <a:fillRect/>
          </a:stretch>
        </p:blipFill>
        <p:spPr bwMode="auto">
          <a:xfrm>
            <a:off x="457549" y="2999314"/>
            <a:ext cx="2255143" cy="17167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kakprigotovit.info/wp-content/uploads/2013/09/%D1%81%D1%83%D1%88%D0%B8-%D1%84%D0%B8%D0%BB%D0%B0%D0%B4%D0%B5%D0%BB%D1%8C%D1%84%D0%B8%D1%8F--1066x600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692696"/>
            <a:ext cx="2462522" cy="176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hancockandabberton.com/images/blog/1/Pancakes.jpg"/>
          <p:cNvPicPr/>
          <p:nvPr/>
        </p:nvPicPr>
        <p:blipFill>
          <a:blip r:embed="rId9" cstate="print">
            <a:clrChange>
              <a:clrFrom>
                <a:srgbClr val="FEF7DD"/>
              </a:clrFrom>
              <a:clrTo>
                <a:srgbClr val="FEF7D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9" y="980728"/>
            <a:ext cx="2527178" cy="1735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qpset.com/uploads/posts/2010-08/7zu442kw2x.jpg"/>
          <p:cNvPicPr/>
          <p:nvPr/>
        </p:nvPicPr>
        <p:blipFill>
          <a:blip r:embed="rId10" cstate="print"/>
          <a:srcRect l="50551" t="46931"/>
          <a:stretch>
            <a:fillRect/>
          </a:stretch>
        </p:blipFill>
        <p:spPr bwMode="auto">
          <a:xfrm>
            <a:off x="6718018" y="2571744"/>
            <a:ext cx="1887028" cy="211930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818857"/>
            <a:ext cx="2619164" cy="196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m.io.ua/img_aa/medium/0035/36/00353682.jpg"/>
          <p:cNvPicPr/>
          <p:nvPr/>
        </p:nvPicPr>
        <p:blipFill>
          <a:blip r:embed="rId12" cstate="print"/>
          <a:srcRect l="3307" t="30118" r="7559"/>
          <a:stretch>
            <a:fillRect/>
          </a:stretch>
        </p:blipFill>
        <p:spPr bwMode="auto">
          <a:xfrm>
            <a:off x="6537045" y="5000636"/>
            <a:ext cx="2420863" cy="164634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89" y="2869276"/>
            <a:ext cx="2462438" cy="184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57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26"/>
            <a:ext cx="9251504" cy="68932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79876" y="-118555"/>
            <a:ext cx="603062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Традиционные праздники в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России.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Отметьте лишнее</a:t>
            </a:r>
            <a:endParaRPr lang="ru-RU" sz="2400" dirty="0"/>
          </a:p>
        </p:txBody>
      </p:sp>
      <p:pic>
        <p:nvPicPr>
          <p:cNvPr id="4" name="Содержимое 3" descr="http://ifreelife.ru/spb/sites/ifreelife.ru.spb/files/all_files/c97825cd5aad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14356"/>
            <a:ext cx="2440098" cy="202563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hdwallpapersrocks.com/wp-content/uploads/2013/09/Ganpati-Dev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857496"/>
            <a:ext cx="2714644" cy="185738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photos.state.gov/libraries/amgov/3234/week_5/08012012_AP04080906245_6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714884"/>
            <a:ext cx="2758966" cy="20002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hostmypics.com/images/2015/03/13/59a0fcaf970993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857232"/>
            <a:ext cx="2518085" cy="17859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ulyanovskmenu.ru/upload/image/dsc_054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4714884"/>
            <a:ext cx="3033708" cy="201887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reliz33.ru/wp-content/uploads/2014/01/news126387060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4786322"/>
            <a:ext cx="2673350" cy="19335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gorod.woolteam.ru/assets/images/resources/464/1024x768/rh-a-wlosc4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2786058"/>
            <a:ext cx="2357454" cy="18168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suzdalguide.com/festivals/whitsunday.jpg"/>
          <p:cNvPicPr/>
          <p:nvPr/>
        </p:nvPicPr>
        <p:blipFill>
          <a:blip r:embed="rId12" cstate="print"/>
          <a:srcRect t="3117"/>
          <a:stretch>
            <a:fillRect/>
          </a:stretch>
        </p:blipFill>
        <p:spPr bwMode="auto">
          <a:xfrm>
            <a:off x="6143636" y="2857496"/>
            <a:ext cx="2857488" cy="181353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god2015.com/wp-content/uploads/2014/02/kogda-pasxa-v-2014-godu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4970" y="773997"/>
            <a:ext cx="2822746" cy="201206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0" y="-15528"/>
            <a:ext cx="916275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500" y="141020"/>
            <a:ext cx="849694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ОСТАНОВКА «ПОСЕЛОК ЗАВОЛЖСКИЙ</a:t>
            </a:r>
            <a:r>
              <a:rPr lang="ru-RU" sz="2800" b="1" dirty="0">
                <a:solidFill>
                  <a:srgbClr val="FF0000"/>
                </a:solidFill>
              </a:rPr>
              <a:t>»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Вот </a:t>
            </a:r>
            <a:r>
              <a:rPr lang="ru-RU" sz="2000" b="1" dirty="0">
                <a:solidFill>
                  <a:srgbClr val="7030A0"/>
                </a:solidFill>
              </a:rPr>
              <a:t>мы и прибыли на конечную остановку нашего путешествия – в наш родной поселок Заволжский. Именно так он выглядит.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499">
            <a:off x="6804248" y="1270586"/>
            <a:ext cx="2073002" cy="2465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092" y="3084789"/>
            <a:ext cx="2671069" cy="1780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25" y="1412776"/>
            <a:ext cx="1958578" cy="1305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51720"/>
            <a:ext cx="2711285" cy="203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793">
            <a:off x="6184896" y="4438762"/>
            <a:ext cx="2768112" cy="207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625031" cy="188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092" y="5085184"/>
            <a:ext cx="2376264" cy="158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6" y="5229200"/>
            <a:ext cx="2339752" cy="15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53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52" y="0"/>
            <a:ext cx="9251504" cy="6893226"/>
          </a:xfrm>
          <a:prstGeom prst="rect">
            <a:avLst/>
          </a:prstGeom>
        </p:spPr>
      </p:pic>
      <p:pic>
        <p:nvPicPr>
          <p:cNvPr id="3" name="Рисунок 1" descr="dasha-puteshestvennitsa-animatsionnaya-kartinka-006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64904"/>
            <a:ext cx="2376488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58803" y="1916832"/>
            <a:ext cx="444673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</a:rPr>
              <a:t>Спасибо! </a:t>
            </a:r>
            <a:endParaRPr lang="ru-RU" sz="7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Молодцы</a:t>
            </a:r>
            <a:r>
              <a:rPr lang="ru-RU" sz="7200" b="1" dirty="0">
                <a:solidFill>
                  <a:srgbClr val="FF0000"/>
                </a:solidFill>
              </a:rPr>
              <a:t>!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5688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19978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Т</a:t>
            </a:r>
            <a:r>
              <a:rPr lang="ru-RU" b="1" dirty="0" smtClean="0">
                <a:solidFill>
                  <a:srgbClr val="002060"/>
                </a:solidFill>
              </a:rPr>
              <a:t>ак </a:t>
            </a:r>
            <a:r>
              <a:rPr lang="ru-RU" b="1" dirty="0">
                <a:solidFill>
                  <a:srgbClr val="002060"/>
                </a:solidFill>
              </a:rPr>
              <a:t>что же такое Родина?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Родина – это место, где мы родились, живём сейчас, живут наши родные и близкие, и все мы граждане одной великой страны.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Сегодня я предлагаю </a:t>
            </a:r>
            <a:r>
              <a:rPr lang="ru-RU" b="1" dirty="0" smtClean="0">
                <a:solidFill>
                  <a:srgbClr val="002060"/>
                </a:solidFill>
              </a:rPr>
              <a:t>Вам </a:t>
            </a:r>
            <a:r>
              <a:rPr lang="ru-RU" b="1" dirty="0">
                <a:solidFill>
                  <a:srgbClr val="002060"/>
                </a:solidFill>
              </a:rPr>
              <a:t>отправиться в путешествие по России. Мы с вами поедем на волшебном поезде, который может не только двигаться по рельсам, но и поможет заглянуть в прошлое нашей страны.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0" y="5013177"/>
            <a:ext cx="8001009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638" y="535129"/>
            <a:ext cx="8748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Пословицы и поговорки о Родине»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389" y="1181460"/>
            <a:ext cx="86409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Родина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– мать – умей за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неё    постоять.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Кто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за Родину горой, тот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истинный    герой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Родина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любимая, что мать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 родимая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Жить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– Родине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служить.</a:t>
            </a:r>
          </a:p>
          <a:p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Родной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край – сердцу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рай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Нет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 мире краше Родины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 нашей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Для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Родины своей  ни сил, ни жизни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не жалей.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7060" y="116632"/>
            <a:ext cx="5134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СТАНЦИЯ «ЛИТЕРАТУРНАЯ»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97" y="3645024"/>
            <a:ext cx="2880320" cy="15553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93668" y="1230815"/>
            <a:ext cx="1555307" cy="5562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…</a:t>
            </a:r>
            <a:endParaRPr lang="ru-RU" sz="3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99793" y="3751217"/>
            <a:ext cx="1584176" cy="5562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…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10406" y="2082959"/>
            <a:ext cx="1497898" cy="5562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…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19906" y="2873392"/>
            <a:ext cx="1497898" cy="5562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…</a:t>
            </a:r>
            <a:endParaRPr lang="ru-RU" sz="3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779912" y="4552325"/>
            <a:ext cx="1213756" cy="5562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…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36369" y="5445224"/>
            <a:ext cx="1584176" cy="5562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…</a:t>
            </a:r>
            <a:endParaRPr lang="ru-RU" sz="3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56176" y="6214707"/>
            <a:ext cx="1584176" cy="5562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…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00538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0" y="0"/>
            <a:ext cx="91837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205" y="2567"/>
            <a:ext cx="6714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</a:rPr>
              <a:t>«</a:t>
            </a:r>
            <a:r>
              <a:rPr lang="ru-RU" sz="4000" b="1" i="1" dirty="0" smtClean="0">
                <a:solidFill>
                  <a:srgbClr val="FF0000"/>
                </a:solidFill>
              </a:rPr>
              <a:t>Отгадайте </a:t>
            </a:r>
            <a:r>
              <a:rPr lang="ru-RU" sz="4000" b="1" i="1" dirty="0">
                <a:solidFill>
                  <a:srgbClr val="FF0000"/>
                </a:solidFill>
              </a:rPr>
              <a:t>сказку»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351683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На сметане мешён,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На окошке стужён,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Круглый бок, румяный бок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Покатился 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92200" y="1049029"/>
            <a:ext cx="42340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Возле леса, </a:t>
            </a:r>
            <a:r>
              <a:rPr lang="ru-RU" sz="2000" b="1" dirty="0" smtClean="0">
                <a:solidFill>
                  <a:srgbClr val="7030A0"/>
                </a:solidFill>
              </a:rPr>
              <a:t>на опушке</a:t>
            </a:r>
            <a:r>
              <a:rPr lang="ru-RU" sz="2000" b="1" dirty="0"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Трое их живет в избушке.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 Там три стула и три кружки,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Три кроватки, три подушки.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684584" y="4431016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Угадайте без подсказки,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Кто герои этой сказки?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Ждали маму с молоком,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А пустили волка в дом.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Кто же были эти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Маленькие дети?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4738792"/>
            <a:ext cx="31141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Чтобы Ванечке напиться,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Наклонился он к копытцу.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А, скажите, где ребёнок?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Рядом маленький козлёнок.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67963" y="2690738"/>
            <a:ext cx="3168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Ох, как короб мой тяжёл,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Много я, медведь, прошёл.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Сяду, сяду на пенёк,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Съем горячий пирожок.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4" y="863225"/>
            <a:ext cx="3644060" cy="2047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" y="4258256"/>
            <a:ext cx="311222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0" y="2456896"/>
            <a:ext cx="3070829" cy="204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48" y="617054"/>
            <a:ext cx="3539323" cy="2389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65" y="4431016"/>
            <a:ext cx="3302402" cy="2426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8638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2879" y="260648"/>
            <a:ext cx="35477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«Чьи вещи?»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021452"/>
            <a:ext cx="1998264" cy="2407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61645"/>
            <a:ext cx="1800200" cy="250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96" y="1016522"/>
            <a:ext cx="2224539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2160240" cy="2338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08" y="4005064"/>
            <a:ext cx="2398714" cy="175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44" y="4473591"/>
            <a:ext cx="1590585" cy="1899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56" y="4467222"/>
            <a:ext cx="1557864" cy="191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8" y="863714"/>
            <a:ext cx="2233841" cy="3303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9" y="4200625"/>
            <a:ext cx="2749420" cy="251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40" y="863714"/>
            <a:ext cx="3134170" cy="2296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79" y="1087602"/>
            <a:ext cx="285293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24" y="4351887"/>
            <a:ext cx="3260310" cy="214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39" y="3506012"/>
            <a:ext cx="2790071" cy="242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80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0960" y="51137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Россия -  самая большая страна в </a:t>
            </a:r>
            <a:r>
              <a:rPr lang="ru-RU" sz="2000" b="1" kern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мире.</a:t>
            </a:r>
            <a:endParaRPr lang="ru-RU" sz="2000" b="1" kern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2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ее пересечь с востока на запад, надо ехать на скором поезде целую неделю, а самолетом лететь </a:t>
            </a:r>
            <a:r>
              <a:rPr lang="ru-RU" sz="20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почти сутки.</a:t>
            </a:r>
            <a:endParaRPr lang="ru-RU" sz="200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T34\Desktop\патриотические фоны\59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066800"/>
            <a:ext cx="8928992" cy="5791200"/>
          </a:xfrm>
          <a:prstGeom prst="rect">
            <a:avLst/>
          </a:prstGeom>
          <a:noFill/>
        </p:spPr>
      </p:pic>
      <p:pic>
        <p:nvPicPr>
          <p:cNvPr id="5" name="Picture 5" descr="C:\Users\T34\Desktop\мои документы\анимация\68408419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8344" y="1268760"/>
            <a:ext cx="1266825" cy="1069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00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47 0.03215 C -0.06094 0.09739 -0.09323 0.16262 -0.15816 0.2179 C -0.22309 0.27319 -0.3382 0.33981 -0.41858 0.36433 C -0.49896 0.38885 -0.575 0.41568 -0.64063 0.36433 C -0.70625 0.31298 -0.74809 0.12584 -0.81198 0.05552 C -0.87587 -0.0148 -0.98125 -0.0347 -1.02413 -0.05714 C -1.06702 -0.07957 -1.06823 -0.07934 -1.06927 -0.07911 " pathEditMode="relative" rAng="0" ptsTypes="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0" y="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34\Desktop\патриотические фоны\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63688" y="629399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Найди президента России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9" y="4660293"/>
            <a:ext cx="2675322" cy="18599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6" y="4660293"/>
            <a:ext cx="3088620" cy="18519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888316" y="44624"/>
            <a:ext cx="536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АЭРОПОРТ «ГРАЖДАНСКИЙ»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11" y="4392088"/>
            <a:ext cx="2071782" cy="2298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02680"/>
            <a:ext cx="2949856" cy="21791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26" y="1713033"/>
            <a:ext cx="1611671" cy="2420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7" y="1858191"/>
            <a:ext cx="3275858" cy="2183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3949" y="2636912"/>
            <a:ext cx="46169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ВЛАДИМИР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ВЛАДИМИРОВИЧ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ПУТИН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0" y="-15528"/>
            <a:ext cx="916275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84168" y="5933751"/>
            <a:ext cx="2808312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223644"/>
            <a:ext cx="280831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73321" y="3573016"/>
            <a:ext cx="2808312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057552" y="2708920"/>
            <a:ext cx="2808312" cy="648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84178" y="4366339"/>
            <a:ext cx="2808312" cy="64807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84168" y="1877256"/>
            <a:ext cx="2808312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84178" y="5157192"/>
            <a:ext cx="2808312" cy="648072"/>
          </a:xfrm>
          <a:prstGeom prst="rect">
            <a:avLst/>
          </a:prstGeom>
          <a:solidFill>
            <a:srgbClr val="201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989112"/>
            <a:ext cx="2808312" cy="6480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9512" y="51531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Назовите по порядку цвета флага России и выдели их курсором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33634E-6 L -0.06927 -2.33634E-6 L -0.06927 0.04395 L -0.13854 0.04395 L -0.13854 0.0879 L -0.20781 0.0879 L -0.20781 0.13186 L -0.27691 0.13186 L -0.27691 0.17627 L -0.34618 0.17627 L -0.34618 0.22022 L -0.41545 0.22022 L -0.41545 0.26417 L -0.48437 0.26417 L -0.48437 0.30835 " pathEditMode="relative" rAng="0" ptsTypes="FFFFFFFFFFF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19" y="154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8.67453E-7 L -0.48437 -0.2151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19" y="-107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46 L -0.24236 0.00046 C -0.35104 0.00046 -0.48437 0.09577 -0.48437 0.17349 L -0.48437 0.34721 " pathEditMode="relative" rAng="0" ptsTypes="FfFF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19" y="173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595</Words>
  <Application>Microsoft Office PowerPoint</Application>
  <PresentationFormat>Экран (4:3)</PresentationFormat>
  <Paragraphs>95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Anna</cp:lastModifiedBy>
  <cp:revision>77</cp:revision>
  <dcterms:created xsi:type="dcterms:W3CDTF">2018-01-28T08:39:55Z</dcterms:created>
  <dcterms:modified xsi:type="dcterms:W3CDTF">2018-04-05T07:36:16Z</dcterms:modified>
</cp:coreProperties>
</file>