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5" r:id="rId7"/>
    <p:sldId id="273" r:id="rId8"/>
    <p:sldId id="272" r:id="rId9"/>
    <p:sldId id="282" r:id="rId10"/>
    <p:sldId id="276" r:id="rId11"/>
    <p:sldId id="277" r:id="rId12"/>
    <p:sldId id="278" r:id="rId13"/>
    <p:sldId id="280" r:id="rId14"/>
    <p:sldId id="281" r:id="rId15"/>
    <p:sldId id="284" r:id="rId16"/>
    <p:sldId id="283" r:id="rId17"/>
    <p:sldId id="285" r:id="rId18"/>
    <p:sldId id="286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FF2"/>
    <a:srgbClr val="FF33CC"/>
    <a:srgbClr val="8E5FE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ome--pc\Desktop\&#1044;&#1077;&#1090;&#1089;&#1082;&#1080;&#1077;%20&#1087;&#1077;&#1089;&#1085;&#1080;%20-%20&#1055;&#1088;&#1086;%20&#1056;&#1086;&#1089;&#1089;&#1080;&#1102;.wa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924944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Средняя </a:t>
            </a:r>
            <a:r>
              <a:rPr lang="ru-RU" sz="3600" b="1" dirty="0">
                <a:latin typeface="Monotype Corsiva" pitchFamily="66" charset="0"/>
              </a:rPr>
              <a:t>группа</a:t>
            </a:r>
          </a:p>
          <a:p>
            <a:pPr algn="ctr"/>
            <a:r>
              <a:rPr lang="ru-RU" sz="3600" b="1" dirty="0" smtClean="0">
                <a:latin typeface="Monotype Corsiva" pitchFamily="66" charset="0"/>
              </a:rPr>
              <a:t>«Звездочки»</a:t>
            </a:r>
          </a:p>
          <a:p>
            <a:pPr algn="ctr"/>
            <a:r>
              <a:rPr lang="ru-RU" sz="3600" b="1" dirty="0" smtClean="0">
                <a:latin typeface="Monotype Corsiva" pitchFamily="66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Воспитатели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:</a:t>
            </a:r>
          </a:p>
          <a:p>
            <a:pPr algn="ctr"/>
            <a:r>
              <a:rPr lang="ru-RU" sz="3600" b="1" dirty="0" err="1" smtClean="0">
                <a:latin typeface="Monotype Corsiva" pitchFamily="66" charset="0"/>
              </a:rPr>
              <a:t>Снеткова</a:t>
            </a:r>
            <a:r>
              <a:rPr lang="ru-RU" sz="3600" b="1" dirty="0" smtClean="0">
                <a:latin typeface="Monotype Corsiva" pitchFamily="66" charset="0"/>
              </a:rPr>
              <a:t> Анна Юрьевна</a:t>
            </a:r>
            <a:endParaRPr lang="ru-RU" sz="3600" b="1" dirty="0" smtClean="0">
              <a:latin typeface="Monotype Corsiva" pitchFamily="66" charset="0"/>
            </a:endParaRPr>
          </a:p>
          <a:p>
            <a:pPr algn="ctr"/>
            <a:r>
              <a:rPr lang="ru-RU" sz="3600" b="1" dirty="0" err="1" smtClean="0">
                <a:latin typeface="Monotype Corsiva" pitchFamily="66" charset="0"/>
              </a:rPr>
              <a:t>Фалина</a:t>
            </a:r>
            <a:r>
              <a:rPr lang="ru-RU" sz="3600" b="1" dirty="0" smtClean="0">
                <a:latin typeface="Monotype Corsiva" pitchFamily="66" charset="0"/>
              </a:rPr>
              <a:t> Виктория Васильевна</a:t>
            </a:r>
            <a:endParaRPr lang="ru-RU" sz="3600" b="1" dirty="0" smtClean="0">
              <a:latin typeface="Monotype Corsiva" pitchFamily="66" charset="0"/>
            </a:endParaRPr>
          </a:p>
          <a:p>
            <a:pPr algn="ctr"/>
            <a:endParaRPr lang="ru-RU" sz="3600" b="1" dirty="0" smtClean="0">
              <a:latin typeface="Monotype Corsiva" pitchFamily="66" charset="0"/>
            </a:endParaRPr>
          </a:p>
          <a:p>
            <a:pPr algn="ctr"/>
            <a:r>
              <a:rPr lang="ru-RU" sz="3600" b="1" dirty="0" smtClean="0">
                <a:latin typeface="Monotype Corsiva" pitchFamily="66" charset="0"/>
              </a:rPr>
              <a:t>МДОУ «Заволжский детский сад «Колосок»</a:t>
            </a:r>
            <a:endParaRPr lang="ru-RU" sz="3600" b="1" dirty="0">
              <a:latin typeface="Monotype Corsiva" pitchFamily="66" charset="0"/>
            </a:endParaRPr>
          </a:p>
        </p:txBody>
      </p:sp>
      <p:sp>
        <p:nvSpPr>
          <p:cNvPr id="3" name="Лента лицом вниз 2"/>
          <p:cNvSpPr/>
          <p:nvPr/>
        </p:nvSpPr>
        <p:spPr>
          <a:xfrm>
            <a:off x="251520" y="476672"/>
            <a:ext cx="8712968" cy="2304256"/>
          </a:xfrm>
          <a:prstGeom prst="ribbon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Уголок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патриотического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воспитания</a:t>
            </a:r>
            <a:endParaRPr lang="ru-RU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6" name="Детские песни - Про Россию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028384" y="47971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4" showWhenStopped="0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3528" y="188641"/>
            <a:ext cx="84249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Тема : «Наша Армия  родная»</a:t>
            </a:r>
          </a:p>
          <a:p>
            <a:r>
              <a:rPr lang="ru-RU" sz="2400" b="1" dirty="0" smtClean="0">
                <a:latin typeface="Monotype Corsiva" pitchFamily="66" charset="0"/>
              </a:rPr>
              <a:t>Задачи :</a:t>
            </a:r>
          </a:p>
          <a:p>
            <a:r>
              <a:rPr lang="ru-RU" sz="2400" b="1" dirty="0" smtClean="0">
                <a:latin typeface="Monotype Corsiva" pitchFamily="66" charset="0"/>
              </a:rPr>
              <a:t>1 Закрепить знания о Российской армии, о воинах, которые охраняют нашу Родину.</a:t>
            </a:r>
          </a:p>
          <a:p>
            <a:r>
              <a:rPr lang="ru-RU" sz="2400" b="1" dirty="0" smtClean="0">
                <a:latin typeface="Monotype Corsiva" pitchFamily="66" charset="0"/>
              </a:rPr>
              <a:t>2.Закрепить знания о празднике «День защитника Отечества»</a:t>
            </a:r>
          </a:p>
          <a:p>
            <a:r>
              <a:rPr lang="ru-RU" sz="2400" b="1" dirty="0" smtClean="0">
                <a:latin typeface="Monotype Corsiva" pitchFamily="66" charset="0"/>
              </a:rPr>
              <a:t>2.Воспитывать желание быть сильными и смелыми.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26" y="2767965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17" y="2695957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5968"/>
            <a:ext cx="4295461" cy="309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409194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84" y="3429000"/>
            <a:ext cx="409769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42493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Тема :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«Россия – Родина моя»</a:t>
            </a:r>
          </a:p>
          <a:p>
            <a:pPr algn="just"/>
            <a:r>
              <a:rPr lang="ru-RU" sz="2400" b="1" i="1" dirty="0" smtClean="0">
                <a:latin typeface="Monotype Corsiva" pitchFamily="66" charset="0"/>
              </a:rPr>
              <a:t>1.Расширить </a:t>
            </a:r>
            <a:r>
              <a:rPr lang="ru-RU" sz="2400" b="1" i="1" dirty="0">
                <a:latin typeface="Monotype Corsiva" pitchFamily="66" charset="0"/>
              </a:rPr>
              <a:t>и систематизировать знания детей о России, о её символике (герб, флаг, гимн</a:t>
            </a:r>
            <a:r>
              <a:rPr lang="ru-RU" sz="2400" b="1" i="1" dirty="0" smtClean="0">
                <a:latin typeface="Monotype Corsiva" pitchFamily="66" charset="0"/>
              </a:rPr>
              <a:t>).</a:t>
            </a:r>
          </a:p>
          <a:p>
            <a:pPr algn="just"/>
            <a:r>
              <a:rPr lang="ru-RU" sz="2400" b="1" i="1" dirty="0" smtClean="0">
                <a:latin typeface="Monotype Corsiva" pitchFamily="66" charset="0"/>
              </a:rPr>
              <a:t>2.Вызвать </a:t>
            </a:r>
            <a:r>
              <a:rPr lang="ru-RU" sz="2400" b="1" i="1" dirty="0">
                <a:latin typeface="Monotype Corsiva" pitchFamily="66" charset="0"/>
              </a:rPr>
              <a:t>у детей чувство восхищения и восторга красотой своей Родины</a:t>
            </a:r>
            <a:r>
              <a:rPr lang="ru-RU" sz="2400" b="1" i="1" dirty="0" smtClean="0">
                <a:latin typeface="Monotype Corsiva" pitchFamily="66" charset="0"/>
              </a:rPr>
              <a:t>.</a:t>
            </a:r>
          </a:p>
          <a:p>
            <a:pPr algn="just"/>
            <a:r>
              <a:rPr lang="ru-RU" sz="2400" b="1" i="1" dirty="0" smtClean="0">
                <a:latin typeface="Monotype Corsiva" pitchFamily="66" charset="0"/>
              </a:rPr>
              <a:t>3.Формировать </a:t>
            </a:r>
            <a:r>
              <a:rPr lang="ru-RU" sz="2400" b="1" i="1" dirty="0">
                <a:latin typeface="Monotype Corsiva" pitchFamily="66" charset="0"/>
              </a:rPr>
              <a:t>представление о Москве как о главном городе нашей страны.</a:t>
            </a:r>
          </a:p>
          <a:p>
            <a:pPr algn="just"/>
            <a:r>
              <a:rPr lang="ru-RU" sz="2400" b="1" i="1" dirty="0">
                <a:latin typeface="Monotype Corsiva" pitchFamily="66" charset="0"/>
              </a:rPr>
              <a:t>4</a:t>
            </a:r>
            <a:r>
              <a:rPr lang="ru-RU" sz="2400" b="1" i="1" dirty="0" smtClean="0">
                <a:latin typeface="Monotype Corsiva" pitchFamily="66" charset="0"/>
              </a:rPr>
              <a:t>. </a:t>
            </a:r>
            <a:r>
              <a:rPr lang="ru-RU" sz="2400" b="1" i="1" dirty="0">
                <a:latin typeface="Monotype Corsiva" pitchFamily="66" charset="0"/>
              </a:rPr>
              <a:t>Формировать у детей уважительное отношение к своей стране.</a:t>
            </a:r>
          </a:p>
          <a:p>
            <a:pPr algn="just"/>
            <a:r>
              <a:rPr lang="ru-RU" sz="2400" b="1" i="1" dirty="0" smtClean="0">
                <a:latin typeface="Monotype Corsiva" pitchFamily="66" charset="0"/>
              </a:rPr>
              <a:t>5.Воспитывать </a:t>
            </a:r>
            <a:r>
              <a:rPr lang="ru-RU" sz="2400" b="1" i="1" dirty="0">
                <a:latin typeface="Monotype Corsiva" pitchFamily="66" charset="0"/>
              </a:rPr>
              <a:t>гражданско-патриотические чувства.</a:t>
            </a:r>
            <a:endParaRPr lang="ru-RU" sz="2400" b="1" i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" y="3966716"/>
            <a:ext cx="1653648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385427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82" y="3883360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328902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61" y="332656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89040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68442"/>
            <a:ext cx="3211453" cy="332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0651828"/>
      </p:ext>
    </p:extLst>
  </p:cSld>
  <p:clrMapOvr>
    <a:masterClrMapping/>
  </p:clrMapOvr>
  <p:transition spd="med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628">
            <a:off x="517704" y="27197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96" y="116632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8448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09" y="3717032"/>
            <a:ext cx="3811776" cy="285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4062"/>
      </p:ext>
    </p:extLst>
  </p:cSld>
  <p:clrMapOvr>
    <a:masterClrMapping/>
  </p:clrMapOvr>
  <p:transition spd="med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7580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Тема :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«Национальные костюмы народов России»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815878" cy="2111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3515883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1044" y="763852"/>
            <a:ext cx="2165351" cy="288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9384">
            <a:off x="3443163" y="1527062"/>
            <a:ext cx="1861817" cy="2482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29000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208514"/>
      </p:ext>
    </p:extLst>
  </p:cSld>
  <p:clrMapOvr>
    <a:masterClrMapping/>
  </p:clrMapOvr>
  <p:transition spd="med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32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Тема :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«Народные промыслы»</a:t>
            </a:r>
            <a:endParaRPr lang="ru-RU" dirty="0" smtClean="0"/>
          </a:p>
          <a:p>
            <a:r>
              <a:rPr lang="ru-RU" dirty="0"/>
              <a:t> </a:t>
            </a:r>
            <a:r>
              <a:rPr lang="ru-RU" sz="2400" b="1" i="1" dirty="0" smtClean="0">
                <a:latin typeface="Monotype Corsiva" pitchFamily="66" charset="0"/>
              </a:rPr>
              <a:t>1.Развивать </a:t>
            </a:r>
            <a:r>
              <a:rPr lang="ru-RU" sz="2400" b="1" i="1" dirty="0">
                <a:latin typeface="Monotype Corsiva" pitchFamily="66" charset="0"/>
              </a:rPr>
              <a:t>интерес к русским традициям и промыслам</a:t>
            </a:r>
            <a:r>
              <a:rPr lang="ru-RU" sz="2400" b="1" i="1" dirty="0" smtClean="0">
                <a:latin typeface="Monotype Corsiva" pitchFamily="66" charset="0"/>
              </a:rPr>
              <a:t>.</a:t>
            </a:r>
          </a:p>
          <a:p>
            <a:r>
              <a:rPr lang="ru-RU" sz="2400" b="1" i="1" dirty="0" smtClean="0">
                <a:latin typeface="Monotype Corsiva" pitchFamily="66" charset="0"/>
              </a:rPr>
              <a:t>2.Вызвать </a:t>
            </a:r>
            <a:r>
              <a:rPr lang="ru-RU" sz="2400" b="1" i="1" dirty="0">
                <a:latin typeface="Monotype Corsiva" pitchFamily="66" charset="0"/>
              </a:rPr>
              <a:t>у детей интерес к народному творчеству, восхищения талантом русского народа и гордость за свой народ.</a:t>
            </a:r>
            <a:endParaRPr lang="ru-RU" sz="2400" b="1" i="1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7" y="1870958"/>
            <a:ext cx="3041025" cy="2280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364">
            <a:off x="6712915" y="4437753"/>
            <a:ext cx="1460741" cy="194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620760"/>
            <a:ext cx="1950246" cy="260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1765478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96524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85770"/>
            <a:ext cx="2904323" cy="217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7031684"/>
      </p:ext>
    </p:extLst>
  </p:cSld>
  <p:clrMapOvr>
    <a:masterClrMapping/>
  </p:clrMapOvr>
  <p:transition spd="med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378">
            <a:off x="1495456" y="235418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07" y="3495171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3651870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860032" y="404664"/>
            <a:ext cx="26613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«Мини музей»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66282"/>
      </p:ext>
    </p:extLst>
  </p:cSld>
  <p:clrMapOvr>
    <a:masterClrMapping/>
  </p:clrMapOvr>
  <p:transition spd="med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116632"/>
            <a:ext cx="4087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«Детское творчество»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5" y="630397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71365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6125">
            <a:off x="6469932" y="490788"/>
            <a:ext cx="2211710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2970">
            <a:off x="1485802" y="4070442"/>
            <a:ext cx="2008455" cy="267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5185307"/>
      </p:ext>
    </p:extLst>
  </p:cSld>
  <p:clrMapOvr>
    <a:masterClrMapping/>
  </p:clrMapOvr>
  <p:transition spd="med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251520" y="764704"/>
            <a:ext cx="8568952" cy="5112568"/>
          </a:xfrm>
          <a:prstGeom prst="cloud">
            <a:avLst/>
          </a:prstGeom>
          <a:solidFill>
            <a:srgbClr val="1ABFF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В заключении хочется сказать, что патриотическое воспитание подрастающего поколения – это наша общая задача. Ведь каким будет наше завтрашнее общество, какие в нем будут преобладать нравственные ценности – зависит от нас, взрослых: педагогов и родителей . И решать эту задачу нужно сегодня, вместе!!!!!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1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259632" y="260648"/>
            <a:ext cx="6840760" cy="914400"/>
          </a:xfrm>
          <a:prstGeom prst="ellipse">
            <a:avLst/>
          </a:prstGeom>
          <a:solidFill>
            <a:srgbClr val="00FF00"/>
          </a:solidFill>
          <a:ln>
            <a:solidFill>
              <a:srgbClr val="1A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Актуальность</a:t>
            </a:r>
            <a:endParaRPr lang="ru-RU" sz="3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484784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Monotype Corsiva" pitchFamily="66" charset="0"/>
              </a:rPr>
              <a:t>Патриотическое воспитание подрастающего поколения - одна из самых актуальных задач нашего времени. Огромные изменения произошли в нашей стране за последние годы. Это касается  территориальной принадлежности, нравственных ценностей, отношения к событиям нашей истории.  Свою работу  по патриотическому воспитанию мы решили начать с  воспитания любви, уважения и гордости к своей семье, детскому саду, своей малой Родине – поселку </a:t>
            </a:r>
            <a:r>
              <a:rPr lang="ru-RU" sz="2800" b="1" dirty="0" smtClean="0">
                <a:latin typeface="Monotype Corsiva" pitchFamily="66" charset="0"/>
              </a:rPr>
              <a:t>Заволжский, своей стране.</a:t>
            </a:r>
            <a:endParaRPr lang="ru-RU" sz="28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82089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Цель создания: </a:t>
            </a:r>
            <a:r>
              <a:rPr lang="ru-RU" sz="2800" b="1" dirty="0" smtClean="0">
                <a:latin typeface="Monotype Corsiva" pitchFamily="66" charset="0"/>
              </a:rPr>
              <a:t>обеспечение условий для ежедневной  </a:t>
            </a:r>
            <a:r>
              <a:rPr lang="ru-RU" sz="2800" b="1" dirty="0" smtClean="0">
                <a:latin typeface="Monotype Corsiva" pitchFamily="66" charset="0"/>
              </a:rPr>
              <a:t>самостоятельной и совместной </a:t>
            </a:r>
            <a:r>
              <a:rPr lang="ru-RU" sz="2800" b="1" dirty="0" smtClean="0">
                <a:latin typeface="Monotype Corsiva" pitchFamily="66" charset="0"/>
              </a:rPr>
              <a:t>деятельности  детей по пополнению  знаний о родной семье, детском саде, нашем поселке, </a:t>
            </a:r>
            <a:r>
              <a:rPr lang="ru-RU" sz="2800" b="1" dirty="0" smtClean="0">
                <a:latin typeface="Monotype Corsiva" pitchFamily="66" charset="0"/>
              </a:rPr>
              <a:t>армии, родной стране.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419565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4379979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1"/>
            <a:ext cx="87129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Тема : «Моя семья»</a:t>
            </a:r>
            <a:r>
              <a:rPr lang="ru-RU" sz="2400" dirty="0" smtClean="0">
                <a:latin typeface="Monotype Corsiva" pitchFamily="66" charset="0"/>
              </a:rPr>
              <a:t/>
            </a:r>
            <a:br>
              <a:rPr lang="ru-RU" sz="2400" dirty="0" smtClean="0">
                <a:latin typeface="Monotype Corsiva" pitchFamily="66" charset="0"/>
              </a:rPr>
            </a:br>
            <a:r>
              <a:rPr lang="ru-RU" sz="2400" b="1" dirty="0" smtClean="0">
                <a:latin typeface="Monotype Corsiva" pitchFamily="66" charset="0"/>
              </a:rPr>
              <a:t>Задачи :</a:t>
            </a:r>
          </a:p>
          <a:p>
            <a:r>
              <a:rPr lang="ru-RU" sz="2400" b="1" dirty="0" smtClean="0">
                <a:latin typeface="Monotype Corsiva" pitchFamily="66" charset="0"/>
              </a:rPr>
              <a:t>1.Углублять представления детей о семье, ее членах.</a:t>
            </a:r>
          </a:p>
          <a:p>
            <a:r>
              <a:rPr lang="ru-RU" sz="2400" b="1" dirty="0" smtClean="0">
                <a:latin typeface="Monotype Corsiva" pitchFamily="66" charset="0"/>
              </a:rPr>
              <a:t>2.Уточнить первоначальные представления о родственных отношениях (сын мама, папа, дочь и т.д.)</a:t>
            </a:r>
          </a:p>
          <a:p>
            <a:r>
              <a:rPr lang="ru-RU" sz="2400" b="1" dirty="0" smtClean="0">
                <a:latin typeface="Monotype Corsiva" pitchFamily="66" charset="0"/>
              </a:rPr>
              <a:t>3.Расширить представление об обязанностях по дому членов семьи.</a:t>
            </a:r>
          </a:p>
          <a:p>
            <a:r>
              <a:rPr lang="ru-RU" sz="2400" b="1" dirty="0" smtClean="0">
                <a:latin typeface="Monotype Corsiva" pitchFamily="66" charset="0"/>
              </a:rPr>
              <a:t>4.Воспитывать чувства семейной сплоченности, умение проявлять заботу о родных людях, о домашних  питомцах.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982">
            <a:off x="3199500" y="3654772"/>
            <a:ext cx="2230089" cy="297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3389573" cy="451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84784"/>
            <a:ext cx="3597864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7" y="188640"/>
            <a:ext cx="84969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Тема: «Я люблю свой детский сад»</a:t>
            </a:r>
          </a:p>
          <a:p>
            <a:r>
              <a:rPr lang="ru-RU" sz="2400" b="1" dirty="0" smtClean="0">
                <a:latin typeface="Monotype Corsiva" pitchFamily="66" charset="0"/>
              </a:rPr>
              <a:t>Задачи:</a:t>
            </a:r>
          </a:p>
          <a:p>
            <a:r>
              <a:rPr lang="ru-RU" sz="2400" b="1" dirty="0" smtClean="0">
                <a:latin typeface="Monotype Corsiva" pitchFamily="66" charset="0"/>
              </a:rPr>
              <a:t>1.Продолжать знакомить детей с детским садом и работой его сотрудников.</a:t>
            </a:r>
          </a:p>
          <a:p>
            <a:r>
              <a:rPr lang="ru-RU" sz="2400" b="1" dirty="0" smtClean="0">
                <a:latin typeface="Monotype Corsiva" pitchFamily="66" charset="0"/>
              </a:rPr>
              <a:t>2.Знакомить с традициями детского сада.</a:t>
            </a:r>
          </a:p>
          <a:p>
            <a:r>
              <a:rPr lang="ru-RU" sz="2400" b="1" dirty="0" smtClean="0">
                <a:latin typeface="Monotype Corsiva" pitchFamily="66" charset="0"/>
              </a:rPr>
              <a:t>3.Привлекать к посильному участию в оформлении группы, к созданию ее символики и традиций.</a:t>
            </a:r>
          </a:p>
          <a:p>
            <a:r>
              <a:rPr lang="ru-RU" sz="2400" b="1" dirty="0" smtClean="0">
                <a:latin typeface="Monotype Corsiva" pitchFamily="66" charset="0"/>
              </a:rPr>
              <a:t>4.Закрепить навык бережного отношения к вещам</a:t>
            </a:r>
            <a:r>
              <a:rPr lang="ru-RU" sz="2400" b="1" dirty="0" smtClean="0">
                <a:latin typeface="Monotype Corsiva" pitchFamily="66" charset="0"/>
              </a:rPr>
              <a:t>, умение </a:t>
            </a:r>
            <a:r>
              <a:rPr lang="ru-RU" sz="2400" b="1" dirty="0" smtClean="0">
                <a:latin typeface="Monotype Corsiva" pitchFamily="66" charset="0"/>
              </a:rPr>
              <a:t>использовать их по назначению, ставить на место.</a:t>
            </a:r>
          </a:p>
          <a:p>
            <a:r>
              <a:rPr lang="ru-RU" sz="2400" b="1" dirty="0" smtClean="0">
                <a:latin typeface="Monotype Corsiva" pitchFamily="66" charset="0"/>
              </a:rPr>
              <a:t>5. Воспитывать уважение к труду сотрудников  детского сада, учить беречь результаты их труда.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126" y="32055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Тема:  «Я живу в поселке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Заволжский»</a:t>
            </a:r>
            <a:endParaRPr lang="ru-RU" sz="32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r>
              <a:rPr lang="ru-RU" sz="2400" b="1" dirty="0" smtClean="0">
                <a:latin typeface="Monotype Corsiva" pitchFamily="66" charset="0"/>
              </a:rPr>
              <a:t>Задачи:</a:t>
            </a:r>
          </a:p>
          <a:p>
            <a:r>
              <a:rPr lang="ru-RU" sz="2400" b="1" dirty="0" smtClean="0">
                <a:latin typeface="Monotype Corsiva" pitchFamily="66" charset="0"/>
              </a:rPr>
              <a:t>1. Закрепление и расширение знаний о названии, улицах, достопримечательностях и особенностях  нашего поселка</a:t>
            </a:r>
          </a:p>
          <a:p>
            <a:r>
              <a:rPr lang="ru-RU" sz="2400" b="1" dirty="0">
                <a:latin typeface="Monotype Corsiva" pitchFamily="66" charset="0"/>
              </a:rPr>
              <a:t>2</a:t>
            </a:r>
            <a:r>
              <a:rPr lang="ru-RU" sz="2400" b="1" dirty="0" smtClean="0">
                <a:latin typeface="Monotype Corsiva" pitchFamily="66" charset="0"/>
              </a:rPr>
              <a:t>. </a:t>
            </a:r>
            <a:r>
              <a:rPr lang="ru-RU" sz="2400" b="1" dirty="0" smtClean="0">
                <a:latin typeface="Monotype Corsiva" pitchFamily="66" charset="0"/>
              </a:rPr>
              <a:t>Продолжать воспитывать любовь к родному краю.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24944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04864"/>
            <a:ext cx="3273828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630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69" y="144016"/>
            <a:ext cx="3898253" cy="2923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54011"/>
            <a:ext cx="2678956" cy="357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140968"/>
            <a:ext cx="246373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50" y="3092962"/>
            <a:ext cx="2535746" cy="3380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Тема:  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«Город Тверь»</a:t>
            </a:r>
          </a:p>
          <a:p>
            <a:pPr lvl="0" algn="just"/>
            <a:r>
              <a:rPr lang="ru-RU" sz="2400" b="1" i="1" dirty="0" smtClean="0">
                <a:latin typeface="Monotype Corsiva" pitchFamily="66" charset="0"/>
              </a:rPr>
              <a:t>Задачи:</a:t>
            </a:r>
          </a:p>
          <a:p>
            <a:pPr lvl="0" algn="just"/>
            <a:r>
              <a:rPr lang="ru-RU" sz="2400" b="1" i="1" dirty="0" smtClean="0">
                <a:latin typeface="Monotype Corsiva" pitchFamily="66" charset="0"/>
              </a:rPr>
              <a:t>1.Уточнить </a:t>
            </a:r>
            <a:r>
              <a:rPr lang="ru-RU" sz="2400" b="1" i="1" dirty="0">
                <a:latin typeface="Monotype Corsiva" pitchFamily="66" charset="0"/>
              </a:rPr>
              <a:t>у детей информацию о </a:t>
            </a:r>
            <a:r>
              <a:rPr lang="ru-RU" sz="2400" b="1" i="1" dirty="0" smtClean="0">
                <a:latin typeface="Monotype Corsiva" pitchFamily="66" charset="0"/>
              </a:rPr>
              <a:t>родном </a:t>
            </a:r>
            <a:r>
              <a:rPr lang="ru-RU" sz="2400" b="1" i="1" dirty="0">
                <a:latin typeface="Monotype Corsiva" pitchFamily="66" charset="0"/>
              </a:rPr>
              <a:t>городе ( какие красивые места в нем есть</a:t>
            </a:r>
            <a:r>
              <a:rPr lang="ru-RU" sz="2400" b="1" i="1" dirty="0" smtClean="0">
                <a:latin typeface="Monotype Corsiva" pitchFamily="66" charset="0"/>
              </a:rPr>
              <a:t>).</a:t>
            </a:r>
          </a:p>
          <a:p>
            <a:pPr lvl="0" algn="just"/>
            <a:r>
              <a:rPr lang="ru-RU" sz="2400" b="1" i="1" dirty="0" smtClean="0">
                <a:latin typeface="Monotype Corsiva" pitchFamily="66" charset="0"/>
              </a:rPr>
              <a:t>2.Закреплять </a:t>
            </a:r>
            <a:r>
              <a:rPr lang="ru-RU" sz="2400" b="1" i="1" dirty="0">
                <a:latin typeface="Monotype Corsiva" pitchFamily="66" charset="0"/>
              </a:rPr>
              <a:t>знания детей о достопримечательностях </a:t>
            </a:r>
            <a:r>
              <a:rPr lang="ru-RU" sz="2400" b="1" i="1" dirty="0" smtClean="0">
                <a:latin typeface="Monotype Corsiva" pitchFamily="66" charset="0"/>
              </a:rPr>
              <a:t>Твери.</a:t>
            </a:r>
          </a:p>
          <a:p>
            <a:pPr lvl="0" algn="just"/>
            <a:r>
              <a:rPr lang="ru-RU" sz="2400" b="1" i="1" dirty="0" smtClean="0">
                <a:latin typeface="Monotype Corsiva" pitchFamily="66" charset="0"/>
              </a:rPr>
              <a:t>3.Воспитывать </a:t>
            </a:r>
            <a:r>
              <a:rPr lang="ru-RU" sz="2400" b="1" i="1" dirty="0">
                <a:latin typeface="Monotype Corsiva" pitchFamily="66" charset="0"/>
              </a:rPr>
              <a:t>любовь к родному </a:t>
            </a:r>
            <a:r>
              <a:rPr lang="ru-RU" sz="2400" b="1" i="1" dirty="0" smtClean="0">
                <a:latin typeface="Monotype Corsiva" pitchFamily="66" charset="0"/>
              </a:rPr>
              <a:t>городу.</a:t>
            </a:r>
            <a:endParaRPr lang="ru-RU" sz="2400" b="1" i="1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" y="2512581"/>
            <a:ext cx="3057804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54912" y="2044530"/>
            <a:ext cx="3759882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7055813"/>
      </p:ext>
    </p:extLst>
  </p:cSld>
  <p:clrMapOvr>
    <a:masterClrMapping/>
  </p:clrMapOvr>
  <p:transition spd="med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414</Words>
  <Application>Microsoft Office PowerPoint</Application>
  <PresentationFormat>Экран (4:3)</PresentationFormat>
  <Paragraphs>52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home--pc</dc:creator>
  <cp:lastModifiedBy>Анна</cp:lastModifiedBy>
  <cp:revision>41</cp:revision>
  <dcterms:created xsi:type="dcterms:W3CDTF">2016-04-06T11:54:23Z</dcterms:created>
  <dcterms:modified xsi:type="dcterms:W3CDTF">2019-03-21T07:12:07Z</dcterms:modified>
</cp:coreProperties>
</file>