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6" r:id="rId6"/>
    <p:sldId id="276" r:id="rId7"/>
    <p:sldId id="267" r:id="rId8"/>
    <p:sldId id="272" r:id="rId9"/>
    <p:sldId id="274" r:id="rId10"/>
    <p:sldId id="275" r:id="rId11"/>
    <p:sldId id="263" r:id="rId12"/>
    <p:sldId id="268" r:id="rId13"/>
    <p:sldId id="269" r:id="rId14"/>
    <p:sldId id="27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sp>
        <p:nvSpPr>
          <p:cNvPr id="8" name="Блок-схема: альтернативный процесс 7"/>
          <p:cNvSpPr/>
          <p:nvPr userDrawn="1"/>
        </p:nvSpPr>
        <p:spPr>
          <a:xfrm>
            <a:off x="4500562" y="4857760"/>
            <a:ext cx="4214842" cy="1643074"/>
          </a:xfrm>
          <a:prstGeom prst="flowChartAlternateProcess">
            <a:avLst/>
          </a:prstGeom>
          <a:solidFill>
            <a:srgbClr val="FF0000">
              <a:alpha val="22000"/>
            </a:srgbClr>
          </a:solidFill>
          <a:ln w="31750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 userDrawn="1"/>
        </p:nvSpPr>
        <p:spPr>
          <a:xfrm>
            <a:off x="642910" y="2500306"/>
            <a:ext cx="7858180" cy="1357322"/>
          </a:xfrm>
          <a:prstGeom prst="flowChartAlternateProcess">
            <a:avLst/>
          </a:prstGeom>
          <a:solidFill>
            <a:schemeClr val="bg1">
              <a:alpha val="51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35732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857760"/>
            <a:ext cx="4214842" cy="1643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482" name="AutoShape 2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/>
          <a:srcRect b="13333"/>
          <a:stretch>
            <a:fillRect/>
          </a:stretch>
        </p:blipFill>
        <p:spPr bwMode="auto">
          <a:xfrm>
            <a:off x="0" y="5000636"/>
            <a:ext cx="2857488" cy="18573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929198"/>
            <a:ext cx="1145825" cy="1130748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46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584376"/>
            <a:ext cx="1290606" cy="1273624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 userDrawn="1"/>
        </p:nvSpPr>
        <p:spPr>
          <a:xfrm>
            <a:off x="714348" y="2928934"/>
            <a:ext cx="7786742" cy="1428760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00372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1145825" cy="1130748"/>
          </a:xfrm>
          <a:prstGeom prst="rect">
            <a:avLst/>
          </a:prstGeom>
          <a:noFill/>
        </p:spPr>
      </p:pic>
      <p:pic>
        <p:nvPicPr>
          <p:cNvPr id="7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584376"/>
            <a:ext cx="1290606" cy="1273624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62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 userDrawn="1"/>
        </p:nvSpPr>
        <p:spPr>
          <a:xfrm>
            <a:off x="4643438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 userDrawn="1"/>
        </p:nvSpPr>
        <p:spPr>
          <a:xfrm>
            <a:off x="428596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6000" contrast="-24000"/>
          </a:blip>
          <a:srcRect/>
          <a:stretch>
            <a:fillRect/>
          </a:stretch>
        </p:blipFill>
        <p:spPr bwMode="auto">
          <a:xfrm>
            <a:off x="0" y="1"/>
            <a:ext cx="2214546" cy="3286123"/>
          </a:xfrm>
          <a:prstGeom prst="rect">
            <a:avLst/>
          </a:prstGeom>
          <a:noFill/>
        </p:spPr>
      </p:pic>
      <p:sp>
        <p:nvSpPr>
          <p:cNvPr id="6" name="Блок-схема: альтернативный процесс 5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>
            <a:lum bright="7000"/>
          </a:blip>
          <a:srcRect b="20000"/>
          <a:stretch>
            <a:fillRect/>
          </a:stretch>
        </p:blipFill>
        <p:spPr bwMode="auto">
          <a:xfrm>
            <a:off x="0" y="5143512"/>
            <a:ext cx="2857488" cy="17144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 l="12472" t="-6318"/>
          <a:stretch>
            <a:fillRect/>
          </a:stretch>
        </p:blipFill>
        <p:spPr bwMode="auto">
          <a:xfrm>
            <a:off x="0" y="5000636"/>
            <a:ext cx="1002917" cy="1202186"/>
          </a:xfrm>
          <a:prstGeom prst="rect">
            <a:avLst/>
          </a:prstGeom>
          <a:noFill/>
        </p:spPr>
      </p:pic>
      <p:pic>
        <p:nvPicPr>
          <p:cNvPr id="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 b="21475"/>
          <a:stretch>
            <a:fillRect/>
          </a:stretch>
        </p:blipFill>
        <p:spPr bwMode="auto">
          <a:xfrm>
            <a:off x="285720" y="5857892"/>
            <a:ext cx="1290606" cy="1000108"/>
          </a:xfrm>
          <a:prstGeom prst="rect">
            <a:avLst/>
          </a:prstGeom>
          <a:noFill/>
        </p:spPr>
      </p:pic>
      <p:pic>
        <p:nvPicPr>
          <p:cNvPr id="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730032"/>
            <a:ext cx="1143008" cy="1127968"/>
          </a:xfrm>
          <a:prstGeom prst="rect">
            <a:avLst/>
          </a:prstGeom>
          <a:noFill/>
        </p:spPr>
      </p:pic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 r="12503" b="11335"/>
          <a:stretch>
            <a:fillRect/>
          </a:stretch>
        </p:blipFill>
        <p:spPr bwMode="auto">
          <a:xfrm>
            <a:off x="8143900" y="5857892"/>
            <a:ext cx="1000100" cy="10001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357430"/>
            <a:ext cx="7772400" cy="1643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Презентация уголка </a:t>
            </a:r>
            <a:br>
              <a:rPr lang="ru-RU" sz="3200" dirty="0" smtClean="0"/>
            </a:br>
            <a:r>
              <a:rPr lang="ru-RU" sz="3200" dirty="0" smtClean="0"/>
              <a:t>нравственно-патриотического воспитания </a:t>
            </a:r>
            <a:br>
              <a:rPr lang="ru-RU" sz="3200" dirty="0" smtClean="0"/>
            </a:br>
            <a:r>
              <a:rPr lang="ru-RU" sz="3200" dirty="0" smtClean="0"/>
              <a:t>в младшей группе «Бабочки»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929198"/>
            <a:ext cx="4143404" cy="15716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Воспитатели: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Калугина Наталья Юрьевна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Попова Мария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214290"/>
            <a:ext cx="51273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«Моя семья»</a:t>
            </a:r>
            <a:endParaRPr lang="ru-RU" sz="2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К\Desktop\Новая папка (3)\IMG_20190327_093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18363"/>
            <a:ext cx="3786182" cy="2839637"/>
          </a:xfrm>
          <a:prstGeom prst="rect">
            <a:avLst/>
          </a:prstGeom>
          <a:noFill/>
        </p:spPr>
      </p:pic>
      <p:pic>
        <p:nvPicPr>
          <p:cNvPr id="6" name="Picture 2" descr="C:\Users\ПК\Desktop\Новая папка (3)\IMG_20190327_093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7929">
            <a:off x="1651493" y="1017796"/>
            <a:ext cx="2768959" cy="3691946"/>
          </a:xfrm>
          <a:prstGeom prst="rect">
            <a:avLst/>
          </a:prstGeom>
          <a:noFill/>
        </p:spPr>
      </p:pic>
      <p:pic>
        <p:nvPicPr>
          <p:cNvPr id="7" name="Picture 3" descr="C:\Users\ПК\Desktop\Новая папка (3)\IMG-20190326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93721">
            <a:off x="5478875" y="832493"/>
            <a:ext cx="3048904" cy="4065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52149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 – музей </a:t>
            </a:r>
          </a:p>
          <a:p>
            <a:pPr algn="ctr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«Народные промыслы России»</a:t>
            </a:r>
            <a:endParaRPr lang="ru-RU" sz="2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ПК\Desktop\Новая папка (3)\IMG_20190326_130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ознакомлению с народными промыслами: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игры; картинки по разным видам росписей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К\Desktop\Новая папка (3)\IMG_20190328_072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24210">
            <a:off x="441011" y="2132898"/>
            <a:ext cx="3857651" cy="2893238"/>
          </a:xfrm>
          <a:prstGeom prst="rect">
            <a:avLst/>
          </a:prstGeom>
          <a:noFill/>
        </p:spPr>
      </p:pic>
      <p:pic>
        <p:nvPicPr>
          <p:cNvPr id="3075" name="Picture 3" descr="C:\Users\ПК\Desktop\Новая папка (3)\IMG_20190328_072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4712">
            <a:off x="4786314" y="1571612"/>
            <a:ext cx="3750477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86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играют в дидактические игры </a:t>
            </a:r>
          </a:p>
          <a:p>
            <a:pPr algn="ctr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народным промыслам.</a:t>
            </a:r>
            <a:endParaRPr lang="ru-RU" sz="2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ПК\Desktop\Новая папка (3)\IMG_20190326_160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333873" cy="3250405"/>
          </a:xfrm>
          <a:prstGeom prst="rect">
            <a:avLst/>
          </a:prstGeom>
          <a:noFill/>
        </p:spPr>
      </p:pic>
      <p:pic>
        <p:nvPicPr>
          <p:cNvPr id="5" name="Picture 2" descr="C:\Users\ПК\Desktop\Новая папка (3)\IMG_20190326_155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143248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Новая папка (3)\IMG_20190326_155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57298"/>
            <a:ext cx="5857884" cy="43934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357166"/>
            <a:ext cx="45181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матрешки любим собирать</a:t>
            </a:r>
            <a:endParaRPr lang="ru-RU" sz="2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5725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в родительский уголок</a:t>
            </a:r>
          </a:p>
          <a:p>
            <a:pPr algn="ctr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патриотическому воспитанию: папки-передвижки, консультации.</a:t>
            </a:r>
            <a:endParaRPr lang="ru-RU" sz="2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К\Desktop\Новая папка (3)\IMG_20190328_072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9370">
            <a:off x="506995" y="1232059"/>
            <a:ext cx="3214692" cy="4286256"/>
          </a:xfrm>
          <a:prstGeom prst="rect">
            <a:avLst/>
          </a:prstGeom>
          <a:noFill/>
        </p:spPr>
      </p:pic>
      <p:pic>
        <p:nvPicPr>
          <p:cNvPr id="4100" name="Picture 4" descr="C:\Users\ПК\Desktop\Новая папка (3)\IMG_20190328_202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075" y="1232460"/>
            <a:ext cx="3891995" cy="2562542"/>
          </a:xfrm>
          <a:prstGeom prst="rect">
            <a:avLst/>
          </a:prstGeom>
          <a:noFill/>
        </p:spPr>
      </p:pic>
      <p:pic>
        <p:nvPicPr>
          <p:cNvPr id="6" name="Picture 3" descr="C:\Users\ПК\Desktop\Новая папка (3)\IMG_20190328_072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4636" y="3832279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72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Никто не учит маленького человека:   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Будь равнодушным к людям, ломай деревья,   попирай красоту, выше всего ставь свое личное».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Все дело в одной, в очень важной закономерности  нравственно-патриотического воспитания.          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 Если человека учат добру - учат умело, умно,   настойчиво, требовательно, в результате будет добро.   Учат злу (очень редко, но бывает и так),  в результате будет зло.       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Не учат ни добру, ни злу - все равно будет зло,   потому, что и человеком его надо воспитать».    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В.А. Сухомлинский 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614366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dirty="0" smtClean="0"/>
              <a:t>Актуальность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</a:t>
            </a:r>
            <a:r>
              <a:rPr lang="ru-RU" sz="2800" dirty="0" smtClean="0">
                <a:solidFill>
                  <a:schemeClr val="tx1"/>
                </a:solidFill>
              </a:rPr>
              <a:t>Нравственно-патриотическое воспитание сегодня — одно из важных звеньев в системе воспитательной работы дошкольников. Это не только воспитание любви к родному дому, семье, детскому саду, городу, к родной природе, культурному достоянию своего народа, своей нации и толерантного отношения к представителям других национальностей, но и воспитание уважительного отношения к труженикам и результатам их труда, родной земле, защитникам Отечества, государственной символике, традициям государства и общенародным праздникам.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21497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3100" b="1" i="1" dirty="0" smtClean="0"/>
              <a:t>Патриотическое воспитание дошкольников по ФГОС подразумевает следующие задачи: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3100" b="1" dirty="0" smtClean="0"/>
              <a:t>-формирование нравственно-духовных особенностей личности; </a:t>
            </a:r>
            <a:br>
              <a:rPr lang="ru-RU" sz="3100" b="1" dirty="0" smtClean="0"/>
            </a:br>
            <a:r>
              <a:rPr lang="ru-RU" sz="3100" b="1" dirty="0" smtClean="0"/>
              <a:t>-формирование чувства гордости за свою нацию; </a:t>
            </a:r>
            <a:br>
              <a:rPr lang="ru-RU" sz="3100" b="1" dirty="0" smtClean="0"/>
            </a:br>
            <a:r>
              <a:rPr lang="ru-RU" sz="3100" b="1" dirty="0" smtClean="0"/>
              <a:t>-формирование почтительного отношения к национальным и культурным традициям своего народа; </a:t>
            </a:r>
            <a:br>
              <a:rPr lang="ru-RU" sz="3100" b="1" dirty="0" smtClean="0"/>
            </a:br>
            <a:r>
              <a:rPr lang="ru-RU" sz="3100" b="1" dirty="0" smtClean="0"/>
              <a:t>-формирование либеральной позиции по отношению к ровесникам, взрослым, людям других национальностей.</a:t>
            </a:r>
            <a:endParaRPr lang="ru-RU" sz="3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Уголок в нашей группе по нравственно – патриотическому воспитанию : «Наша Родина-Россия!»</a:t>
            </a:r>
            <a:endParaRPr lang="ru-RU" sz="2400" b="1" i="1" dirty="0"/>
          </a:p>
        </p:txBody>
      </p:sp>
      <p:pic>
        <p:nvPicPr>
          <p:cNvPr id="1026" name="Picture 2" descr="C:\Users\ПК\Desktop\Новая папка (3)\IMG_20190326_130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00174"/>
            <a:ext cx="6357950" cy="4768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/>
              <a:t>Материал по ознакомлению детей с нашей страной – Россией. Символика России; альбом«Национальные костюмы»</a:t>
            </a:r>
            <a:endParaRPr lang="ru-RU" sz="2800" b="1" i="1" dirty="0"/>
          </a:p>
        </p:txBody>
      </p:sp>
      <p:pic>
        <p:nvPicPr>
          <p:cNvPr id="2051" name="Picture 3" descr="C:\Users\ПК\Desktop\Новая папка (3)\IMG_20190327_093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2786082" cy="3714776"/>
          </a:xfrm>
          <a:prstGeom prst="rect">
            <a:avLst/>
          </a:prstGeom>
          <a:noFill/>
        </p:spPr>
      </p:pic>
      <p:pic>
        <p:nvPicPr>
          <p:cNvPr id="2052" name="Picture 4" descr="C:\Users\ПК\Desktop\Новая папка (3)\IMG_20190327_093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500306"/>
            <a:ext cx="2893239" cy="3857652"/>
          </a:xfrm>
          <a:prstGeom prst="rect">
            <a:avLst/>
          </a:prstGeom>
          <a:noFill/>
        </p:spPr>
      </p:pic>
      <p:pic>
        <p:nvPicPr>
          <p:cNvPr id="1027" name="Picture 3" descr="C:\Users\ПК\Desktop\Новая папка (3)\IMG_20190328_102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643050"/>
            <a:ext cx="2928958" cy="4719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Desktop\Новая папка (3)\IMG_20190321_084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5857884" cy="43934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59425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 удовольствием рассматривают</a:t>
            </a:r>
          </a:p>
          <a:p>
            <a:pPr algn="ctr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 « Национальные костюмы»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703414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Материал по ознакомлению детей с </a:t>
            </a:r>
            <a:r>
              <a:rPr lang="ru-RU" sz="2400" b="1" i="1" dirty="0" smtClean="0"/>
              <a:t>г.Тверь, п.Заволжский. Альбом «Города и села», </a:t>
            </a:r>
            <a:r>
              <a:rPr lang="ru-RU" sz="2400" b="1" i="1" dirty="0" smtClean="0"/>
              <a:t>Символика Тверской области, г.Тверь, п.Заволжский. </a:t>
            </a:r>
            <a:endParaRPr lang="ru-RU" sz="2400" b="1" i="1" dirty="0"/>
          </a:p>
        </p:txBody>
      </p:sp>
      <p:pic>
        <p:nvPicPr>
          <p:cNvPr id="2050" name="Picture 2" descr="C:\Users\ПК\Desktop\Новая папка (3)\IMG_20190328_202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13249">
            <a:off x="285720" y="1714488"/>
            <a:ext cx="4477896" cy="2680280"/>
          </a:xfrm>
          <a:prstGeom prst="rect">
            <a:avLst/>
          </a:prstGeom>
          <a:noFill/>
        </p:spPr>
      </p:pic>
      <p:pic>
        <p:nvPicPr>
          <p:cNvPr id="2051" name="Picture 3" descr="C:\Users\ПК\Desktop\Новая папка (3)\IMG_20190328_202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000504"/>
            <a:ext cx="4645245" cy="2857496"/>
          </a:xfrm>
          <a:prstGeom prst="rect">
            <a:avLst/>
          </a:prstGeom>
          <a:noFill/>
        </p:spPr>
      </p:pic>
      <p:pic>
        <p:nvPicPr>
          <p:cNvPr id="2052" name="Picture 4" descr="C:\Users\ПК\Desktop\Новая папка (3)\IMG_20190328_203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1615">
            <a:off x="5643570" y="1571612"/>
            <a:ext cx="2663260" cy="2387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i="1" dirty="0" smtClean="0"/>
              <a:t>Детям </a:t>
            </a:r>
            <a:r>
              <a:rPr lang="ru-RU" sz="2500" b="1" i="1" dirty="0" smtClean="0"/>
              <a:t>очень </a:t>
            </a:r>
            <a:r>
              <a:rPr lang="ru-RU" sz="2500" b="1" i="1" dirty="0" smtClean="0"/>
              <a:t>нравиться рассматривать альбом</a:t>
            </a: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> о родном поселке</a:t>
            </a:r>
            <a:endParaRPr lang="ru-RU" sz="2500" b="1" i="1" dirty="0"/>
          </a:p>
        </p:txBody>
      </p:sp>
      <p:pic>
        <p:nvPicPr>
          <p:cNvPr id="6146" name="Picture 2" descr="C:\Users\ПК\Desktop\Новая папка (3)\IMG_20190326_160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286248" cy="3214686"/>
          </a:xfrm>
          <a:prstGeom prst="rect">
            <a:avLst/>
          </a:prstGeom>
          <a:noFill/>
        </p:spPr>
      </p:pic>
      <p:pic>
        <p:nvPicPr>
          <p:cNvPr id="6147" name="Picture 3" descr="C:\Users\ПК\Desktop\Новая папка (3)\IMG_20190326_160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643314"/>
            <a:ext cx="3929058" cy="294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Новая папка (3)\IMG_20190327_092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2643206" cy="3524275"/>
          </a:xfrm>
          <a:prstGeom prst="rect">
            <a:avLst/>
          </a:prstGeom>
          <a:noFill/>
        </p:spPr>
      </p:pic>
      <p:pic>
        <p:nvPicPr>
          <p:cNvPr id="7171" name="Picture 3" descr="C:\Users\ПК\Desktop\Новая папка (3)\IMG_20190327_092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3233">
            <a:off x="4635646" y="1233056"/>
            <a:ext cx="3890079" cy="2917559"/>
          </a:xfrm>
          <a:prstGeom prst="rect">
            <a:avLst/>
          </a:prstGeom>
          <a:noFill/>
        </p:spPr>
      </p:pic>
      <p:pic>
        <p:nvPicPr>
          <p:cNvPr id="7172" name="Picture 4" descr="C:\Users\ПК\Desktop\Новая папка (3)\IMG_20190327_092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2235">
            <a:off x="4914689" y="3785911"/>
            <a:ext cx="2196701" cy="29289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285728"/>
            <a:ext cx="6898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для пополнения знаний детей о семье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К\Desktop\Новая папка (3)\IMG_20190327_092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58993">
            <a:off x="1643042" y="4000504"/>
            <a:ext cx="3047989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145</Words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уголка  нравственно-патриотического воспитания  в младшей группе «Бабочки»</vt:lpstr>
      <vt:lpstr> Актуальность           Нравственно-патриотическое воспитание сегодня — одно из важных звеньев в системе воспитательной работы дошкольников. Это не только воспитание любви к родному дому, семье, детскому саду, городу, к родной природе, культурному достоянию своего народа, своей нации и толерантного отношения к представителям других национальностей, но и воспитание уважительного отношения к труженикам и результатам их труда, родной земле, защитникам Отечества, государственной символике, традициям государства и общенародным праздникам.</vt:lpstr>
      <vt:lpstr> Патриотическое воспитание дошкольников по ФГОС подразумевает следующие задачи:   -формирование нравственно-духовных особенностей личности;  -формирование чувства гордости за свою нацию;  -формирование почтительного отношения к национальным и культурным традициям своего народа;  -формирование либеральной позиции по отношению к ровесникам, взрослым, людям других национальностей.</vt:lpstr>
      <vt:lpstr>Уголок в нашей группе по нравственно – патриотическому воспитанию : «Наша Родина-Россия!»</vt:lpstr>
      <vt:lpstr>Материал по ознакомлению детей с нашей страной – Россией. Символика России; альбом«Национальные костюмы»</vt:lpstr>
      <vt:lpstr>Слайд 6</vt:lpstr>
      <vt:lpstr>Материал по ознакомлению детей с г.Тверь, п.Заволжский. Альбом «Города и села», Символика Тверской области, г.Тверь, п.Заволжский. </vt:lpstr>
      <vt:lpstr>Детям очень нравиться рассматривать альбом  о родном поселке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29</cp:revision>
  <dcterms:modified xsi:type="dcterms:W3CDTF">2019-03-28T18:36:27Z</dcterms:modified>
</cp:coreProperties>
</file>