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564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A7718-8B26-44D2-BA03-7AD4D1C8DDA8}" type="doc">
      <dgm:prSet loTypeId="urn:microsoft.com/office/officeart/2005/8/layout/hProcess6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FBEC72-9A4D-4615-BDFE-69161A278541}" type="pres">
      <dgm:prSet presAssocID="{E65A7718-8B26-44D2-BA03-7AD4D1C8DD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1CFAE-630B-4C60-BFA2-C9A0CF963432}" type="presOf" srcId="{E65A7718-8B26-44D2-BA03-7AD4D1C8DDA8}" destId="{A5FBEC72-9A4D-4615-BDFE-69161A278541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8200D-8760-47FB-BC6F-CC6A0852ED1A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2C278-5CAE-469A-A0D4-C8F793978F39}">
      <dgm:prSet custT="1"/>
      <dgm:spPr/>
      <dgm:t>
        <a:bodyPr/>
        <a:lstStyle/>
        <a:p>
          <a:pPr algn="ctr" rtl="0"/>
          <a:r>
            <a:rPr lang="ru-RU" sz="3600" b="1" dirty="0" smtClean="0">
              <a:latin typeface="+mj-lt"/>
            </a:rPr>
            <a:t>Помоги Василию отгадать загадки</a:t>
          </a:r>
          <a:endParaRPr lang="ru-RU" sz="3600" b="1" dirty="0">
            <a:latin typeface="+mj-lt"/>
          </a:endParaRPr>
        </a:p>
      </dgm:t>
    </dgm:pt>
    <dgm:pt modelId="{358A6FC7-99D2-4069-9A76-C62A450A73B0}" type="parTrans" cxnId="{618984E0-C616-431D-B690-529AA0AB2509}">
      <dgm:prSet/>
      <dgm:spPr/>
      <dgm:t>
        <a:bodyPr/>
        <a:lstStyle/>
        <a:p>
          <a:endParaRPr lang="ru-RU"/>
        </a:p>
      </dgm:t>
    </dgm:pt>
    <dgm:pt modelId="{D1459604-AA4F-4018-B8DD-ED5610D29E10}" type="sibTrans" cxnId="{618984E0-C616-431D-B690-529AA0AB2509}">
      <dgm:prSet/>
      <dgm:spPr/>
      <dgm:t>
        <a:bodyPr/>
        <a:lstStyle/>
        <a:p>
          <a:endParaRPr lang="ru-RU"/>
        </a:p>
      </dgm:t>
    </dgm:pt>
    <dgm:pt modelId="{E479D79B-CFA2-4343-9758-5D2D4327F699}">
      <dgm:prSet/>
      <dgm:spPr/>
      <dgm:t>
        <a:bodyPr/>
        <a:lstStyle/>
        <a:p>
          <a:endParaRPr lang="ru-RU"/>
        </a:p>
      </dgm:t>
    </dgm:pt>
    <dgm:pt modelId="{7DD95474-EAC0-46BE-8448-D0BE7D5F8A7D}" type="parTrans" cxnId="{6EDBFD04-19DF-4E9E-8228-1ACA5F5AF069}">
      <dgm:prSet/>
      <dgm:spPr/>
      <dgm:t>
        <a:bodyPr/>
        <a:lstStyle/>
        <a:p>
          <a:endParaRPr lang="ru-RU"/>
        </a:p>
      </dgm:t>
    </dgm:pt>
    <dgm:pt modelId="{D8B1EBAC-D9B2-4444-98D2-BB0A9CBD291D}" type="sibTrans" cxnId="{6EDBFD04-19DF-4E9E-8228-1ACA5F5AF069}">
      <dgm:prSet/>
      <dgm:spPr/>
      <dgm:t>
        <a:bodyPr/>
        <a:lstStyle/>
        <a:p>
          <a:endParaRPr lang="ru-RU"/>
        </a:p>
      </dgm:t>
    </dgm:pt>
    <dgm:pt modelId="{B12D3DD4-A73B-4DB3-B93B-0E71AB12E141}">
      <dgm:prSet/>
      <dgm:spPr/>
      <dgm:t>
        <a:bodyPr/>
        <a:lstStyle/>
        <a:p>
          <a:pPr rtl="0"/>
          <a:endParaRPr lang="ru-RU" dirty="0"/>
        </a:p>
      </dgm:t>
    </dgm:pt>
    <dgm:pt modelId="{E94BA790-7F3C-4F0F-913B-0FA3FC5DABB7}" type="parTrans" cxnId="{CBFCB9C7-36C9-4185-AF45-32578A630528}">
      <dgm:prSet/>
      <dgm:spPr/>
      <dgm:t>
        <a:bodyPr/>
        <a:lstStyle/>
        <a:p>
          <a:endParaRPr lang="ru-RU"/>
        </a:p>
      </dgm:t>
    </dgm:pt>
    <dgm:pt modelId="{FF88CA8B-7619-4C9C-9BCF-38463A03F377}" type="sibTrans" cxnId="{CBFCB9C7-36C9-4185-AF45-32578A630528}">
      <dgm:prSet/>
      <dgm:spPr/>
      <dgm:t>
        <a:bodyPr/>
        <a:lstStyle/>
        <a:p>
          <a:endParaRPr lang="ru-RU"/>
        </a:p>
      </dgm:t>
    </dgm:pt>
    <dgm:pt modelId="{57A16E35-C090-46AA-A1A9-A6932813B427}" type="pres">
      <dgm:prSet presAssocID="{9FD8200D-8760-47FB-BC6F-CC6A0852ED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33DE3-D2CC-4F1B-A9D0-60CC203820DF}" type="pres">
      <dgm:prSet presAssocID="{9FD8200D-8760-47FB-BC6F-CC6A0852ED1A}" presName="radial" presStyleCnt="0">
        <dgm:presLayoutVars>
          <dgm:animLvl val="ctr"/>
        </dgm:presLayoutVars>
      </dgm:prSet>
      <dgm:spPr/>
    </dgm:pt>
    <dgm:pt modelId="{DF4C9FFB-B770-4C67-BEEB-9D364B773287}" type="pres">
      <dgm:prSet presAssocID="{E822C278-5CAE-469A-A0D4-C8F793978F39}" presName="centerShape" presStyleLbl="vennNode1" presStyleIdx="0" presStyleCnt="1" custLinFactNeighborX="-3154" custLinFactNeighborY="-27103"/>
      <dgm:spPr/>
      <dgm:t>
        <a:bodyPr/>
        <a:lstStyle/>
        <a:p>
          <a:endParaRPr lang="ru-RU"/>
        </a:p>
      </dgm:t>
    </dgm:pt>
  </dgm:ptLst>
  <dgm:cxnLst>
    <dgm:cxn modelId="{CBFCB9C7-36C9-4185-AF45-32578A630528}" srcId="{9FD8200D-8760-47FB-BC6F-CC6A0852ED1A}" destId="{B12D3DD4-A73B-4DB3-B93B-0E71AB12E141}" srcOrd="2" destOrd="0" parTransId="{E94BA790-7F3C-4F0F-913B-0FA3FC5DABB7}" sibTransId="{FF88CA8B-7619-4C9C-9BCF-38463A03F377}"/>
    <dgm:cxn modelId="{5DE7ED82-B142-44F3-8A91-983BF046D673}" type="presOf" srcId="{9FD8200D-8760-47FB-BC6F-CC6A0852ED1A}" destId="{57A16E35-C090-46AA-A1A9-A6932813B427}" srcOrd="0" destOrd="0" presId="urn:microsoft.com/office/officeart/2005/8/layout/radial3"/>
    <dgm:cxn modelId="{618984E0-C616-431D-B690-529AA0AB2509}" srcId="{9FD8200D-8760-47FB-BC6F-CC6A0852ED1A}" destId="{E822C278-5CAE-469A-A0D4-C8F793978F39}" srcOrd="0" destOrd="0" parTransId="{358A6FC7-99D2-4069-9A76-C62A450A73B0}" sibTransId="{D1459604-AA4F-4018-B8DD-ED5610D29E10}"/>
    <dgm:cxn modelId="{6EDBFD04-19DF-4E9E-8228-1ACA5F5AF069}" srcId="{9FD8200D-8760-47FB-BC6F-CC6A0852ED1A}" destId="{E479D79B-CFA2-4343-9758-5D2D4327F699}" srcOrd="1" destOrd="0" parTransId="{7DD95474-EAC0-46BE-8448-D0BE7D5F8A7D}" sibTransId="{D8B1EBAC-D9B2-4444-98D2-BB0A9CBD291D}"/>
    <dgm:cxn modelId="{F5A1A2F7-B8CC-4FCF-BF86-9985ACAE5965}" type="presOf" srcId="{E822C278-5CAE-469A-A0D4-C8F793978F39}" destId="{DF4C9FFB-B770-4C67-BEEB-9D364B773287}" srcOrd="0" destOrd="0" presId="urn:microsoft.com/office/officeart/2005/8/layout/radial3"/>
    <dgm:cxn modelId="{64A0B61E-44E8-4CB6-9F57-107BF4608F62}" type="presParOf" srcId="{57A16E35-C090-46AA-A1A9-A6932813B427}" destId="{71533DE3-D2CC-4F1B-A9D0-60CC203820DF}" srcOrd="0" destOrd="0" presId="urn:microsoft.com/office/officeart/2005/8/layout/radial3"/>
    <dgm:cxn modelId="{20BEF68A-F0DC-4B00-8536-51A6BCC6A3C6}" type="presParOf" srcId="{71533DE3-D2CC-4F1B-A9D0-60CC203820DF}" destId="{DF4C9FFB-B770-4C67-BEEB-9D364B77328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C9FFB-B770-4C67-BEEB-9D364B773287}">
      <dsp:nvSpPr>
        <dsp:cNvPr id="0" name=""/>
        <dsp:cNvSpPr/>
      </dsp:nvSpPr>
      <dsp:spPr>
        <a:xfrm>
          <a:off x="0" y="0"/>
          <a:ext cx="2760540" cy="27605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+mj-lt"/>
            </a:rPr>
            <a:t>Помоги Василию отгадать загадки</a:t>
          </a:r>
          <a:endParaRPr lang="ru-RU" sz="3600" b="1" kern="1200" dirty="0">
            <a:latin typeface="+mj-lt"/>
          </a:endParaRPr>
        </a:p>
      </dsp:txBody>
      <dsp:txXfrm>
        <a:off x="404272" y="404272"/>
        <a:ext cx="1951996" cy="195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849F-07EB-43B9-B8D5-9879A55CAEE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9401-F326-4B3D-B9F0-30B0A7B23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e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10" Type="http://schemas.openxmlformats.org/officeDocument/2006/relationships/image" Target="../media/image6.gif"/><Relationship Id="rId4" Type="http://schemas.openxmlformats.org/officeDocument/2006/relationships/image" Target="../media/image16.jp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6.gif"/><Relationship Id="rId2" Type="http://schemas.openxmlformats.org/officeDocument/2006/relationships/image" Target="../media/image1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482" y="214242"/>
            <a:ext cx="108010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МДОУ Заволжский детский сад «Колосок» </a:t>
            </a:r>
            <a:b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</a:b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986" y="1253126"/>
            <a:ext cx="10984574" cy="1772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 для детей 4-6 лет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8340" y="5216580"/>
            <a:ext cx="1220922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Пушкина Любовь Викторовна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 Заволжский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sz="28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58" y="2503163"/>
            <a:ext cx="1795030" cy="27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7" y="1104858"/>
            <a:ext cx="5727332" cy="5486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74" y="504843"/>
            <a:ext cx="2507685" cy="2679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r="2222"/>
          <a:stretch/>
        </p:blipFill>
        <p:spPr>
          <a:xfrm flipH="1">
            <a:off x="8059494" y="2036904"/>
            <a:ext cx="5562531" cy="5024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" y="1609408"/>
            <a:ext cx="2721617" cy="4115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41" y="6527514"/>
            <a:ext cx="5765545" cy="6034604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8" name="chimes.wav"/>
            </a:hlinkClick>
          </p:cNvPr>
          <p:cNvSpPr/>
          <p:nvPr/>
        </p:nvSpPr>
        <p:spPr>
          <a:xfrm>
            <a:off x="8500533" y="5926667"/>
            <a:ext cx="1185334" cy="8475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734" y="274011"/>
            <a:ext cx="113730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играют на проезжей части, правильно ли это? Почему? (Нажмите на 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Василия)</a:t>
            </a:r>
            <a:endParaRPr lang="ru-RU" sz="2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1" y="272324"/>
            <a:ext cx="3842719" cy="6789255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 rot="20460527" flipH="1">
            <a:off x="2423893" y="2157586"/>
            <a:ext cx="3994597" cy="347760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Вы запомните ребята,</a:t>
            </a:r>
            <a:endParaRPr lang="ru-RU" dirty="0"/>
          </a:p>
          <a:p>
            <a:r>
              <a:rPr lang="ru-RU" b="1" i="1" dirty="0"/>
              <a:t>Эти правила важны!</a:t>
            </a:r>
            <a:endParaRPr lang="ru-RU" dirty="0"/>
          </a:p>
          <a:p>
            <a:r>
              <a:rPr lang="ru-RU" b="1" i="1" dirty="0"/>
              <a:t>Где автомобили мчатся,</a:t>
            </a:r>
            <a:endParaRPr lang="ru-RU" dirty="0"/>
          </a:p>
          <a:p>
            <a:r>
              <a:rPr lang="ru-RU" b="1" i="1" dirty="0"/>
              <a:t>Там играть вы не должны.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4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</a:rPr>
              <a:t>Рассмотри картинки. Какой дорожный знак должен применяться в каждой из них?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6" y="1857038"/>
            <a:ext cx="2703169" cy="317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81" y="2110673"/>
            <a:ext cx="3972573" cy="1844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81" y="1857038"/>
            <a:ext cx="3046432" cy="304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34" y="5139259"/>
            <a:ext cx="1108813" cy="165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59" y="5139259"/>
            <a:ext cx="1433855" cy="1431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72" y="5139259"/>
            <a:ext cx="1557953" cy="155795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>
              <a:snd r:embed="rId9" name="chimes.wav"/>
            </a:hlinkClick>
          </p:cNvPr>
          <p:cNvSpPr/>
          <p:nvPr/>
        </p:nvSpPr>
        <p:spPr>
          <a:xfrm>
            <a:off x="10464800" y="5791200"/>
            <a:ext cx="1439333" cy="9060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34" y="808863"/>
            <a:ext cx="6011884" cy="62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47 -0.30115 C -0.17239 -0.45949 -0.27253 -0.59699 -0.40677 -0.60625 C -0.53476 -0.61828 -0.65482 -0.51134 -0.66289 -0.3581 C -0.67292 -0.21551 -0.58893 -0.08356 -0.46875 -0.07361 C -0.35872 -0.06666 -0.25456 -0.15416 -0.24648 -0.2868 C -0.23854 -0.4074 -0.30885 -0.52129 -0.41055 -0.53055 C -0.50469 -0.53773 -0.59284 -0.46435 -0.59883 -0.35301 C -0.60482 -0.25393 -0.54896 -0.15648 -0.46497 -0.15208 C -0.3888 -0.1449 -0.31654 -0.20185 -0.31055 -0.29166 C -0.30664 -0.37222 -0.3487 -0.45 -0.41484 -0.45509 C -0.47279 -0.45949 -0.53099 -0.41713 -0.53476 -0.34815 C -0.5388 -0.28912 -0.50885 -0.23264 -0.46068 -0.22754 C -0.42083 -0.22268 -0.37851 -0.24907 -0.37669 -0.29606 C -0.37253 -0.33402 -0.3888 -0.37453 -0.41862 -0.3794 C -0.44271 -0.3794 -0.46667 -0.36944 -0.47083 -0.34375 C -0.47279 -0.32731 -0.46875 -0.31041 -0.4569 -0.30324 C -0.45078 -0.30115 -0.44674 -0.30115 -0.44062 -0.30324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62 -0.60324 C -0.31966 -0.57824 -0.25859 -0.55625 -0.18164 -0.55532 C -0.12057 -0.55324 -0.07057 -0.56527 -0.06966 -0.58032 C -0.06966 -0.59514 -0.11862 -0.60926 -0.1806 -0.61018 C -0.21158 -0.61018 -0.23958 -0.60833 -0.25963 -0.60324 C -0.28867 -0.59629 -0.3056 -0.58518 -0.3056 -0.57222 C -0.3056 -0.56527 -0.30065 -0.55833 -0.29166 -0.55231 C -0.27057 -0.53935 -0.22955 -0.53032 -0.18268 -0.52916 C -0.1276 -0.52731 -0.08268 -0.53819 -0.08268 -0.55115 C -0.08164 -0.56527 -0.12656 -0.57731 -0.18164 -0.57916 C -0.20963 -0.57916 -0.23463 -0.57731 -0.25364 -0.57314 C -0.27864 -0.5662 -0.29466 -0.55532 -0.29466 -0.54421 C -0.29466 -0.53819 -0.28958 -0.53217 -0.28164 -0.52615 C -0.26263 -0.51527 -0.22656 -0.50625 -0.18359 -0.50532 C -0.13359 -0.50416 -0.09362 -0.51435 -0.09362 -0.52615 C -0.09257 -0.53819 -0.13268 -0.5493 -0.18268 -0.55023 C -0.20768 -0.55115 -0.2306 -0.5493 -0.24765 -0.54514 C -0.27057 -0.53935 -0.28359 -0.53032 -0.28359 -0.51921 C -0.28359 -0.51435 -0.27955 -0.50833 -0.27265 -0.50324 C -0.2556 -0.49328 -0.22265 -0.48518 -0.18463 -0.48426 C -0.13958 -0.48426 -0.10364 -0.49213 -0.10364 -0.50324 C -0.10364 -0.51435 -0.13867 -0.5243 -0.18359 -0.52523 C -0.2056 -0.52523 -0.22656 -0.52314 -0.24166 -0.52014 C -0.26263 -0.51527 -0.27461 -0.50625 -0.27565 -0.49722 C -0.27565 -0.49213 -0.27057 -0.48726 -0.26458 -0.48333 C -0.24961 -0.47314 -0.21966 -0.4662 -0.18567 -0.4662 C -0.14557 -0.46527 -0.11263 -0.47222 -0.11263 -0.48217 C -0.11158 -0.49213 -0.14466 -0.50115 -0.18463 -0.50231 C -0.20455 -0.50231 -0.22356 -0.50115 -0.23658 -0.49722 C -0.2556 -0.49328 -0.26666 -0.48518 -0.26666 -0.47731 C -0.26666 -0.47222 -0.26367 -0.46828 -0.25768 -0.46435 C -0.24362 -0.45532 -0.21757 -0.4493 -0.18658 -0.44814 C -0.14961 -0.44814 -0.12057 -0.45416 -0.12057 -0.46319 C -0.11966 -0.47222 -0.14856 -0.48032 -0.18567 -0.48125 C -0.20364 -0.48125 -0.21966 -0.48032 -0.23164 -0.47731 C -0.24856 -0.47314 -0.25859 -0.4662 -0.25859 -0.45833 C -0.25859 -0.45416 -0.2556 -0.45115 -0.25065 -0.44722 C -0.23867 -0.43935 -0.21458 -0.43426 -0.18658 -0.43333 C -0.15364 -0.43217 -0.1276 -0.43819 -0.1276 -0.44722 C -0.1276 -0.45416 -0.1526 -0.46226 -0.18567 -0.46226 C -0.2026 -0.46319 -0.21757 -0.46134 -0.22864 -0.45926 C -0.24362 -0.45532 -0.2526 -0.4493 -0.2526 -0.44213 C -0.2526 -0.43819 -0.24961 -0.43518 -0.24466 -0.43217 C -0.23359 -0.42523 -0.21158 -0.42014 -0.18763 -0.41921 C -0.15768 -0.41828 -0.13359 -0.4243 -0.13359 -0.43125 C -0.13359 -0.43935 -0.15768 -0.44514 -0.18658 -0.44629 C -0.20065 -0.44629 -0.21458 -0.44514 -0.22461 -0.44213 C -0.23867 -0.43935 -0.24661 -0.43426 -0.24661 -0.42731 C -0.24661 -0.4243 -0.24362 -0.42129 -0.23958 -0.41828 C -0.22955 -0.41226 -0.21067 -0.40717 -0.18763 -0.40717 C -0.16158 -0.40625 -0.13958 -0.41134 -0.13958 -0.41828 C -0.13958 -0.4243 -0.16067 -0.43032 -0.18763 -0.43032 C -0.19961 -0.43125 -0.21263 -0.43032 -0.22161 -0.42824 C -0.23359 -0.4243 -0.24062 -0.41921 -0.24062 -0.41435 C -0.24062 -0.41134 -0.23867 -0.40833 -0.23463 -0.40625 C -0.22565 -0.40023 -0.20859 -0.39629 -0.18763 -0.39514 C -0.16367 -0.39514 -0.14466 -0.40023 -0.14466 -0.40532 C -0.14466 -0.41134 -0.16367 -0.41713 -0.18763 -0.41713 C -0.19961 -0.41713 -0.21067 -0.4162 -0.21757 -0.41435 C -0.22955 -0.41226 -0.23567 -0.40717 -0.23567 -0.40231 C -0.23567 -0.40023 -0.23359 -0.39722 -0.2306 -0.39514 C -0.22265 -0.38935 -0.20664 -0.38634 -0.18867 -0.38518 C -0.16666 -0.38518 -0.14961 -0.38935 -0.14961 -0.39421 C -0.14961 -0.40023 -0.16666 -0.40416 -0.18763 -0.40532 C -0.19856 -0.40532 -0.20859 -0.40416 -0.21562 -0.40231 C -0.22565 -0.40023 -0.23164 -0.39629 -0.23164 -0.3912 C -0.23164 -0.38935 -0.22955 -0.38726 -0.22656 -0.38518 " pathEditMode="relative" rAng="0" ptsTypes="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92 -0.27662 C 0.4211 -0.29561 0.42279 -0.31366 0.42591 -0.31366 C 0.42969 -0.31366 0.43086 -0.29561 0.43203 -0.27662 C 0.43373 -0.25556 0.4349 -0.23473 0.43907 -0.23473 C 0.44271 -0.23473 0.44388 -0.25556 0.44558 -0.27662 C 0.44636 -0.29561 0.44805 -0.31366 0.4517 -0.31366 C 0.45495 -0.31366 0.45664 -0.29561 0.45782 -0.27662 C 0.45899 -0.25556 0.46068 -0.23473 0.46433 -0.23473 C 0.46797 -0.23473 0.47097 -0.27662 0.47097 -0.27639 C 0.47214 -0.29561 0.47331 -0.31366 0.47696 -0.31366 C 0.48073 -0.31366 0.4819 -0.29561 0.48308 -0.27662 C 0.48477 -0.25556 0.48594 -0.23473 0.49011 -0.23473 C 0.49375 -0.23473 0.49492 -0.25556 0.49623 -0.27662 C 0.49792 -0.29561 0.49909 -0.31366 0.50274 -0.31366 C 0.50599 -0.31366 0.50768 -0.29561 0.50886 -0.27662 C 0.51003 -0.25556 0.51172 -0.23473 0.51537 -0.23473 C 0.51901 -0.23473 0.52032 -0.25556 0.52201 -0.27662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14428837"/>
              </p:ext>
            </p:extLst>
          </p:nvPr>
        </p:nvGraphicFramePr>
        <p:xfrm>
          <a:off x="1676401" y="1767550"/>
          <a:ext cx="8987790" cy="249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592552"/>
              </p:ext>
            </p:extLst>
          </p:nvPr>
        </p:nvGraphicFramePr>
        <p:xfrm>
          <a:off x="134174" y="3726461"/>
          <a:ext cx="2951797" cy="27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7" y="310207"/>
            <a:ext cx="3121158" cy="3102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89" y="1440966"/>
            <a:ext cx="2089802" cy="37280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3310"/>
          <a:stretch/>
        </p:blipFill>
        <p:spPr>
          <a:xfrm>
            <a:off x="2632986" y="3413077"/>
            <a:ext cx="2904941" cy="3134494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640240" y="163018"/>
            <a:ext cx="4297249" cy="25839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Встало с краю улицы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 длинном сапоге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Чучело трёхглазое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На одной ноге.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Где машины движутся,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Где сошлись пути,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Помогает улицу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Людям перейти.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62" y="2230321"/>
            <a:ext cx="4317250" cy="4317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47" y="396964"/>
            <a:ext cx="5921430" cy="6197764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0659030" y="5629528"/>
            <a:ext cx="1381176" cy="965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6" y="619472"/>
            <a:ext cx="7119257" cy="484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9" t="12877"/>
          <a:stretch/>
        </p:blipFill>
        <p:spPr>
          <a:xfrm>
            <a:off x="342900" y="2726768"/>
            <a:ext cx="3114675" cy="3831119"/>
          </a:xfrm>
        </p:spPr>
      </p:pic>
      <p:sp>
        <p:nvSpPr>
          <p:cNvPr id="10" name="Выноска-облако 9"/>
          <p:cNvSpPr/>
          <p:nvPr/>
        </p:nvSpPr>
        <p:spPr>
          <a:xfrm>
            <a:off x="0" y="210390"/>
            <a:ext cx="3893254" cy="2184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Что за транспорт такой </a:t>
            </a:r>
            <a:endParaRPr lang="ru-RU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Что </a:t>
            </a:r>
            <a:r>
              <a:rPr lang="ru-RU" b="1" dirty="0">
                <a:latin typeface="Cambria" panose="02040503050406030204" pitchFamily="18" charset="0"/>
              </a:rPr>
              <a:t>везет тебя домой. </a:t>
            </a:r>
            <a:endParaRPr lang="ru-RU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Он </a:t>
            </a:r>
            <a:r>
              <a:rPr lang="ru-RU" b="1" dirty="0">
                <a:latin typeface="Cambria" panose="02040503050406030204" pitchFamily="18" charset="0"/>
              </a:rPr>
              <a:t>бежит туда-сюда, Упираясь в провода. </a:t>
            </a:r>
            <a:r>
              <a:rPr lang="ru-RU" dirty="0"/>
              <a:t> 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6" y="619472"/>
            <a:ext cx="7527635" cy="5470081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10651067" y="5968775"/>
            <a:ext cx="1099456" cy="7789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05" y="-69663"/>
            <a:ext cx="6011884" cy="62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1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 ногами у Сережки Полосатая дорожка. Смело он по ней идет, А за ним и весь народ. ...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8" y="1820755"/>
            <a:ext cx="3171159" cy="223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906" r="3877" b="11975"/>
          <a:stretch/>
        </p:blipFill>
        <p:spPr>
          <a:xfrm>
            <a:off x="8394363" y="1820755"/>
            <a:ext cx="3446954" cy="329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45" y="2937164"/>
            <a:ext cx="3859530" cy="289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далее 7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10570210" y="5774580"/>
            <a:ext cx="1270000" cy="8907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6" y="182075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3" t="12500"/>
          <a:stretch/>
        </p:blipFill>
        <p:spPr>
          <a:xfrm>
            <a:off x="828676" y="879558"/>
            <a:ext cx="4824412" cy="600075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rot="581516">
            <a:off x="3651480" y="316275"/>
            <a:ext cx="4003215" cy="2900043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ребята, вы помогли мне справиться со всеми заданиями! </a:t>
            </a:r>
          </a:p>
          <a:p>
            <a:pPr algn="ctr"/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920">
            <a:off x="7850374" y="670484"/>
            <a:ext cx="4185512" cy="431139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10668000" y="5791200"/>
            <a:ext cx="1371600" cy="863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67 -0.00486 C -0.01563 -0.00486 0.04038 0.0511 0.04038 0.12023 C 0.04038 0.18913 -0.01563 0.24509 -0.08467 0.24509 C -0.1537 0.24509 -0.20972 0.18913 -0.20972 0.12023 C -0.20972 0.0511 -0.1537 -0.00486 -0.08467 -0.00486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4" y="502618"/>
            <a:ext cx="6759532" cy="5852409"/>
          </a:xfrm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566400" y="5655733"/>
            <a:ext cx="1253067" cy="9821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916" y="1933798"/>
            <a:ext cx="5955164" cy="4924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-914099"/>
            <a:ext cx="5742969" cy="47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051" y="532015"/>
            <a:ext cx="11853949" cy="483800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endParaRPr lang="ru-RU" sz="1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ru-RU" sz="6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сохранение и укрепление здоровья детей является самой главной задачей. Конечно, физическая культура, подвижные игры, закаливание, а также соблюдение режима – это очень важные элементы </a:t>
            </a:r>
            <a:r>
              <a:rPr lang="ru-RU" sz="8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8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Но для создания целостной системы не мало важным является формирование у воспитанников навыков безопасного поведения на улице, точнее соблюдения правил дорожного движения.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ru-RU" sz="8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Ведь главная ценность человека – это его жизнь.   Предупреждение детского травматизма  и даже смерти– одна из самых актуальных проблем современности. 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  <a:defRPr/>
            </a:pPr>
            <a:r>
              <a:rPr lang="ru-RU" sz="8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Обучение детей основам безопасного поведения на дорогах с дошкольного возраста – вот решение!!!  Мы должны создавать безопасные условия жизнедеятельности детей, сформировать навыки безопасного поведения и умения предвидеть последствия опасных развлечений.  В этом нам поможет игра. Ведь через игру ребенок может примерить на  себя все роли, оказаться в различных обстоятельствах и ситуациях. Мы сегодня представляем обучающую игру с использованием информационно - коммуникативных технологий. Такая игра вызывает огромный интерес у детей, движение и мультипликация привлекает внимание, а значит повышает уровень воспитательного и образовательного процессов.</a:t>
            </a:r>
          </a:p>
          <a:p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6785" y="240760"/>
            <a:ext cx="947651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записка:  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730" y="720090"/>
            <a:ext cx="10980420" cy="57883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Цель игры:</a:t>
            </a:r>
            <a:r>
              <a:rPr lang="ru-RU" sz="3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 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Задачи игры:</a:t>
            </a:r>
            <a:r>
              <a:rPr lang="ru-RU" sz="3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3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3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3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Продолжать знакомить детей с дорожными знаками: «Пешеходный переход», «Остановка общественного транспорта», </a:t>
            </a:r>
            <a:r>
              <a:rPr lang="ru-RU" sz="3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ru-RU" sz="3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3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Оборудование:</a:t>
            </a:r>
            <a:r>
              <a:rPr lang="ru-RU" sz="3400" b="1" i="1" dirty="0">
                <a:solidFill>
                  <a:srgbClr val="F90707"/>
                </a:solidFill>
                <a:latin typeface="Cambria" panose="02040503050406030204" pitchFamily="18" charset="0"/>
              </a:rPr>
              <a:t> </a:t>
            </a:r>
            <a:r>
              <a:rPr lang="ru-RU" sz="3400" b="1" i="1" dirty="0">
                <a:solidFill>
                  <a:prstClr val="black"/>
                </a:solidFill>
                <a:latin typeface="Cambria" panose="02040503050406030204" pitchFamily="18" charset="0"/>
              </a:rPr>
              <a:t>ноутбук, проектор, мультимедийная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Форма проведения игры:</a:t>
            </a:r>
            <a:r>
              <a:rPr lang="ru-RU" sz="3400" b="1" i="1" dirty="0">
                <a:solidFill>
                  <a:srgbClr val="F90707"/>
                </a:solidFill>
                <a:latin typeface="Cambria" panose="02040503050406030204" pitchFamily="18" charset="0"/>
              </a:rPr>
              <a:t> </a:t>
            </a: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групповая и </a:t>
            </a:r>
            <a:r>
              <a:rPr lang="ru-RU" sz="3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индивидуальная </a:t>
            </a:r>
            <a:r>
              <a:rPr lang="ru-RU" sz="3400" b="1" i="1" dirty="0">
                <a:solidFill>
                  <a:prstClr val="black"/>
                </a:solidFill>
                <a:latin typeface="Cambria" panose="02040503050406030204" pitchFamily="18" charset="0"/>
              </a:rPr>
              <a:t>работа взрослого с </a:t>
            </a:r>
            <a:r>
              <a:rPr lang="ru-RU" sz="3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детьми.</a:t>
            </a:r>
          </a:p>
          <a:p>
            <a:pPr>
              <a:spcBef>
                <a:spcPct val="50000"/>
              </a:spcBef>
              <a:defRPr/>
            </a:pPr>
            <a:r>
              <a:rPr lang="ru-RU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Правила </a:t>
            </a:r>
            <a:r>
              <a:rPr lang="ru-RU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игры:</a:t>
            </a:r>
            <a:r>
              <a:rPr lang="ru-RU" sz="3400" b="1" i="1" dirty="0">
                <a:solidFill>
                  <a:srgbClr val="F90707"/>
                </a:solidFill>
                <a:latin typeface="Cambria" panose="02040503050406030204" pitchFamily="18" charset="0"/>
              </a:rPr>
              <a:t> </a:t>
            </a:r>
            <a:r>
              <a:rPr lang="ru-RU" sz="3400" b="1" i="1" dirty="0">
                <a:solidFill>
                  <a:prstClr val="black"/>
                </a:solidFill>
                <a:latin typeface="Cambria" panose="02040503050406030204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3" y="149629"/>
            <a:ext cx="3768764" cy="6658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500" y="2274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61" y="5661006"/>
            <a:ext cx="4522230" cy="124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Овальная выноска 10"/>
          <p:cNvSpPr/>
          <p:nvPr/>
        </p:nvSpPr>
        <p:spPr>
          <a:xfrm rot="21108167">
            <a:off x="1862203" y="745588"/>
            <a:ext cx="5257092" cy="379662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Выходя на улицу</a:t>
            </a:r>
            <a:b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Приготовь заранее</a:t>
            </a:r>
            <a:b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Вежливость и сдержанность,</a:t>
            </a:r>
            <a:b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 главное — внимание</a:t>
            </a:r>
            <a:r>
              <a:rPr lang="ru-RU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7762113" y="5913058"/>
            <a:ext cx="1006997" cy="740780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90" y="913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330" r="26168" b="65413"/>
          <a:stretch/>
        </p:blipFill>
        <p:spPr>
          <a:xfrm>
            <a:off x="1383411" y="1622453"/>
            <a:ext cx="1692241" cy="16693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58" y="1330112"/>
            <a:ext cx="5281422" cy="5527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68" y="1713256"/>
            <a:ext cx="4367784" cy="4367784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100121" y="6071847"/>
            <a:ext cx="885700" cy="6944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1450" y="440265"/>
            <a:ext cx="888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свет — твой первый друг — Деловито строгий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он </a:t>
            </a:r>
            <a:r>
              <a:rPr lang="ru-RU" sz="24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зажёгся</a:t>
            </a:r>
            <a:r>
              <a:rPr lang="ru-RU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вдруг — Нет пути дороги. (Какой свет</a:t>
            </a:r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32358" r="26168" b="32448"/>
          <a:stretch/>
        </p:blipFill>
        <p:spPr>
          <a:xfrm>
            <a:off x="1383409" y="3301862"/>
            <a:ext cx="1692241" cy="1682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65770" r="26168" b="152"/>
          <a:stretch/>
        </p:blipFill>
        <p:spPr>
          <a:xfrm>
            <a:off x="1383411" y="4984453"/>
            <a:ext cx="1692241" cy="16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2" y="1908164"/>
            <a:ext cx="4475440" cy="4475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-2953" r="26758" b="66318"/>
          <a:stretch/>
        </p:blipFill>
        <p:spPr>
          <a:xfrm>
            <a:off x="5118100" y="1690688"/>
            <a:ext cx="1673371" cy="17658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1690687"/>
            <a:ext cx="4275859" cy="4475399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10787605" y="5937813"/>
            <a:ext cx="949124" cy="715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32228" r="26758" b="33886"/>
          <a:stretch/>
        </p:blipFill>
        <p:spPr>
          <a:xfrm>
            <a:off x="5118099" y="3456551"/>
            <a:ext cx="1673371" cy="163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67614" r="26758"/>
          <a:stretch/>
        </p:blipFill>
        <p:spPr>
          <a:xfrm>
            <a:off x="5118100" y="5089915"/>
            <a:ext cx="1673371" cy="1561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3984" y="305692"/>
            <a:ext cx="912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Этот свет — твой друг второй Даёт совет толковый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Стой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! Внимание устрой! 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Жди сигналов новых! (Какой свет?)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8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335" r="26651" b="65122"/>
          <a:stretch/>
        </p:blipFill>
        <p:spPr>
          <a:xfrm>
            <a:off x="697229" y="2205990"/>
            <a:ext cx="1485901" cy="150304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57" y="1365554"/>
            <a:ext cx="5250980" cy="5250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7" y="1608159"/>
            <a:ext cx="4785071" cy="500837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10995949" y="5922053"/>
            <a:ext cx="960699" cy="6944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32260" r="26651" b="33870"/>
          <a:stretch/>
        </p:blipFill>
        <p:spPr>
          <a:xfrm>
            <a:off x="685841" y="3709035"/>
            <a:ext cx="1485901" cy="147379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66505" r="26651"/>
          <a:stretch/>
        </p:blipFill>
        <p:spPr>
          <a:xfrm>
            <a:off x="685841" y="5193310"/>
            <a:ext cx="1485901" cy="1457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92" y="141008"/>
            <a:ext cx="93344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Третий друг тебе мигнул Своим надежным светом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Проходи! Угрозы нет! Я уверен в этом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(Какой свет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7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92" y="738230"/>
            <a:ext cx="3492408" cy="617033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t="-810" r="50929" b="-541"/>
          <a:stretch/>
        </p:blipFill>
        <p:spPr>
          <a:xfrm>
            <a:off x="278105" y="2016306"/>
            <a:ext cx="3272080" cy="456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>
              <a:snd r:embed="rId5" name="chimes.wav"/>
            </a:hlinkClick>
          </p:cNvPr>
          <p:cNvSpPr/>
          <p:nvPr/>
        </p:nvSpPr>
        <p:spPr>
          <a:xfrm>
            <a:off x="8537264" y="6018835"/>
            <a:ext cx="1192192" cy="7370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0" y="4001714"/>
            <a:ext cx="1741272" cy="2632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43112" y="76510"/>
            <a:ext cx="102744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На асфальт встаю ногой, Красный мне кричит: "Постой!" </a:t>
            </a:r>
            <a:endParaRPr lang="ru-RU" sz="24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Видишь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мой запретный цвет? На него дороги нет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!«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Подскажи 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мальчику Василию,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что ему нужно сделать в этой ситуации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?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(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Нажми на 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Василия и </a:t>
            </a:r>
            <a:r>
              <a:rPr lang="ru-RU" sz="2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узнай правильный ответ)</a:t>
            </a:r>
            <a:endParaRPr lang="ru-RU" sz="2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20822715" flipH="1">
            <a:off x="3142171" y="481189"/>
            <a:ext cx="6401192" cy="5505883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Запомни друг на красный свет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Через дорогу хода нет!</a:t>
            </a:r>
          </a:p>
          <a:p>
            <a:pPr algn="ctr"/>
            <a:endParaRPr lang="ru-RU" sz="24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Всегда на светофор гляди, будь </a:t>
            </a:r>
            <a:r>
              <a:rPr lang="ru-RU" sz="2400" b="1" dirty="0">
                <a:latin typeface="Cambria" panose="02040503050406030204" pitchFamily="18" charset="0"/>
              </a:rPr>
              <a:t>внимателен в </a:t>
            </a:r>
            <a:r>
              <a:rPr lang="ru-RU" sz="2400" b="1" dirty="0" smtClean="0">
                <a:latin typeface="Cambria" panose="02040503050406030204" pitchFamily="18" charset="0"/>
              </a:rPr>
              <a:t>пути.</a:t>
            </a:r>
          </a:p>
        </p:txBody>
      </p:sp>
    </p:spTree>
    <p:extLst>
      <p:ext uri="{BB962C8B-B14F-4D97-AF65-F5344CB8AC3E}">
        <p14:creationId xmlns:p14="http://schemas.microsoft.com/office/powerpoint/2010/main" val="83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1800" b="1" i="1" dirty="0" smtClean="0">
                <a:latin typeface="Times New Roman" pitchFamily="18" charset="0"/>
              </a:rPr>
              <a:t>(Подскажи Василию, </a:t>
            </a:r>
            <a:r>
              <a:rPr lang="ru-RU" sz="1800" b="1" i="1" dirty="0">
                <a:latin typeface="Times New Roman" pitchFamily="18" charset="0"/>
              </a:rPr>
              <a:t>что ему нужно </a:t>
            </a:r>
            <a:endParaRPr lang="ru-RU" sz="1800" b="1" i="1" dirty="0" smtClean="0">
              <a:latin typeface="Times New Roman" pitchFamily="18" charset="0"/>
            </a:endParaRPr>
          </a:p>
          <a:p>
            <a:pPr marL="0" indent="0" algn="r">
              <a:buNone/>
            </a:pPr>
            <a:r>
              <a:rPr lang="ru-RU" sz="1800" b="1" i="1" dirty="0" smtClean="0">
                <a:latin typeface="Times New Roman" pitchFamily="18" charset="0"/>
              </a:rPr>
              <a:t>сделать </a:t>
            </a:r>
            <a:r>
              <a:rPr lang="ru-RU" sz="1800" b="1" i="1" dirty="0">
                <a:latin typeface="Times New Roman" pitchFamily="18" charset="0"/>
              </a:rPr>
              <a:t>в этой ситуации</a:t>
            </a:r>
            <a:r>
              <a:rPr lang="ru-RU" sz="1800" b="1" i="1" dirty="0" smtClean="0">
                <a:latin typeface="Times New Roman" pitchFamily="18" charset="0"/>
              </a:rPr>
              <a:t>?</a:t>
            </a:r>
          </a:p>
          <a:p>
            <a:pPr marL="0" indent="0" algn="r">
              <a:buNone/>
            </a:pPr>
            <a:r>
              <a:rPr lang="ru-RU" sz="1800" b="1" i="1" dirty="0" smtClean="0">
                <a:latin typeface="Times New Roman" pitchFamily="18" charset="0"/>
              </a:rPr>
              <a:t>(</a:t>
            </a:r>
            <a:r>
              <a:rPr lang="ru-RU" sz="1800" b="1" i="1" dirty="0">
                <a:latin typeface="Times New Roman" pitchFamily="18" charset="0"/>
              </a:rPr>
              <a:t>Нажми на </a:t>
            </a:r>
            <a:r>
              <a:rPr lang="ru-RU" sz="1800" b="1" i="1" dirty="0" smtClean="0">
                <a:latin typeface="Times New Roman" pitchFamily="18" charset="0"/>
              </a:rPr>
              <a:t>Василия и </a:t>
            </a:r>
            <a:r>
              <a:rPr lang="ru-RU" sz="1800" b="1" i="1" dirty="0">
                <a:latin typeface="Times New Roman" pitchFamily="18" charset="0"/>
              </a:rPr>
              <a:t>узнай правильный ответ)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-367"/>
          <a:stretch/>
        </p:blipFill>
        <p:spPr>
          <a:xfrm>
            <a:off x="557212" y="665163"/>
            <a:ext cx="4145757" cy="578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9" y="-1264263"/>
            <a:ext cx="5772149" cy="5772149"/>
          </a:xfrm>
          <a:prstGeom prst="rect">
            <a:avLst/>
          </a:prstGeom>
          <a:effectLst>
            <a:glow rad="1206500">
              <a:schemeClr val="accent1">
                <a:alpha val="0"/>
              </a:schemeClr>
            </a:glow>
            <a:softEdge rad="11303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33" y="3172876"/>
            <a:ext cx="3774831" cy="395099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>
              <a:snd r:embed="rId6" name="chimes.wav"/>
            </a:hlinkClick>
          </p:cNvPr>
          <p:cNvSpPr/>
          <p:nvPr/>
        </p:nvSpPr>
        <p:spPr>
          <a:xfrm>
            <a:off x="7637399" y="5652838"/>
            <a:ext cx="1284758" cy="1040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69754" y="36197"/>
            <a:ext cx="49048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Вот, зелёный замигал,</a:t>
            </a:r>
            <a:b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Путь -" свободен", указал.</a:t>
            </a:r>
            <a:b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Человечек в том глазке,</a:t>
            </a:r>
            <a:b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Переход открыл он мне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36" y="255379"/>
            <a:ext cx="3887564" cy="68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582</Words>
  <Application>Microsoft Office PowerPoint</Application>
  <PresentationFormat>Произвольный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 картинки. Какой дорожный знак должен применяться в каждой из них? </vt:lpstr>
      <vt:lpstr>Презентация PowerPoint</vt:lpstr>
      <vt:lpstr>Презентация PowerPoint</vt:lpstr>
      <vt:lpstr>Под ногами у Сережки Полосатая дорожка. Смело он по ней идет, А за ним и весь народ. ... 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«Светофоры»</dc:title>
  <dc:creator>User</dc:creator>
  <cp:lastModifiedBy>1</cp:lastModifiedBy>
  <cp:revision>73</cp:revision>
  <dcterms:created xsi:type="dcterms:W3CDTF">2017-08-17T16:31:17Z</dcterms:created>
  <dcterms:modified xsi:type="dcterms:W3CDTF">2018-10-24T19:03:26Z</dcterms:modified>
</cp:coreProperties>
</file>