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/>
          <a:srcRect t="19775" r="568" b="28955"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4624"/>
            <a:ext cx="7929618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«Развитие осознанной двигательной деятельности старших дошкольников на прогулке»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3571876"/>
            <a:ext cx="2500330" cy="1225276"/>
          </a:xfrm>
        </p:spPr>
        <p:txBody>
          <a:bodyPr>
            <a:normAutofit/>
          </a:bodyPr>
          <a:lstStyle/>
          <a:p>
            <a:pPr algn="l"/>
            <a:r>
              <a:rPr lang="ru-RU" sz="2000" i="1" dirty="0" smtClean="0">
                <a:solidFill>
                  <a:schemeClr val="tx2"/>
                </a:solidFill>
              </a:rPr>
              <a:t>Подготовила: </a:t>
            </a:r>
          </a:p>
          <a:p>
            <a:pPr algn="l"/>
            <a:r>
              <a:rPr lang="ru-RU" sz="2000" i="1" dirty="0" err="1" smtClean="0">
                <a:solidFill>
                  <a:schemeClr val="tx2"/>
                </a:solidFill>
              </a:rPr>
              <a:t>Снеткова</a:t>
            </a:r>
            <a:r>
              <a:rPr lang="ru-RU" sz="2000" i="1" dirty="0" smtClean="0">
                <a:solidFill>
                  <a:schemeClr val="tx2"/>
                </a:solidFill>
              </a:rPr>
              <a:t> А.Ю.,</a:t>
            </a:r>
          </a:p>
          <a:p>
            <a:pPr algn="l"/>
            <a:r>
              <a:rPr lang="ru-RU" sz="2000" i="1" dirty="0" smtClean="0">
                <a:solidFill>
                  <a:schemeClr val="tx2"/>
                </a:solidFill>
              </a:rPr>
              <a:t>воспитатель</a:t>
            </a: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6590908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ос. Заволжский, 2020</a:t>
            </a:r>
            <a:endParaRPr lang="ru-RU" sz="16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30703" y="1412776"/>
            <a:ext cx="3500430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algn="just"/>
            <a:r>
              <a:rPr lang="ru-RU" sz="2000" i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«Чтобы сделать ребенка умным и рассудительным, сделайте его крепким и здоровым: пусть он работает, действует, бегает, кричит, пусть он находится в постоянном движении»</a:t>
            </a:r>
            <a:r>
              <a:rPr lang="ru-RU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 </a:t>
            </a:r>
            <a:endParaRPr lang="ru-RU" sz="2000" i="1" spc="-1" dirty="0" smtClean="0">
              <a:solidFill>
                <a:srgbClr val="FF0000"/>
              </a:solidFill>
              <a:uFill>
                <a:solidFill>
                  <a:srgbClr val="FFFFFF"/>
                </a:solidFill>
              </a:uFill>
              <a:cs typeface="Times New Roman" pitchFamily="18" charset="0"/>
            </a:endParaRPr>
          </a:p>
          <a:p>
            <a:pPr algn="r"/>
            <a:r>
              <a:rPr lang="ru-RU" sz="20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Жан </a:t>
            </a:r>
            <a:r>
              <a:rPr lang="ru-RU" sz="2000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Жак </a:t>
            </a:r>
            <a:r>
              <a:rPr lang="ru-RU" sz="2000" i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cs typeface="Times New Roman" pitchFamily="18" charset="0"/>
              </a:rPr>
              <a:t>Руссо</a:t>
            </a:r>
            <a:endParaRPr lang="ru-RU" sz="2000" i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cs typeface="Times New Roman" pitchFamily="18" charset="0"/>
            </a:endParaRPr>
          </a:p>
          <a:p>
            <a:pPr algn="r"/>
            <a:endParaRPr lang="ru-RU" sz="20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Times New Roman" pitchFamily="18" charset="0"/>
            </a:endParaRPr>
          </a:p>
          <a:p>
            <a:pPr algn="just"/>
            <a:endParaRPr lang="ru-RU" sz="2000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Times New Roman" pitchFamily="18" charset="0"/>
            </a:endParaRPr>
          </a:p>
          <a:p>
            <a:pPr algn="just"/>
            <a:endParaRPr lang="ru-RU" sz="20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74"/>
            <a:ext cx="825820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Примерный подбор игр и упражнений для проведения на прогулке летом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00240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1. Подвижная игра с бегом «Весёлые соревнования».</a:t>
            </a:r>
          </a:p>
          <a:p>
            <a:pPr algn="ctr"/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214686"/>
            <a:ext cx="8286808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2. Езда на велосипеде по прямой, по кругу, змейкой </a:t>
            </a:r>
            <a:r>
              <a:rPr lang="ru-RU" sz="2800" i="1" dirty="0" smtClean="0"/>
              <a:t>(с разной скоростью)</a:t>
            </a:r>
            <a:r>
              <a:rPr lang="ru-RU" sz="2800" dirty="0" smtClean="0"/>
              <a:t>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572008"/>
            <a:ext cx="828680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3. Метание мешочков с песком вдаль.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7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Игры и упражнения для проведения прогулки в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весеннее - осенний период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000240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1. Подвижная игра с бегом «Догони свою пару».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214686"/>
            <a:ext cx="8286808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2. Прокатывание обруча по ровной дорожке</a:t>
            </a:r>
            <a:r>
              <a:rPr lang="ru-RU" sz="2800" i="1" dirty="0" smtClean="0"/>
              <a:t>.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572008"/>
            <a:ext cx="828680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3. Прыжки через скакалку разными способами.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Игры и упражнения для проведения на прогулке зимой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214686"/>
            <a:ext cx="8286808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2. Катание на санках. Игра - эстафета «Гонки санок».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572008"/>
            <a:ext cx="828680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3. Прыжки со снежных валов.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000240"/>
            <a:ext cx="8286808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1. Подвижная игра с бегом</a:t>
            </a:r>
            <a:r>
              <a:rPr lang="ru-RU" sz="2800" i="1" dirty="0" smtClean="0"/>
              <a:t> </a:t>
            </a:r>
            <a:r>
              <a:rPr lang="ru-RU" sz="2800" dirty="0" smtClean="0"/>
              <a:t>«Быстро возьми, быстро положи».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l="29173" t="19775" r="568" b="28955"/>
          <a:stretch>
            <a:fillRect/>
          </a:stretch>
        </p:blipFill>
        <p:spPr bwMode="auto">
          <a:xfrm flipH="1">
            <a:off x="3857620" y="3000372"/>
            <a:ext cx="5286380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Заключение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4752528" cy="511256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smtClean="0"/>
              <a:t>В процессе ежедневного проведения на прогулке подвижных игр и физических упражнений расширяется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двигательный опыт детей</a:t>
            </a:r>
            <a:r>
              <a:rPr lang="ru-RU" i="1" dirty="0" smtClean="0"/>
              <a:t>, совершенствуются имеющиеся у них навыки в основных движениях; развиваются ловкость, быстрота, выносливость; формируются самостоятельность, активность, положительные взаимоотношения со сверстниками.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0" y="6572272"/>
            <a:ext cx="9144000" cy="28572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-45719"/>
            <a:ext cx="9144000" cy="26000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29718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.pinimg.com/originals/dc/c6/09/dcc6096e5c28ec7b7533018039660b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487651"/>
            <a:ext cx="4000528" cy="437034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1428736"/>
            <a:ext cx="792961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48" y="2489561"/>
            <a:ext cx="2035382" cy="1526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80794" y="40249"/>
            <a:ext cx="2582412" cy="193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78" y="4206205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29" y="4869160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34197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40681"/>
            <a:ext cx="3109050" cy="184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80" y="140681"/>
            <a:ext cx="3186320" cy="1792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4" y="2420889"/>
            <a:ext cx="2068728" cy="155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Актуальность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71472" y="1785926"/>
            <a:ext cx="2214578" cy="207170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ДО</a:t>
            </a:r>
          </a:p>
          <a:p>
            <a:pPr algn="ctr"/>
            <a:r>
              <a:rPr lang="ru-RU" dirty="0" smtClean="0"/>
              <a:t>(п.1.6.1)</a:t>
            </a:r>
            <a:endParaRPr lang="ru-RU" dirty="0"/>
          </a:p>
        </p:txBody>
      </p:sp>
      <p:sp>
        <p:nvSpPr>
          <p:cNvPr id="15" name="Нашивка 14"/>
          <p:cNvSpPr/>
          <p:nvPr/>
        </p:nvSpPr>
        <p:spPr>
          <a:xfrm>
            <a:off x="2786050" y="2285992"/>
            <a:ext cx="428628" cy="1000132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1857364"/>
            <a:ext cx="5500726" cy="1714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охрана и укрепление физического здоровья детей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6200000">
            <a:off x="4500562" y="3500438"/>
            <a:ext cx="428628" cy="1000132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00100" y="4714884"/>
            <a:ext cx="5214974" cy="1357322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Нашивка 18"/>
          <p:cNvSpPr/>
          <p:nvPr/>
        </p:nvSpPr>
        <p:spPr>
          <a:xfrm rot="16200000">
            <a:off x="4500562" y="3786190"/>
            <a:ext cx="428628" cy="1000132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rot="5400000">
            <a:off x="1965307" y="3250405"/>
            <a:ext cx="21352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71802" y="1785926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71802" y="2786058"/>
            <a:ext cx="7143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42145"/>
          <a:stretch>
            <a:fillRect/>
          </a:stretch>
        </p:blipFill>
        <p:spPr bwMode="auto">
          <a:xfrm flipH="1">
            <a:off x="5786414" y="5572140"/>
            <a:ext cx="3357586" cy="128586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928662" y="3357562"/>
            <a:ext cx="7786742" cy="228601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Прогулка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429000"/>
            <a:ext cx="7972452" cy="2697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один из важнейших режимных моментов, во время которого дети могут достаточно полно реализовать свои двигательные потребности.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857224" y="1357298"/>
            <a:ext cx="2428892" cy="185738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643306" y="1500174"/>
            <a:ext cx="4429156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УТРЕННЯЯ</a:t>
            </a:r>
            <a:endParaRPr lang="ru-RU" sz="2400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3643306" y="2357430"/>
            <a:ext cx="4429156" cy="642942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ВЕЧЕРНЯЯ</a:t>
            </a:r>
            <a:endParaRPr lang="ru-RU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00298" y="1500174"/>
            <a:ext cx="6429420" cy="5000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l="28315" t="19775" r="17108" b="28955"/>
          <a:stretch>
            <a:fillRect/>
          </a:stretch>
        </p:blipFill>
        <p:spPr bwMode="auto">
          <a:xfrm flipH="1">
            <a:off x="-1" y="4572008"/>
            <a:ext cx="2433468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Вариативные формы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206" y="1571636"/>
            <a:ext cx="6215074" cy="5357826"/>
          </a:xfrm>
        </p:spPr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индивидуальная работа с ребенком (дыхательные упражнения, упражнения на подвижность и т.д.);</a:t>
            </a:r>
          </a:p>
          <a:p>
            <a:pPr algn="just">
              <a:buFontTx/>
              <a:buChar char="-"/>
            </a:pPr>
            <a:r>
              <a:rPr lang="ru-RU" dirty="0" smtClean="0"/>
              <a:t>групповые подвижные/малоподвижные игры;</a:t>
            </a:r>
          </a:p>
          <a:p>
            <a:pPr algn="just">
              <a:buFontTx/>
              <a:buChar char="-"/>
            </a:pPr>
            <a:r>
              <a:rPr lang="ru-RU" dirty="0" smtClean="0"/>
              <a:t>спортивные игры и упражнения;</a:t>
            </a:r>
          </a:p>
          <a:p>
            <a:pPr algn="just">
              <a:buFontTx/>
              <a:buChar char="-"/>
            </a:pPr>
            <a:r>
              <a:rPr lang="ru-RU" dirty="0" smtClean="0"/>
              <a:t>самостоятельная двигательная активность детей;</a:t>
            </a:r>
          </a:p>
          <a:p>
            <a:pPr algn="just">
              <a:buFontTx/>
              <a:buChar char="-"/>
            </a:pPr>
            <a:r>
              <a:rPr lang="ru-RU" dirty="0" smtClean="0"/>
              <a:t>эстафеты;</a:t>
            </a:r>
          </a:p>
          <a:p>
            <a:pPr algn="just">
              <a:buFontTx/>
              <a:buChar char="-"/>
            </a:pPr>
            <a:r>
              <a:rPr lang="ru-RU" dirty="0" smtClean="0"/>
              <a:t>спортивные праздники;</a:t>
            </a:r>
          </a:p>
          <a:p>
            <a:pPr algn="just">
              <a:buFontTx/>
              <a:buChar char="-"/>
            </a:pPr>
            <a:r>
              <a:rPr lang="ru-RU" dirty="0" smtClean="0"/>
              <a:t>квест-игры физической направленности;</a:t>
            </a:r>
          </a:p>
          <a:p>
            <a:pPr algn="just">
              <a:buFontTx/>
              <a:buChar char="-"/>
            </a:pPr>
            <a:r>
              <a:rPr lang="ru-RU" dirty="0" smtClean="0"/>
              <a:t>трудовые поручения (чистка дорожек от снега, сбор сухих листьев и пр.);</a:t>
            </a:r>
          </a:p>
          <a:p>
            <a:pPr algn="just">
              <a:buFontTx/>
              <a:buChar char="-"/>
            </a:pPr>
            <a:r>
              <a:rPr lang="ru-RU" dirty="0" smtClean="0"/>
              <a:t>построение и ходьба колонной (в момент передвижения по  уличной территории ДОУ).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6200000">
            <a:off x="-250065" y="2107397"/>
            <a:ext cx="3214710" cy="1857388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АКТИВНОСТЬ НА ПРОГУЛКЕ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2000232" y="2714620"/>
            <a:ext cx="428628" cy="1000132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2152632" y="2714620"/>
            <a:ext cx="428628" cy="1000132"/>
          </a:xfrm>
          <a:prstGeom prst="chevr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l="8463" t="19775" r="568" b="34741"/>
          <a:stretch>
            <a:fillRect/>
          </a:stretch>
        </p:blipFill>
        <p:spPr bwMode="auto">
          <a:xfrm flipH="1">
            <a:off x="4572000" y="4572008"/>
            <a:ext cx="4572000" cy="22859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Планирование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7224" y="1500174"/>
            <a:ext cx="3643338" cy="8572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smtClean="0"/>
              <a:t>1</a:t>
            </a:r>
            <a:r>
              <a:rPr lang="ru-RU" smtClean="0"/>
              <a:t> групповая </a:t>
            </a:r>
            <a:r>
              <a:rPr lang="ru-RU" dirty="0" smtClean="0"/>
              <a:t>подвижная игра и </a:t>
            </a:r>
            <a:r>
              <a:rPr lang="ru-RU" b="1" i="1" dirty="0" smtClean="0"/>
              <a:t>2-3</a:t>
            </a:r>
            <a:r>
              <a:rPr lang="ru-RU" dirty="0" smtClean="0"/>
              <a:t> игры с подгруппами детей.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2500306"/>
            <a:ext cx="3714776" cy="39290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игры: </a:t>
            </a:r>
          </a:p>
          <a:p>
            <a:pPr algn="ctr"/>
            <a:r>
              <a:rPr lang="ru-RU" b="1" u="sng" dirty="0" smtClean="0"/>
              <a:t>зимой</a:t>
            </a:r>
            <a:r>
              <a:rPr lang="ru-RU" dirty="0" smtClean="0"/>
              <a:t> - хоккей, </a:t>
            </a:r>
          </a:p>
          <a:p>
            <a:pPr algn="ctr"/>
            <a:r>
              <a:rPr lang="ru-RU" b="1" u="sng" dirty="0" smtClean="0"/>
              <a:t>весной, летом, осенью </a:t>
            </a:r>
            <a:r>
              <a:rPr lang="ru-RU" dirty="0" smtClean="0"/>
              <a:t>- футбол, баскетбол, бадминтон, настольный теннис, городки.</a:t>
            </a:r>
          </a:p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Спортивные упражнения: </a:t>
            </a:r>
            <a:r>
              <a:rPr lang="ru-RU" b="1" u="sng" dirty="0" smtClean="0"/>
              <a:t>зимой</a:t>
            </a:r>
            <a:r>
              <a:rPr lang="ru-RU" dirty="0" smtClean="0"/>
              <a:t> - катания на санках, скольжение по ледяным дорожкам, ходьба на лыжах;</a:t>
            </a:r>
          </a:p>
          <a:p>
            <a:pPr algn="ctr"/>
            <a:r>
              <a:rPr lang="ru-RU" dirty="0" smtClean="0"/>
              <a:t> </a:t>
            </a:r>
            <a:r>
              <a:rPr lang="ru-RU" b="1" u="sng" dirty="0" smtClean="0"/>
              <a:t>весной, летом, осенью - </a:t>
            </a:r>
            <a:r>
              <a:rPr lang="ru-RU" dirty="0" smtClean="0"/>
              <a:t>катание на велосипеде, самокатах.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1500174"/>
            <a:ext cx="3929090" cy="31432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Вечером</a:t>
            </a:r>
            <a:r>
              <a:rPr lang="ru-RU" dirty="0" smtClean="0"/>
              <a:t>, перед уходом детей, лучше организовать </a:t>
            </a:r>
            <a:r>
              <a:rPr lang="ru-RU" b="1" dirty="0" smtClean="0"/>
              <a:t>спокойную двигательную</a:t>
            </a:r>
            <a:r>
              <a:rPr lang="ru-RU" dirty="0" smtClean="0"/>
              <a:t> </a:t>
            </a:r>
          </a:p>
          <a:p>
            <a:pPr algn="ctr"/>
            <a:r>
              <a:rPr lang="ru-RU" b="1" dirty="0" smtClean="0"/>
              <a:t>деятельность</a:t>
            </a:r>
            <a:r>
              <a:rPr lang="ru-RU" dirty="0" smtClean="0"/>
              <a:t> - малоподвижные игры, дыхательные упражнения, упражнения на подвижность и т. 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71472" y="4572008"/>
            <a:ext cx="8358246" cy="785818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286124"/>
            <a:ext cx="8358246" cy="785818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85860"/>
            <a:ext cx="8358246" cy="1214446"/>
          </a:xfrm>
          <a:prstGeom prst="rect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Содержание игр и упражнений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143932" cy="4525963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400" dirty="0" smtClean="0"/>
              <a:t>упражнения </a:t>
            </a:r>
            <a:r>
              <a:rPr lang="ru-RU" sz="2400" dirty="0" smtClean="0"/>
              <a:t>направленные </a:t>
            </a:r>
            <a:r>
              <a:rPr lang="ru-RU" sz="2400" dirty="0" smtClean="0"/>
              <a:t>на развитие </a:t>
            </a:r>
            <a:r>
              <a:rPr lang="ru-RU" sz="2400" dirty="0" smtClean="0"/>
              <a:t>различные группы </a:t>
            </a:r>
            <a:r>
              <a:rPr lang="ru-RU" sz="2400" dirty="0" smtClean="0"/>
              <a:t>мышц, а так же </a:t>
            </a:r>
            <a:r>
              <a:rPr lang="ru-RU" sz="2400" dirty="0" smtClean="0"/>
              <a:t>упражнения, требующие </a:t>
            </a:r>
            <a:r>
              <a:rPr lang="ru-RU" sz="2400" dirty="0" smtClean="0"/>
              <a:t>высокой координации движений;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соответствие игр и упражнений </a:t>
            </a:r>
            <a:r>
              <a:rPr lang="ru-RU" sz="2400" b="1" dirty="0" smtClean="0"/>
              <a:t>сезону года</a:t>
            </a:r>
            <a:r>
              <a:rPr lang="ru-RU" sz="2400" dirty="0" smtClean="0"/>
              <a:t>, погодным условиям;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использование </a:t>
            </a:r>
            <a:r>
              <a:rPr lang="ru-RU" sz="2400" b="1" dirty="0" smtClean="0"/>
              <a:t>вариативных форм </a:t>
            </a:r>
            <a:r>
              <a:rPr lang="ru-RU" sz="2400" dirty="0" smtClean="0"/>
              <a:t>двигательной активности детей;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рациональное использование оборудования и инвентаря;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создание благоприятных условий для положительных эмоциональных и морально-волевых проявлений детей;</a:t>
            </a:r>
          </a:p>
          <a:p>
            <a:pPr algn="just">
              <a:buFontTx/>
              <a:buChar char="-"/>
            </a:pPr>
            <a:r>
              <a:rPr lang="ru-RU" sz="2400" dirty="0" smtClean="0"/>
              <a:t>активизация детской самостоятельности и стимулирование индивидуальных возможностей каждого ребёнка.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42852"/>
            <a:ext cx="52450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6867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Подвижные игры на прогулке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1" y="980729"/>
            <a:ext cx="3124326" cy="2343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144">
            <a:off x="298023" y="3735493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258">
            <a:off x="3924222" y="3186418"/>
            <a:ext cx="2897231" cy="217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67" y="620688"/>
            <a:ext cx="27421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71" y="908720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937"/>
            <a:ext cx="76867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Эстафеты на прогулке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52" y="548678"/>
            <a:ext cx="304327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AutoShape 4" descr="https://apf.mail.ru/cgi-bin/readmsg/IMG_20190115_105633.jpg?id=15718545051789506301%3B0%3B1&amp;x-email=kochetkova.1974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64">
            <a:off x="420580" y="631353"/>
            <a:ext cx="2468904" cy="3291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531" y="1412776"/>
            <a:ext cx="3090631" cy="231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2927058" cy="219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2" y="4005900"/>
            <a:ext cx="4501132" cy="267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xn--80aagbidn3da3ah4b.xn--p1ai/wp-content/uploads/2019/06/1190119712354075_b.jpg"/>
          <p:cNvPicPr>
            <a:picLocks noChangeAspect="1" noChangeArrowheads="1"/>
          </p:cNvPicPr>
          <p:nvPr/>
        </p:nvPicPr>
        <p:blipFill>
          <a:blip r:embed="rId2" cstate="print"/>
          <a:srcRect t="19775" r="568" b="28955"/>
          <a:stretch>
            <a:fillRect/>
          </a:stretch>
        </p:blipFill>
        <p:spPr bwMode="auto">
          <a:xfrm flipH="1">
            <a:off x="5786414" y="5126742"/>
            <a:ext cx="3357586" cy="17312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501090" cy="839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Индивидуальная работа на прогулке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6530">
            <a:off x="4921709" y="3196114"/>
            <a:ext cx="1914860" cy="223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14282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64704"/>
            <a:ext cx="38519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088"/>
            <a:ext cx="4588002" cy="2580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536">
            <a:off x="7376717" y="3098332"/>
            <a:ext cx="1548039" cy="2064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433</Words>
  <Application>Microsoft Office PowerPoint</Application>
  <PresentationFormat>Экран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«Развитие осознанной двигательной деятельности старших дошкольников на прогулке»</vt:lpstr>
      <vt:lpstr>Актуальность</vt:lpstr>
      <vt:lpstr>Прогулка</vt:lpstr>
      <vt:lpstr>Вариативные формы</vt:lpstr>
      <vt:lpstr>Планирование</vt:lpstr>
      <vt:lpstr>Содержание игр и упражнений</vt:lpstr>
      <vt:lpstr>Подвижные игры на прогулке</vt:lpstr>
      <vt:lpstr>Эстафеты на прогулке</vt:lpstr>
      <vt:lpstr>Индивидуальная работа на прогулке</vt:lpstr>
      <vt:lpstr>Примерный подбор игр и упражнений для проведения на прогулке летом</vt:lpstr>
      <vt:lpstr>Игры и упражнения для проведения прогулки в  весеннее - осенний период</vt:lpstr>
      <vt:lpstr>Игры и упражнения для проведения на прогулке зимой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«Двигательная активность детей на прогулке».</dc:title>
  <dc:creator>Анюта</dc:creator>
  <cp:lastModifiedBy>Анюта</cp:lastModifiedBy>
  <cp:revision>19</cp:revision>
  <dcterms:created xsi:type="dcterms:W3CDTF">2019-10-23T14:28:11Z</dcterms:created>
  <dcterms:modified xsi:type="dcterms:W3CDTF">2020-04-13T04:11:11Z</dcterms:modified>
</cp:coreProperties>
</file>